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81" r:id="rId4"/>
    <p:sldId id="258" r:id="rId5"/>
    <p:sldId id="259" r:id="rId6"/>
    <p:sldId id="289" r:id="rId7"/>
    <p:sldId id="260" r:id="rId8"/>
    <p:sldId id="261" r:id="rId9"/>
    <p:sldId id="262" r:id="rId10"/>
    <p:sldId id="263" r:id="rId11"/>
    <p:sldId id="282" r:id="rId12"/>
    <p:sldId id="264" r:id="rId13"/>
    <p:sldId id="301" r:id="rId14"/>
    <p:sldId id="303" r:id="rId15"/>
    <p:sldId id="286" r:id="rId16"/>
    <p:sldId id="269" r:id="rId17"/>
    <p:sldId id="270" r:id="rId18"/>
    <p:sldId id="283" r:id="rId19"/>
    <p:sldId id="285" r:id="rId20"/>
    <p:sldId id="304" r:id="rId21"/>
    <p:sldId id="288" r:id="rId22"/>
    <p:sldId id="287" r:id="rId23"/>
    <p:sldId id="305" r:id="rId24"/>
    <p:sldId id="314" r:id="rId25"/>
    <p:sldId id="268" r:id="rId26"/>
    <p:sldId id="271" r:id="rId27"/>
    <p:sldId id="291" r:id="rId28"/>
    <p:sldId id="307" r:id="rId29"/>
    <p:sldId id="306" r:id="rId30"/>
    <p:sldId id="311" r:id="rId31"/>
    <p:sldId id="312" r:id="rId32"/>
    <p:sldId id="265" r:id="rId33"/>
    <p:sldId id="302" r:id="rId34"/>
    <p:sldId id="292" r:id="rId35"/>
    <p:sldId id="309" r:id="rId36"/>
    <p:sldId id="308" r:id="rId37"/>
    <p:sldId id="273" r:id="rId38"/>
    <p:sldId id="274" r:id="rId39"/>
    <p:sldId id="280" r:id="rId40"/>
    <p:sldId id="279" r:id="rId41"/>
    <p:sldId id="277" r:id="rId42"/>
    <p:sldId id="294" r:id="rId43"/>
    <p:sldId id="266" r:id="rId44"/>
    <p:sldId id="318" r:id="rId45"/>
    <p:sldId id="317" r:id="rId46"/>
    <p:sldId id="319" r:id="rId47"/>
    <p:sldId id="295" r:id="rId48"/>
    <p:sldId id="320" r:id="rId49"/>
    <p:sldId id="297" r:id="rId50"/>
    <p:sldId id="276" r:id="rId51"/>
    <p:sldId id="293" r:id="rId52"/>
    <p:sldId id="296" r:id="rId53"/>
    <p:sldId id="272" r:id="rId54"/>
    <p:sldId id="300" r:id="rId55"/>
    <p:sldId id="313" r:id="rId56"/>
    <p:sldId id="267" r:id="rId57"/>
    <p:sldId id="299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77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6" autoAdjust="0"/>
    <p:restoredTop sz="98678" autoAdjust="0"/>
  </p:normalViewPr>
  <p:slideViewPr>
    <p:cSldViewPr snapToGrid="0" snapToObjects="1">
      <p:cViewPr varScale="1">
        <p:scale>
          <a:sx n="122" d="100"/>
          <a:sy n="122" d="100"/>
        </p:scale>
        <p:origin x="-11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5D3087-946C-0442-BA3D-9EFE8BE52B23}" type="doc">
      <dgm:prSet loTypeId="urn:microsoft.com/office/officeart/2005/8/layout/radial4" loCatId="" qsTypeId="urn:microsoft.com/office/officeart/2005/8/quickstyle/simple1" qsCatId="simple" csTypeId="urn:microsoft.com/office/officeart/2005/8/colors/accent1_5" csCatId="accent1" phldr="1"/>
      <dgm:spPr/>
    </dgm:pt>
    <dgm:pt modelId="{7F37CDED-4395-B24E-BFA5-294240236EA7}">
      <dgm:prSet phldrT="[Text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smtClean="0"/>
            <a:t>Reduce Technical Debt</a:t>
          </a:r>
        </a:p>
        <a:p>
          <a:r>
            <a:rPr lang="en-US" dirty="0" smtClean="0"/>
            <a:t>Reduce New Bugs</a:t>
          </a:r>
        </a:p>
        <a:p>
          <a:r>
            <a:rPr lang="en-US" dirty="0" smtClean="0"/>
            <a:t>Reduce Launch Time</a:t>
          </a:r>
          <a:endParaRPr lang="en-US" dirty="0"/>
        </a:p>
      </dgm:t>
    </dgm:pt>
    <dgm:pt modelId="{F34C611C-F5B0-CD45-A864-C265D3D7B9A0}" type="parTrans" cxnId="{A632142D-7B04-324C-AF5F-A388C442743C}">
      <dgm:prSet/>
      <dgm:spPr/>
      <dgm:t>
        <a:bodyPr/>
        <a:lstStyle/>
        <a:p>
          <a:endParaRPr lang="en-US"/>
        </a:p>
      </dgm:t>
    </dgm:pt>
    <dgm:pt modelId="{BF32E625-06EA-E349-B4B7-8B2DA80799F8}" type="sibTrans" cxnId="{A632142D-7B04-324C-AF5F-A388C442743C}">
      <dgm:prSet/>
      <dgm:spPr/>
      <dgm:t>
        <a:bodyPr/>
        <a:lstStyle/>
        <a:p>
          <a:endParaRPr lang="en-US"/>
        </a:p>
      </dgm:t>
    </dgm:pt>
    <dgm:pt modelId="{5E0043E1-7883-7347-BBA8-2CDF5415AF5D}">
      <dgm:prSet phldrT="[Text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smtClean="0"/>
            <a:t>Behavioral Testing</a:t>
          </a:r>
          <a:endParaRPr lang="en-US" dirty="0"/>
        </a:p>
      </dgm:t>
    </dgm:pt>
    <dgm:pt modelId="{73CD9D8B-C2D2-F24A-BC98-907875177464}" type="parTrans" cxnId="{6DB6D21B-5011-7642-ADA2-D2AA891B0361}">
      <dgm:prSet/>
      <dgm:spPr>
        <a:noFill/>
      </dgm:spPr>
      <dgm:t>
        <a:bodyPr/>
        <a:lstStyle/>
        <a:p>
          <a:endParaRPr lang="en-US"/>
        </a:p>
      </dgm:t>
    </dgm:pt>
    <dgm:pt modelId="{D0F17080-D44F-594A-B50F-D1A5A91F642C}" type="sibTrans" cxnId="{6DB6D21B-5011-7642-ADA2-D2AA891B0361}">
      <dgm:prSet/>
      <dgm:spPr/>
      <dgm:t>
        <a:bodyPr/>
        <a:lstStyle/>
        <a:p>
          <a:endParaRPr lang="en-US"/>
        </a:p>
      </dgm:t>
    </dgm:pt>
    <dgm:pt modelId="{15D60DED-C40E-4E42-81C4-EBC5FBE2AF9F}">
      <dgm:prSet phldrT="[Text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smtClean="0"/>
            <a:t>User Personas</a:t>
          </a:r>
          <a:endParaRPr lang="en-US" dirty="0"/>
        </a:p>
      </dgm:t>
    </dgm:pt>
    <dgm:pt modelId="{FF12E5A8-3FF8-C848-BF3A-412566E84D6B}" type="parTrans" cxnId="{D4B98762-3553-154C-9815-09CF6EE77CDD}">
      <dgm:prSet/>
      <dgm:spPr>
        <a:noFill/>
      </dgm:spPr>
      <dgm:t>
        <a:bodyPr/>
        <a:lstStyle/>
        <a:p>
          <a:endParaRPr lang="en-US"/>
        </a:p>
      </dgm:t>
    </dgm:pt>
    <dgm:pt modelId="{67A56F08-3C6C-7B46-AE5E-F764EF7453C6}" type="sibTrans" cxnId="{D4B98762-3553-154C-9815-09CF6EE77CDD}">
      <dgm:prSet/>
      <dgm:spPr/>
      <dgm:t>
        <a:bodyPr/>
        <a:lstStyle/>
        <a:p>
          <a:endParaRPr lang="en-US"/>
        </a:p>
      </dgm:t>
    </dgm:pt>
    <dgm:pt modelId="{8BE4C91F-0FD4-3446-925E-FF1F5723F5D0}">
      <dgm:prSet phldrT="[Text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smtClean="0"/>
            <a:t>User Journeys</a:t>
          </a:r>
          <a:endParaRPr lang="en-US" dirty="0"/>
        </a:p>
      </dgm:t>
    </dgm:pt>
    <dgm:pt modelId="{0DDBC847-B39E-334E-8EA8-F8EDF8BFB709}" type="parTrans" cxnId="{5E793FBA-B80C-514E-816B-23502704066D}">
      <dgm:prSet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endParaRPr lang="en-US"/>
        </a:p>
      </dgm:t>
    </dgm:pt>
    <dgm:pt modelId="{0F7A5A4B-66CB-6B43-8FD6-D46E5E41CE2D}" type="sibTrans" cxnId="{5E793FBA-B80C-514E-816B-23502704066D}">
      <dgm:prSet/>
      <dgm:spPr/>
      <dgm:t>
        <a:bodyPr/>
        <a:lstStyle/>
        <a:p>
          <a:endParaRPr lang="en-US"/>
        </a:p>
      </dgm:t>
    </dgm:pt>
    <dgm:pt modelId="{0D37143A-CCB3-8B43-9E3C-DD1098365E93}">
      <dgm:prSet phldrT="[Text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smtClean="0"/>
            <a:t>User Stories</a:t>
          </a:r>
          <a:endParaRPr lang="en-US" dirty="0"/>
        </a:p>
      </dgm:t>
    </dgm:pt>
    <dgm:pt modelId="{42722C4E-481F-5F4B-B145-2A268495F4B8}" type="parTrans" cxnId="{772A8245-B67E-DA46-8AA4-C2B66EAE688B}">
      <dgm:prSet/>
      <dgm:spPr>
        <a:noFill/>
      </dgm:spPr>
      <dgm:t>
        <a:bodyPr/>
        <a:lstStyle/>
        <a:p>
          <a:endParaRPr lang="en-US"/>
        </a:p>
      </dgm:t>
    </dgm:pt>
    <dgm:pt modelId="{501F358A-0554-8347-8B7C-F24262118E18}" type="sibTrans" cxnId="{772A8245-B67E-DA46-8AA4-C2B66EAE688B}">
      <dgm:prSet/>
      <dgm:spPr/>
      <dgm:t>
        <a:bodyPr/>
        <a:lstStyle/>
        <a:p>
          <a:endParaRPr lang="en-US"/>
        </a:p>
      </dgm:t>
    </dgm:pt>
    <dgm:pt modelId="{4B633CD5-EAD9-3048-AD73-6A536949E787}" type="pres">
      <dgm:prSet presAssocID="{3E5D3087-946C-0442-BA3D-9EFE8BE52B2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DF94887-3207-E04C-9C02-3F9A856944DD}" type="pres">
      <dgm:prSet presAssocID="{7F37CDED-4395-B24E-BFA5-294240236EA7}" presName="centerShape" presStyleLbl="node0" presStyleIdx="0" presStyleCnt="1" custLinFactNeighborY="8244"/>
      <dgm:spPr/>
      <dgm:t>
        <a:bodyPr/>
        <a:lstStyle/>
        <a:p>
          <a:endParaRPr lang="en-US"/>
        </a:p>
      </dgm:t>
    </dgm:pt>
    <dgm:pt modelId="{F5FF2600-FEC0-FA46-A4C9-C58BF5E3486D}" type="pres">
      <dgm:prSet presAssocID="{FF12E5A8-3FF8-C848-BF3A-412566E84D6B}" presName="parTrans" presStyleLbl="bgSibTrans2D1" presStyleIdx="0" presStyleCnt="4" custLinFactX="38426" custLinFactY="-400000" custLinFactNeighborX="100000" custLinFactNeighborY="-425736"/>
      <dgm:spPr/>
      <dgm:t>
        <a:bodyPr/>
        <a:lstStyle/>
        <a:p>
          <a:endParaRPr lang="en-US"/>
        </a:p>
      </dgm:t>
    </dgm:pt>
    <dgm:pt modelId="{AFD42643-8408-F54A-B9B1-D0AD1019706A}" type="pres">
      <dgm:prSet presAssocID="{15D60DED-C40E-4E42-81C4-EBC5FBE2AF9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D59173-D85A-164E-9263-7E9C6EFCE5A7}" type="pres">
      <dgm:prSet presAssocID="{0DDBC847-B39E-334E-8EA8-F8EDF8BFB709}" presName="parTrans" presStyleLbl="bgSibTrans2D1" presStyleIdx="1" presStyleCnt="4" custAng="17491850" custScaleX="18852" custLinFactY="-71748" custLinFactNeighborX="37714" custLinFactNeighborY="-100000"/>
      <dgm:spPr/>
      <dgm:t>
        <a:bodyPr/>
        <a:lstStyle/>
        <a:p>
          <a:endParaRPr lang="en-US"/>
        </a:p>
      </dgm:t>
    </dgm:pt>
    <dgm:pt modelId="{423B388E-0A97-AF4C-8B27-5A61E6FD6BFA}" type="pres">
      <dgm:prSet presAssocID="{8BE4C91F-0FD4-3446-925E-FF1F5723F5D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BD585-3E90-0A4E-A1DE-6568ED3406BB}" type="pres">
      <dgm:prSet presAssocID="{42722C4E-481F-5F4B-B145-2A268495F4B8}" presName="parTrans" presStyleLbl="bgSibTrans2D1" presStyleIdx="2" presStyleCnt="4" custAng="17661902" custLinFactY="-240381" custLinFactNeighborX="56344" custLinFactNeighborY="-300000"/>
      <dgm:spPr/>
      <dgm:t>
        <a:bodyPr/>
        <a:lstStyle/>
        <a:p>
          <a:endParaRPr lang="en-US"/>
        </a:p>
      </dgm:t>
    </dgm:pt>
    <dgm:pt modelId="{823E0467-19AF-A140-9F90-AE9474611FBF}" type="pres">
      <dgm:prSet presAssocID="{0D37143A-CCB3-8B43-9E3C-DD1098365E9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5C3D8E-F274-CA4C-B80E-7DE16A8881CB}" type="pres">
      <dgm:prSet presAssocID="{73CD9D8B-C2D2-F24A-BC98-907875177464}" presName="parTrans" presStyleLbl="bgSibTrans2D1" presStyleIdx="3" presStyleCnt="4" custLinFactY="-392887" custLinFactNeighborX="-2023" custLinFactNeighborY="-400000"/>
      <dgm:spPr/>
      <dgm:t>
        <a:bodyPr/>
        <a:lstStyle/>
        <a:p>
          <a:endParaRPr lang="en-US"/>
        </a:p>
      </dgm:t>
    </dgm:pt>
    <dgm:pt modelId="{BE7498B7-376D-5542-BE05-E2873AE29816}" type="pres">
      <dgm:prSet presAssocID="{5E0043E1-7883-7347-BBA8-2CDF5415AF5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34579F-95E1-204C-BE9C-65E0A674C392}" type="presOf" srcId="{FF12E5A8-3FF8-C848-BF3A-412566E84D6B}" destId="{F5FF2600-FEC0-FA46-A4C9-C58BF5E3486D}" srcOrd="0" destOrd="0" presId="urn:microsoft.com/office/officeart/2005/8/layout/radial4"/>
    <dgm:cxn modelId="{F1FB8F8C-FFE5-8B4B-A8A6-36BEFFAC36DC}" type="presOf" srcId="{0DDBC847-B39E-334E-8EA8-F8EDF8BFB709}" destId="{64D59173-D85A-164E-9263-7E9C6EFCE5A7}" srcOrd="0" destOrd="0" presId="urn:microsoft.com/office/officeart/2005/8/layout/radial4"/>
    <dgm:cxn modelId="{81CDD058-C5A8-FC41-A960-F2E61143DADD}" type="presOf" srcId="{15D60DED-C40E-4E42-81C4-EBC5FBE2AF9F}" destId="{AFD42643-8408-F54A-B9B1-D0AD1019706A}" srcOrd="0" destOrd="0" presId="urn:microsoft.com/office/officeart/2005/8/layout/radial4"/>
    <dgm:cxn modelId="{0104C40D-B0A3-1249-80E1-CCE7539A7C54}" type="presOf" srcId="{0D37143A-CCB3-8B43-9E3C-DD1098365E93}" destId="{823E0467-19AF-A140-9F90-AE9474611FBF}" srcOrd="0" destOrd="0" presId="urn:microsoft.com/office/officeart/2005/8/layout/radial4"/>
    <dgm:cxn modelId="{014C3C10-4251-7F4C-8104-0166B54A5AFE}" type="presOf" srcId="{73CD9D8B-C2D2-F24A-BC98-907875177464}" destId="{6A5C3D8E-F274-CA4C-B80E-7DE16A8881CB}" srcOrd="0" destOrd="0" presId="urn:microsoft.com/office/officeart/2005/8/layout/radial4"/>
    <dgm:cxn modelId="{D1018936-DF15-F84F-A51C-F7D3FE3C0F0F}" type="presOf" srcId="{3E5D3087-946C-0442-BA3D-9EFE8BE52B23}" destId="{4B633CD5-EAD9-3048-AD73-6A536949E787}" srcOrd="0" destOrd="0" presId="urn:microsoft.com/office/officeart/2005/8/layout/radial4"/>
    <dgm:cxn modelId="{A632142D-7B04-324C-AF5F-A388C442743C}" srcId="{3E5D3087-946C-0442-BA3D-9EFE8BE52B23}" destId="{7F37CDED-4395-B24E-BFA5-294240236EA7}" srcOrd="0" destOrd="0" parTransId="{F34C611C-F5B0-CD45-A864-C265D3D7B9A0}" sibTransId="{BF32E625-06EA-E349-B4B7-8B2DA80799F8}"/>
    <dgm:cxn modelId="{772A8245-B67E-DA46-8AA4-C2B66EAE688B}" srcId="{7F37CDED-4395-B24E-BFA5-294240236EA7}" destId="{0D37143A-CCB3-8B43-9E3C-DD1098365E93}" srcOrd="2" destOrd="0" parTransId="{42722C4E-481F-5F4B-B145-2A268495F4B8}" sibTransId="{501F358A-0554-8347-8B7C-F24262118E18}"/>
    <dgm:cxn modelId="{3A11F9C6-7318-FE4C-8F0D-4E2E338EAB3E}" type="presOf" srcId="{8BE4C91F-0FD4-3446-925E-FF1F5723F5D0}" destId="{423B388E-0A97-AF4C-8B27-5A61E6FD6BFA}" srcOrd="0" destOrd="0" presId="urn:microsoft.com/office/officeart/2005/8/layout/radial4"/>
    <dgm:cxn modelId="{D4B98762-3553-154C-9815-09CF6EE77CDD}" srcId="{7F37CDED-4395-B24E-BFA5-294240236EA7}" destId="{15D60DED-C40E-4E42-81C4-EBC5FBE2AF9F}" srcOrd="0" destOrd="0" parTransId="{FF12E5A8-3FF8-C848-BF3A-412566E84D6B}" sibTransId="{67A56F08-3C6C-7B46-AE5E-F764EF7453C6}"/>
    <dgm:cxn modelId="{6DB6D21B-5011-7642-ADA2-D2AA891B0361}" srcId="{7F37CDED-4395-B24E-BFA5-294240236EA7}" destId="{5E0043E1-7883-7347-BBA8-2CDF5415AF5D}" srcOrd="3" destOrd="0" parTransId="{73CD9D8B-C2D2-F24A-BC98-907875177464}" sibTransId="{D0F17080-D44F-594A-B50F-D1A5A91F642C}"/>
    <dgm:cxn modelId="{5E793FBA-B80C-514E-816B-23502704066D}" srcId="{7F37CDED-4395-B24E-BFA5-294240236EA7}" destId="{8BE4C91F-0FD4-3446-925E-FF1F5723F5D0}" srcOrd="1" destOrd="0" parTransId="{0DDBC847-B39E-334E-8EA8-F8EDF8BFB709}" sibTransId="{0F7A5A4B-66CB-6B43-8FD6-D46E5E41CE2D}"/>
    <dgm:cxn modelId="{92AE1C61-118C-1143-82E3-F68CC5516F40}" type="presOf" srcId="{42722C4E-481F-5F4B-B145-2A268495F4B8}" destId="{BEEBD585-3E90-0A4E-A1DE-6568ED3406BB}" srcOrd="0" destOrd="0" presId="urn:microsoft.com/office/officeart/2005/8/layout/radial4"/>
    <dgm:cxn modelId="{5ADE1BA1-BEB6-F044-93A0-3EB1CA7B59D2}" type="presOf" srcId="{7F37CDED-4395-B24E-BFA5-294240236EA7}" destId="{6DF94887-3207-E04C-9C02-3F9A856944DD}" srcOrd="0" destOrd="0" presId="urn:microsoft.com/office/officeart/2005/8/layout/radial4"/>
    <dgm:cxn modelId="{06829BA0-E1A2-F84C-A1B4-C29232F859CB}" type="presOf" srcId="{5E0043E1-7883-7347-BBA8-2CDF5415AF5D}" destId="{BE7498B7-376D-5542-BE05-E2873AE29816}" srcOrd="0" destOrd="0" presId="urn:microsoft.com/office/officeart/2005/8/layout/radial4"/>
    <dgm:cxn modelId="{B70405B8-7823-CE4D-BB15-389E74DCE9BF}" type="presParOf" srcId="{4B633CD5-EAD9-3048-AD73-6A536949E787}" destId="{6DF94887-3207-E04C-9C02-3F9A856944DD}" srcOrd="0" destOrd="0" presId="urn:microsoft.com/office/officeart/2005/8/layout/radial4"/>
    <dgm:cxn modelId="{5F28C754-B3AD-6840-91E9-9FCCC74B264E}" type="presParOf" srcId="{4B633CD5-EAD9-3048-AD73-6A536949E787}" destId="{F5FF2600-FEC0-FA46-A4C9-C58BF5E3486D}" srcOrd="1" destOrd="0" presId="urn:microsoft.com/office/officeart/2005/8/layout/radial4"/>
    <dgm:cxn modelId="{D960F14F-B2B6-054C-B9C6-2C9A8134E323}" type="presParOf" srcId="{4B633CD5-EAD9-3048-AD73-6A536949E787}" destId="{AFD42643-8408-F54A-B9B1-D0AD1019706A}" srcOrd="2" destOrd="0" presId="urn:microsoft.com/office/officeart/2005/8/layout/radial4"/>
    <dgm:cxn modelId="{6AEC4F7A-8D93-0247-AAF4-5AF69D38B56C}" type="presParOf" srcId="{4B633CD5-EAD9-3048-AD73-6A536949E787}" destId="{64D59173-D85A-164E-9263-7E9C6EFCE5A7}" srcOrd="3" destOrd="0" presId="urn:microsoft.com/office/officeart/2005/8/layout/radial4"/>
    <dgm:cxn modelId="{42368DDB-80E3-F54C-B4E8-A019296F760C}" type="presParOf" srcId="{4B633CD5-EAD9-3048-AD73-6A536949E787}" destId="{423B388E-0A97-AF4C-8B27-5A61E6FD6BFA}" srcOrd="4" destOrd="0" presId="urn:microsoft.com/office/officeart/2005/8/layout/radial4"/>
    <dgm:cxn modelId="{78E71F5C-DA52-C445-847E-BD9FCE1473B2}" type="presParOf" srcId="{4B633CD5-EAD9-3048-AD73-6A536949E787}" destId="{BEEBD585-3E90-0A4E-A1DE-6568ED3406BB}" srcOrd="5" destOrd="0" presId="urn:microsoft.com/office/officeart/2005/8/layout/radial4"/>
    <dgm:cxn modelId="{8DB028C9-51E1-C244-83DF-CB9FABF8F997}" type="presParOf" srcId="{4B633CD5-EAD9-3048-AD73-6A536949E787}" destId="{823E0467-19AF-A140-9F90-AE9474611FBF}" srcOrd="6" destOrd="0" presId="urn:microsoft.com/office/officeart/2005/8/layout/radial4"/>
    <dgm:cxn modelId="{BB065E09-EB22-1D4E-B21E-F81DEBAC5533}" type="presParOf" srcId="{4B633CD5-EAD9-3048-AD73-6A536949E787}" destId="{6A5C3D8E-F274-CA4C-B80E-7DE16A8881CB}" srcOrd="7" destOrd="0" presId="urn:microsoft.com/office/officeart/2005/8/layout/radial4"/>
    <dgm:cxn modelId="{8D504A83-A898-A048-8AD1-DA686D5D73D0}" type="presParOf" srcId="{4B633CD5-EAD9-3048-AD73-6A536949E787}" destId="{BE7498B7-376D-5542-BE05-E2873AE2981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94887-3207-E04C-9C02-3F9A856944DD}">
      <dsp:nvSpPr>
        <dsp:cNvPr id="0" name=""/>
        <dsp:cNvSpPr/>
      </dsp:nvSpPr>
      <dsp:spPr>
        <a:xfrm>
          <a:off x="2019651" y="2824630"/>
          <a:ext cx="1493988" cy="1493988"/>
        </a:xfrm>
        <a:prstGeom prst="ellipse">
          <a:avLst/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Reduce Technical Debt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Reduce New Bugs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Reduce Launch Time</a:t>
          </a:r>
          <a:endParaRPr lang="en-US" sz="1100" kern="1200" dirty="0"/>
        </a:p>
      </dsp:txBody>
      <dsp:txXfrm>
        <a:off x="2238440" y="3043419"/>
        <a:ext cx="1056410" cy="1056410"/>
      </dsp:txXfrm>
    </dsp:sp>
    <dsp:sp modelId="{F5FF2600-FEC0-FA46-A4C9-C58BF5E3486D}">
      <dsp:nvSpPr>
        <dsp:cNvPr id="0" name=""/>
        <dsp:cNvSpPr/>
      </dsp:nvSpPr>
      <dsp:spPr>
        <a:xfrm rot="12221067">
          <a:off x="2610764" y="-212893"/>
          <a:ext cx="1415784" cy="425786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42643-8408-F54A-B9B1-D0AD1019706A}">
      <dsp:nvSpPr>
        <dsp:cNvPr id="0" name=""/>
        <dsp:cNvSpPr/>
      </dsp:nvSpPr>
      <dsp:spPr>
        <a:xfrm>
          <a:off x="929" y="2102022"/>
          <a:ext cx="1419289" cy="1135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User Personas</a:t>
          </a:r>
          <a:endParaRPr lang="en-US" sz="2300" kern="1200" dirty="0"/>
        </a:p>
      </dsp:txBody>
      <dsp:txXfrm>
        <a:off x="34185" y="2135278"/>
        <a:ext cx="1352777" cy="1068919"/>
      </dsp:txXfrm>
    </dsp:sp>
    <dsp:sp modelId="{64D59173-D85A-164E-9263-7E9C6EFCE5A7}">
      <dsp:nvSpPr>
        <dsp:cNvPr id="0" name=""/>
        <dsp:cNvSpPr/>
      </dsp:nvSpPr>
      <dsp:spPr>
        <a:xfrm rot="10800000">
          <a:off x="2618143" y="1096355"/>
          <a:ext cx="303602" cy="42578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hueOff val="0"/>
            <a:satOff val="0"/>
            <a:lum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B388E-0A97-AF4C-8B27-5A61E6FD6BFA}">
      <dsp:nvSpPr>
        <dsp:cNvPr id="0" name=""/>
        <dsp:cNvSpPr/>
      </dsp:nvSpPr>
      <dsp:spPr>
        <a:xfrm>
          <a:off x="1157415" y="723776"/>
          <a:ext cx="1419289" cy="1135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User Journeys</a:t>
          </a:r>
          <a:endParaRPr lang="en-US" sz="2300" kern="1200" dirty="0"/>
        </a:p>
      </dsp:txBody>
      <dsp:txXfrm>
        <a:off x="1190671" y="757032"/>
        <a:ext cx="1352777" cy="1068919"/>
      </dsp:txXfrm>
    </dsp:sp>
    <dsp:sp modelId="{BEEBD585-3E90-0A4E-A1DE-6568ED3406BB}">
      <dsp:nvSpPr>
        <dsp:cNvPr id="0" name=""/>
        <dsp:cNvSpPr/>
      </dsp:nvSpPr>
      <dsp:spPr>
        <a:xfrm rot="13553752">
          <a:off x="3472879" y="-212893"/>
          <a:ext cx="1610450" cy="425786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E0467-19AF-A140-9F90-AE9474611FBF}">
      <dsp:nvSpPr>
        <dsp:cNvPr id="0" name=""/>
        <dsp:cNvSpPr/>
      </dsp:nvSpPr>
      <dsp:spPr>
        <a:xfrm>
          <a:off x="2956587" y="723776"/>
          <a:ext cx="1419289" cy="1135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User Stories</a:t>
          </a:r>
          <a:endParaRPr lang="en-US" sz="2300" kern="1200" dirty="0"/>
        </a:p>
      </dsp:txBody>
      <dsp:txXfrm>
        <a:off x="2989843" y="757032"/>
        <a:ext cx="1352777" cy="1068919"/>
      </dsp:txXfrm>
    </dsp:sp>
    <dsp:sp modelId="{6A5C3D8E-F274-CA4C-B80E-7DE16A8881CB}">
      <dsp:nvSpPr>
        <dsp:cNvPr id="0" name=""/>
        <dsp:cNvSpPr/>
      </dsp:nvSpPr>
      <dsp:spPr>
        <a:xfrm rot="20178933">
          <a:off x="3437916" y="-212893"/>
          <a:ext cx="1415784" cy="425786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498B7-376D-5542-BE05-E2873AE29816}">
      <dsp:nvSpPr>
        <dsp:cNvPr id="0" name=""/>
        <dsp:cNvSpPr/>
      </dsp:nvSpPr>
      <dsp:spPr>
        <a:xfrm>
          <a:off x="4113073" y="2102022"/>
          <a:ext cx="1419289" cy="1135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Behavioral Testing</a:t>
          </a:r>
          <a:endParaRPr lang="en-US" sz="2300" kern="1200" dirty="0"/>
        </a:p>
      </dsp:txBody>
      <dsp:txXfrm>
        <a:off x="4146329" y="2135278"/>
        <a:ext cx="1352777" cy="1068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C26BB-573E-F642-BA3B-F9FAF70BA7F8}" type="datetimeFigureOut">
              <a:rPr lang="en-US" smtClean="0"/>
              <a:t>6/3/14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17658-48A0-3642-8588-CB62D8C0F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89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7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01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91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91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91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91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91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01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01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01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01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815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09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00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008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00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977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977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977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20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81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70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90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82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01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01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01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_bar_with_hexe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11400"/>
            <a:ext cx="9144000" cy="223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4711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720772"/>
            <a:ext cx="6400800" cy="97608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830350" y="6483357"/>
            <a:ext cx="41866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25 1</a:t>
            </a:r>
            <a:r>
              <a:rPr lang="en-US" sz="12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St.,</a:t>
            </a:r>
            <a:r>
              <a:rPr lang="en-US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Suite 104, Cambridge, MA 02141 | </a:t>
            </a:r>
            <a:r>
              <a:rPr lang="en-US" sz="12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www.BioRAFT.com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886" y="472536"/>
            <a:ext cx="2590800" cy="6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4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6/3/14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9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6/3/14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8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6/3/14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3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6/3/14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3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6/3/14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0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6/3/14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7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6/3/14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1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6/3/14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0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6/3/14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1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6/3/14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ray_hex_bubbles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400" y="5451475"/>
            <a:ext cx="1498600" cy="1270000"/>
          </a:xfrm>
          <a:prstGeom prst="rect">
            <a:avLst/>
          </a:prstGeom>
        </p:spPr>
      </p:pic>
      <p:pic>
        <p:nvPicPr>
          <p:cNvPr id="8" name="Picture 7" descr="BIORAFT_FINAL_LOGO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6356350"/>
            <a:ext cx="2301723" cy="3723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3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ooks.google.com/books?id=6dlFc4iwbuIC&amp;pg=PT130&amp;lpg=PT130&amp;dq=The+purpose+of+a+persona+is+not+to+describe+the+tendencies+of+a+group+of+people+defined+by+age,+sex,+race+&amp;+income,+but+instead+to+describe+the+behaviors+of+a+specific+person+who+represents+a+class+of+needs+and+goals.&amp;source=bl&amp;ots=WBX-X6zK-H&amp;sig=BsufsbqreDIlrhswQY6nv0Nzy7I&amp;hl=en&amp;sa=X&amp;ei=8DF-U7SMFojesAT5x4GIAw&amp;ved=0CCkQ6AEwAA%23v=onepage&amp;q=The%20purpose%20of%20a%20persona%20is%20not%20to%20describe%20the%20tendencies%20of%20a%20group%20of%20people%20defined%20by%20age,%20sex,%20race%20&amp;%20income,%20but%20instead%20to%20describe%20the%20behaviors%20of%20a%20specific%20person%20who%20represents%20a%20class%20of%20needs%20and%20goals.&amp;f=false" TargetMode="External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hyperlink" Target="http://www.johnhaydon.com/2012/08/16/how-create-user-personas-for-your-website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The-Definitive-Guide-Drupal-7/dp/1430231351" TargetMode="External"/><Relationship Id="rId4" Type="http://schemas.openxmlformats.org/officeDocument/2006/relationships/hyperlink" Target="http://www.drupalnights.org" TargetMode="External"/><Relationship Id="rId5" Type="http://schemas.openxmlformats.org/officeDocument/2006/relationships/image" Target="../media/image6.png"/><Relationship Id="rId6" Type="http://schemas.openxmlformats.org/officeDocument/2006/relationships/hyperlink" Target="https://drupal.org/user/181494" TargetMode="External"/><Relationship Id="rId7" Type="http://schemas.openxmlformats.org/officeDocument/2006/relationships/hyperlink" Target="https://twitter.com/bymich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roups.drupal.org/new-hampshir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raft.com" TargetMode="External"/><Relationship Id="rId4" Type="http://schemas.openxmlformats.org/officeDocument/2006/relationships/hyperlink" Target="http://www.drupalnights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hyperlink" Target="http://en.wikipedia.org/wiki/Behavior-driven_developmen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hyperlink" Target="http://docs.behat.org/quick_intro.html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6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56.xml.rels><?xml version="1.0" encoding="UTF-8" standalone="yes"?>
<Relationships xmlns="http://schemas.openxmlformats.org/package/2006/relationships"><Relationship Id="rId9" Type="http://schemas.openxmlformats.org/officeDocument/2006/relationships/hyperlink" Target="http://searchsoftwarequality.techtarget.com/definition/user-story" TargetMode="External"/><Relationship Id="rId20" Type="http://schemas.openxmlformats.org/officeDocument/2006/relationships/hyperlink" Target="https://drupal.org/project/drupalextension" TargetMode="External"/><Relationship Id="rId21" Type="http://schemas.openxmlformats.org/officeDocument/2006/relationships/hyperlink" Target="https://drupal.org/project/behat" TargetMode="External"/><Relationship Id="rId22" Type="http://schemas.openxmlformats.org/officeDocument/2006/relationships/hyperlink" Target="https://drupal.org/project/doobie" TargetMode="External"/><Relationship Id="rId23" Type="http://schemas.openxmlformats.org/officeDocument/2006/relationships/hyperlink" Target="http://groups.drupal.org/behat" TargetMode="External"/><Relationship Id="rId24" Type="http://schemas.openxmlformats.org/officeDocument/2006/relationships/hyperlink" Target="http://drupalwatchdog.com/2/2/behat-mink" TargetMode="External"/><Relationship Id="rId25" Type="http://schemas.openxmlformats.org/officeDocument/2006/relationships/hyperlink" Target="http://bdd.alexo.it/slides/dcessen.html" TargetMode="External"/><Relationship Id="rId26" Type="http://schemas.openxmlformats.org/officeDocument/2006/relationships/image" Target="../media/image37.jpeg"/><Relationship Id="rId27" Type="http://schemas.openxmlformats.org/officeDocument/2006/relationships/hyperlink" Target="https://drupal.org/user/181494" TargetMode="External"/><Relationship Id="rId28" Type="http://schemas.openxmlformats.org/officeDocument/2006/relationships/hyperlink" Target="https://twitter.com/bymiche" TargetMode="External"/><Relationship Id="rId29" Type="http://schemas.openxmlformats.org/officeDocument/2006/relationships/hyperlink" Target="http://www.bioraft.com" TargetMode="External"/><Relationship Id="rId30" Type="http://schemas.openxmlformats.org/officeDocument/2006/relationships/hyperlink" Target="http://www.drupalnights.org" TargetMode="External"/><Relationship Id="rId31" Type="http://schemas.openxmlformats.org/officeDocument/2006/relationships/hyperlink" Target="http://www.amazon.com/The-Definitive-Guide-Drupal-7/dp/1430231351" TargetMode="External"/><Relationship Id="rId10" Type="http://schemas.openxmlformats.org/officeDocument/2006/relationships/hyperlink" Target="http://en.wikipedia.org/wiki/Behavior-driven_development" TargetMode="External"/><Relationship Id="rId11" Type="http://schemas.openxmlformats.org/officeDocument/2006/relationships/hyperlink" Target="http://dannorth.net/introducing-bdd/" TargetMode="External"/><Relationship Id="rId12" Type="http://schemas.openxmlformats.org/officeDocument/2006/relationships/hyperlink" Target="http://www.codemag.com/article/0805061" TargetMode="External"/><Relationship Id="rId13" Type="http://schemas.openxmlformats.org/officeDocument/2006/relationships/hyperlink" Target="http://www.drupalnights.org/events/2013/seth-cohn-behat-human-readable-automated-testing" TargetMode="External"/><Relationship Id="rId14" Type="http://schemas.openxmlformats.org/officeDocument/2006/relationships/hyperlink" Target="http://docs.behat.org/" TargetMode="External"/><Relationship Id="rId15" Type="http://schemas.openxmlformats.org/officeDocument/2006/relationships/hyperlink" Target="https://github.com/tag1consulting/behat-drupalextension" TargetMode="External"/><Relationship Id="rId16" Type="http://schemas.openxmlformats.org/officeDocument/2006/relationships/hyperlink" Target="http://www.metaltoad.com/blog/what-i-learned-today-drupal-behat-scenario-cleanup" TargetMode="External"/><Relationship Id="rId17" Type="http://schemas.openxmlformats.org/officeDocument/2006/relationships/hyperlink" Target="http://www.metaltoad.com/blog/what-i-learned-today-drupal-behat-breakpoints" TargetMode="External"/><Relationship Id="rId18" Type="http://schemas.openxmlformats.org/officeDocument/2006/relationships/hyperlink" Target="https://drupal.org/node/1782858" TargetMode="External"/><Relationship Id="rId19" Type="http://schemas.openxmlformats.org/officeDocument/2006/relationships/hyperlink" Target="https://drupal.org/project/behat_testi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drupalnights.org/events/2014/michelle-lauer-user-personas-testing-project-managers-journey-towards-behat" TargetMode="External"/><Relationship Id="rId4" Type="http://schemas.openxmlformats.org/officeDocument/2006/relationships/hyperlink" Target="http://blogs.atlassian.com/2014/01/watch-agile-right-webinar-lessons-learned-atlassian-product-manager" TargetMode="External"/><Relationship Id="rId5" Type="http://schemas.openxmlformats.org/officeDocument/2006/relationships/hyperlink" Target="http://www.huffingtonpost.com/john-haydon/user-personas-websites_b_1793594.html" TargetMode="External"/><Relationship Id="rId6" Type="http://schemas.openxmlformats.org/officeDocument/2006/relationships/hyperlink" Target="http://theuxreview.co.uk/user-journeys-beginners-guide/" TargetMode="External"/><Relationship Id="rId7" Type="http://schemas.openxmlformats.org/officeDocument/2006/relationships/hyperlink" Target="http://www.pinterest.com/robertleotta/user-journeys/" TargetMode="External"/><Relationship Id="rId8" Type="http://schemas.openxmlformats.org/officeDocument/2006/relationships/hyperlink" Target="http://www.mountaingoatsoftware.com/agile/user-stories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From User Personas to </a:t>
            </a:r>
            <a:r>
              <a:rPr lang="en-US" sz="4800" b="1" dirty="0"/>
              <a:t>Testing</a:t>
            </a:r>
            <a:r>
              <a:rPr lang="en-US" dirty="0"/>
              <a:t/>
            </a:r>
            <a:br>
              <a:rPr lang="en-US" dirty="0"/>
            </a:br>
            <a:r>
              <a:rPr lang="en-US" sz="3600" i="1" dirty="0">
                <a:solidFill>
                  <a:schemeClr val="bg1">
                    <a:lumMod val="65000"/>
                  </a:schemeClr>
                </a:solidFill>
              </a:rPr>
              <a:t>A Project Manager’s Journey T</a:t>
            </a:r>
            <a:r>
              <a:rPr lang="en-US" sz="3600" i="1" dirty="0" smtClean="0">
                <a:solidFill>
                  <a:schemeClr val="bg1">
                    <a:lumMod val="65000"/>
                  </a:schemeClr>
                </a:solidFill>
              </a:rPr>
              <a:t>owards </a:t>
            </a:r>
            <a:r>
              <a:rPr lang="en-US" sz="3600" i="1" dirty="0" err="1" smtClean="0">
                <a:solidFill>
                  <a:schemeClr val="bg1">
                    <a:lumMod val="65000"/>
                  </a:schemeClr>
                </a:solidFill>
              </a:rPr>
              <a:t>Behat</a:t>
            </a:r>
            <a:endParaRPr lang="en-US" sz="36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 descr="dcon-aust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028" y="276603"/>
            <a:ext cx="1084882" cy="8866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07904" y="6104300"/>
            <a:ext cx="4736096" cy="753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145382" y="5647872"/>
            <a:ext cx="3312818" cy="97608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Michelle Lauer</a:t>
            </a:r>
          </a:p>
          <a:p>
            <a:pPr algn="r"/>
            <a:r>
              <a:rPr lang="en-US" dirty="0" err="1" smtClean="0"/>
              <a:t>DrupalCon</a:t>
            </a:r>
            <a:r>
              <a:rPr lang="en-US" dirty="0" smtClean="0"/>
              <a:t> Austin</a:t>
            </a:r>
          </a:p>
          <a:p>
            <a:pPr algn="r"/>
            <a:r>
              <a:rPr lang="en-US" dirty="0" smtClean="0"/>
              <a:t>Tuesday, June 3, 2014 -  2:15pm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28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Bulb Moment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http://www.freeimages.com/photo/472591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Culture of Quality</a:t>
            </a:r>
          </a:p>
          <a:p>
            <a:pPr lvl="1"/>
            <a:r>
              <a:rPr lang="en-US" dirty="0" smtClean="0"/>
              <a:t>Code Reviews</a:t>
            </a:r>
          </a:p>
          <a:p>
            <a:pPr lvl="1"/>
            <a:r>
              <a:rPr lang="en-US" dirty="0" smtClean="0"/>
              <a:t>Manual QA Testing</a:t>
            </a:r>
          </a:p>
          <a:p>
            <a:pPr lvl="1"/>
            <a:r>
              <a:rPr lang="en-US" dirty="0" smtClean="0"/>
              <a:t>Automatic Data Validity Checks</a:t>
            </a:r>
          </a:p>
          <a:p>
            <a:r>
              <a:rPr lang="en-US" dirty="0" smtClean="0"/>
              <a:t>New Perspective, New Goals</a:t>
            </a:r>
          </a:p>
          <a:p>
            <a:pPr lvl="1"/>
            <a:r>
              <a:rPr lang="en-US" dirty="0"/>
              <a:t>Focus on Business Value</a:t>
            </a:r>
          </a:p>
          <a:p>
            <a:pPr lvl="1"/>
            <a:r>
              <a:rPr lang="en-US" dirty="0" smtClean="0"/>
              <a:t>Varied </a:t>
            </a:r>
            <a:r>
              <a:rPr lang="en-US" dirty="0"/>
              <a:t>Users/Roles/Permissions</a:t>
            </a:r>
          </a:p>
          <a:p>
            <a:pPr lvl="1"/>
            <a:r>
              <a:rPr lang="en-US" dirty="0" smtClean="0"/>
              <a:t>Consistent Test Coverage</a:t>
            </a:r>
          </a:p>
          <a:p>
            <a:pPr lvl="1"/>
            <a:r>
              <a:rPr lang="en-US" dirty="0" smtClean="0"/>
              <a:t>Easily Repeatable Tests</a:t>
            </a:r>
          </a:p>
          <a:p>
            <a:pPr lvl="1"/>
            <a:endParaRPr lang="en-US" dirty="0"/>
          </a:p>
        </p:txBody>
      </p:sp>
      <p:pic>
        <p:nvPicPr>
          <p:cNvPr id="7" name="Picture 6" descr="lightbulb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"/>
          <a:stretch/>
        </p:blipFill>
        <p:spPr>
          <a:xfrm>
            <a:off x="5943600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/>
          </a:effectLst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605729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Bulb Moment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http://www.freeimages.com/photo/472591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Solution</a:t>
            </a:r>
            <a:endParaRPr lang="en-US" dirty="0"/>
          </a:p>
          <a:p>
            <a:pPr lvl="1"/>
            <a:r>
              <a:rPr lang="en-US" dirty="0"/>
              <a:t>User </a:t>
            </a:r>
            <a:r>
              <a:rPr lang="en-US" dirty="0" smtClean="0"/>
              <a:t>Personas</a:t>
            </a:r>
          </a:p>
          <a:p>
            <a:pPr lvl="2"/>
            <a:r>
              <a:rPr lang="en-US" dirty="0"/>
              <a:t>Varied </a:t>
            </a:r>
            <a:r>
              <a:rPr lang="en-US" dirty="0" smtClean="0"/>
              <a:t>users/roles/</a:t>
            </a:r>
            <a:r>
              <a:rPr lang="en-US" dirty="0"/>
              <a:t>p</a:t>
            </a:r>
            <a:r>
              <a:rPr lang="en-US" dirty="0" smtClean="0"/>
              <a:t>ermissions</a:t>
            </a:r>
            <a:endParaRPr lang="en-US" dirty="0"/>
          </a:p>
          <a:p>
            <a:pPr lvl="1"/>
            <a:r>
              <a:rPr lang="en-US" dirty="0"/>
              <a:t>User </a:t>
            </a:r>
            <a:r>
              <a:rPr lang="en-US" dirty="0" smtClean="0"/>
              <a:t>Journeys</a:t>
            </a:r>
          </a:p>
          <a:p>
            <a:pPr lvl="2"/>
            <a:r>
              <a:rPr lang="en-US" dirty="0" smtClean="0"/>
              <a:t>Focus on business </a:t>
            </a:r>
            <a:r>
              <a:rPr lang="en-US" dirty="0"/>
              <a:t>v</a:t>
            </a:r>
            <a:r>
              <a:rPr lang="en-US" dirty="0" smtClean="0"/>
              <a:t>alue</a:t>
            </a:r>
            <a:endParaRPr lang="en-US" dirty="0"/>
          </a:p>
          <a:p>
            <a:pPr lvl="1"/>
            <a:r>
              <a:rPr lang="en-US" dirty="0"/>
              <a:t>User </a:t>
            </a:r>
            <a:r>
              <a:rPr lang="en-US" dirty="0" smtClean="0"/>
              <a:t>Stories</a:t>
            </a:r>
          </a:p>
          <a:p>
            <a:pPr lvl="2"/>
            <a:r>
              <a:rPr lang="en-US" dirty="0" smtClean="0"/>
              <a:t>Noting individual </a:t>
            </a:r>
            <a:r>
              <a:rPr lang="en-US" dirty="0"/>
              <a:t>t</a:t>
            </a:r>
            <a:r>
              <a:rPr lang="en-US" dirty="0" smtClean="0"/>
              <a:t>asks </a:t>
            </a:r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c</a:t>
            </a:r>
            <a:r>
              <a:rPr lang="en-US" dirty="0" smtClean="0"/>
              <a:t>onsistent feature coverage</a:t>
            </a:r>
            <a:endParaRPr lang="en-US" dirty="0"/>
          </a:p>
          <a:p>
            <a:pPr lvl="1"/>
            <a:r>
              <a:rPr lang="en-US" dirty="0"/>
              <a:t>Automated Acceptance </a:t>
            </a:r>
            <a:r>
              <a:rPr lang="en-US" dirty="0" smtClean="0"/>
              <a:t>Testing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asily </a:t>
            </a:r>
            <a:r>
              <a:rPr lang="en-US" dirty="0"/>
              <a:t>r</a:t>
            </a:r>
            <a:r>
              <a:rPr lang="en-US" dirty="0" smtClean="0"/>
              <a:t>epeatable </a:t>
            </a:r>
            <a:r>
              <a:rPr lang="en-US" dirty="0"/>
              <a:t>t</a:t>
            </a:r>
            <a:r>
              <a:rPr lang="en-US" dirty="0" smtClean="0"/>
              <a:t>ests</a:t>
            </a:r>
            <a:endParaRPr lang="en-US" dirty="0"/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6" descr="lightbulb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"/>
          <a:stretch/>
        </p:blipFill>
        <p:spPr>
          <a:xfrm>
            <a:off x="5943600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/>
          </a:effectLst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476399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Personas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633235" cy="47085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Fictitious characters that represent each different type of person that visits your site.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“The purpose of a persona is not to describe the </a:t>
            </a:r>
            <a:r>
              <a:rPr lang="en-US" i="1" dirty="0">
                <a:solidFill>
                  <a:srgbClr val="000000"/>
                </a:solidFill>
              </a:rPr>
              <a:t>tendencies</a:t>
            </a:r>
            <a:r>
              <a:rPr lang="en-US" dirty="0">
                <a:solidFill>
                  <a:srgbClr val="000000"/>
                </a:solidFill>
              </a:rPr>
              <a:t> of a group of people defined by age, sex, race &amp; income, but instead to describe the </a:t>
            </a:r>
            <a:r>
              <a:rPr lang="en-US" i="1" dirty="0">
                <a:solidFill>
                  <a:srgbClr val="000000"/>
                </a:solidFill>
              </a:rPr>
              <a:t>behaviors</a:t>
            </a:r>
            <a:r>
              <a:rPr lang="en-US" dirty="0">
                <a:solidFill>
                  <a:srgbClr val="000000"/>
                </a:solidFill>
              </a:rPr>
              <a:t> of a specific person who represents a class of needs and goals.</a:t>
            </a:r>
            <a:r>
              <a:rPr lang="en-US" dirty="0" smtClean="0">
                <a:solidFill>
                  <a:srgbClr val="000000"/>
                </a:solidFill>
              </a:rPr>
              <a:t>” –</a:t>
            </a:r>
            <a:r>
              <a:rPr lang="en-US" dirty="0" smtClean="0">
                <a:solidFill>
                  <a:srgbClr val="000000"/>
                </a:solidFill>
                <a:hlinkClick r:id="rId3"/>
              </a:rPr>
              <a:t>Dan Brown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90435" y="6581001"/>
            <a:ext cx="3053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1338872</a:t>
            </a:r>
          </a:p>
          <a:p>
            <a:pPr algn="r"/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persona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371600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5324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Personas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633235" cy="47085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Define your segments</a:t>
            </a:r>
          </a:p>
          <a:p>
            <a:pPr lvl="1"/>
            <a:r>
              <a:rPr lang="en-US" dirty="0" smtClean="0"/>
              <a:t>Donors, volunteers, email subscribers, inactive members, paid members</a:t>
            </a:r>
          </a:p>
          <a:p>
            <a:r>
              <a:rPr lang="en-US" dirty="0" smtClean="0"/>
              <a:t>Define your demographics</a:t>
            </a:r>
          </a:p>
          <a:p>
            <a:pPr lvl="1"/>
            <a:r>
              <a:rPr lang="en-US" dirty="0" smtClean="0"/>
              <a:t>Age, sex, income, level of education, have children</a:t>
            </a:r>
          </a:p>
          <a:p>
            <a:pPr lvl="2"/>
            <a:r>
              <a:rPr lang="en-US" dirty="0" smtClean="0"/>
              <a:t>Only the ones that matter</a:t>
            </a:r>
          </a:p>
          <a:p>
            <a:r>
              <a:rPr lang="en-US" dirty="0" smtClean="0"/>
              <a:t>Articulate their values &amp; beliefs</a:t>
            </a:r>
          </a:p>
          <a:p>
            <a:pPr lvl="1"/>
            <a:r>
              <a:rPr lang="en-US" dirty="0" smtClean="0"/>
              <a:t>Hobbies, political persuasion, goals, personality characteristics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0435" y="6581001"/>
            <a:ext cx="3053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1338872</a:t>
            </a:r>
          </a:p>
          <a:p>
            <a:pPr algn="r"/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persona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371600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84297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Personas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633235" cy="47085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Get into their skin</a:t>
            </a:r>
          </a:p>
          <a:p>
            <a:pPr lvl="1"/>
            <a:r>
              <a:rPr lang="en-US" dirty="0" smtClean="0"/>
              <a:t>Self-image, day-to-day worries, habits</a:t>
            </a:r>
          </a:p>
          <a:p>
            <a:r>
              <a:rPr lang="en-US" dirty="0" smtClean="0"/>
              <a:t>Define </a:t>
            </a:r>
            <a:r>
              <a:rPr lang="en-US" dirty="0"/>
              <a:t>the value they get from your organization</a:t>
            </a:r>
          </a:p>
          <a:p>
            <a:pPr lvl="1"/>
            <a:r>
              <a:rPr lang="en-US" dirty="0"/>
              <a:t>Why do they share posts, leave comments, donate money?</a:t>
            </a:r>
          </a:p>
          <a:p>
            <a:r>
              <a:rPr lang="en-US" dirty="0"/>
              <a:t>What roles/permissions do they have?</a:t>
            </a:r>
          </a:p>
          <a:p>
            <a:pPr lvl="1"/>
            <a:r>
              <a:rPr lang="en-US" dirty="0"/>
              <a:t>Admin, super-user, paid member, free </a:t>
            </a:r>
            <a:r>
              <a:rPr lang="en-US" dirty="0" smtClean="0"/>
              <a:t>member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0435" y="6581001"/>
            <a:ext cx="3053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1338872</a:t>
            </a:r>
          </a:p>
          <a:p>
            <a:pPr algn="r"/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persona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371600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0728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Personas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5633235" cy="4571309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What </a:t>
            </a:r>
            <a:r>
              <a:rPr lang="en-US" sz="3000" dirty="0"/>
              <a:t>tasks do they commonly complete?</a:t>
            </a:r>
          </a:p>
          <a:p>
            <a:pPr lvl="1"/>
            <a:r>
              <a:rPr lang="en-US" sz="2600" dirty="0"/>
              <a:t>Uploading photos, rating content</a:t>
            </a:r>
          </a:p>
          <a:p>
            <a:r>
              <a:rPr lang="en-US" sz="3000" dirty="0"/>
              <a:t>Give them a face and a </a:t>
            </a:r>
            <a:r>
              <a:rPr lang="en-US" sz="3000" dirty="0" smtClean="0"/>
              <a:t>name</a:t>
            </a:r>
          </a:p>
          <a:p>
            <a:endParaRPr lang="en-US" sz="3000" dirty="0"/>
          </a:p>
          <a:p>
            <a:pPr marL="0" indent="0">
              <a:buNone/>
            </a:pPr>
            <a:endParaRPr lang="en-US" sz="3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90435" y="6581001"/>
            <a:ext cx="3053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1338872</a:t>
            </a:r>
          </a:p>
          <a:p>
            <a:pPr algn="r"/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persona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371600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57200" y="4114800"/>
            <a:ext cx="8229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/>
              <a:t>“The </a:t>
            </a:r>
            <a:r>
              <a:rPr lang="en-US" sz="2600" i="1" dirty="0"/>
              <a:t>process of discussing how these personas </a:t>
            </a:r>
            <a:r>
              <a:rPr lang="en-US" sz="2600" i="1" dirty="0" smtClean="0"/>
              <a:t>feel</a:t>
            </a:r>
            <a:r>
              <a:rPr lang="en-US" sz="2600" i="1" dirty="0"/>
              <a:t>, think and behave will give you information that you'd never be able to get if you used only your subjectivity</a:t>
            </a:r>
            <a:r>
              <a:rPr lang="en-US" sz="2600" i="1" dirty="0" smtClean="0"/>
              <a:t>.” </a:t>
            </a:r>
            <a:r>
              <a:rPr lang="en-US" sz="2400" i="1" dirty="0" smtClean="0"/>
              <a:t>– </a:t>
            </a:r>
            <a:r>
              <a:rPr lang="en-US" sz="2400" i="1" dirty="0" smtClean="0">
                <a:hlinkClick r:id="rId4"/>
              </a:rPr>
              <a:t>John Haydon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207735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</a:t>
            </a:r>
            <a:r>
              <a:rPr lang="en-US" dirty="0"/>
              <a:t>Personas</a:t>
            </a:r>
          </a:p>
        </p:txBody>
      </p:sp>
      <p:pic>
        <p:nvPicPr>
          <p:cNvPr id="6" name="Content Placeholder 5" descr="emma-1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9" b="12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34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</a:t>
            </a:r>
            <a:r>
              <a:rPr lang="en-US" dirty="0"/>
              <a:t>Personas</a:t>
            </a:r>
          </a:p>
        </p:txBody>
      </p:sp>
      <p:pic>
        <p:nvPicPr>
          <p:cNvPr id="4" name="Content Placeholder 3" descr="emma-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9" b="12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1756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Personas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5700889"/>
            <a:ext cx="3556000" cy="11571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4607" r="4789" b="43739"/>
          <a:stretch/>
        </p:blipFill>
        <p:spPr>
          <a:xfrm>
            <a:off x="457200" y="1417638"/>
            <a:ext cx="7011586" cy="5102417"/>
          </a:xfrm>
        </p:spPr>
      </p:pic>
    </p:spTree>
    <p:extLst>
      <p:ext uri="{BB962C8B-B14F-4D97-AF65-F5344CB8AC3E}">
        <p14:creationId xmlns:p14="http://schemas.microsoft.com/office/powerpoint/2010/main" val="3560189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Tagline</a:t>
            </a:r>
          </a:p>
          <a:p>
            <a:pPr marL="0" indent="0">
              <a:buNone/>
            </a:pPr>
            <a:r>
              <a:rPr lang="en-US" dirty="0" smtClean="0"/>
              <a:t>“I </a:t>
            </a:r>
            <a:r>
              <a:rPr lang="en-US" dirty="0"/>
              <a:t>want to be a resource to the researchers, not the safety police</a:t>
            </a:r>
            <a:r>
              <a:rPr lang="en-US" dirty="0" smtClean="0"/>
              <a:t>.”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Position</a:t>
            </a:r>
          </a:p>
          <a:p>
            <a:pPr marL="0" indent="0">
              <a:buNone/>
            </a:pPr>
            <a:r>
              <a:rPr lang="en-US" dirty="0" smtClean="0"/>
              <a:t>Environmental Health &amp; Safety Director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Character Traits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Intelligent</a:t>
            </a:r>
            <a:r>
              <a:rPr lang="en-US" dirty="0"/>
              <a:t>, </a:t>
            </a:r>
            <a:r>
              <a:rPr lang="en-US" dirty="0" smtClean="0"/>
              <a:t>Enthusiastic</a:t>
            </a:r>
            <a:r>
              <a:rPr lang="en-US" dirty="0"/>
              <a:t>, </a:t>
            </a:r>
            <a:r>
              <a:rPr lang="en-US" dirty="0" smtClean="0"/>
              <a:t>Bold</a:t>
            </a:r>
            <a:r>
              <a:rPr lang="en-US" dirty="0"/>
              <a:t>, </a:t>
            </a:r>
            <a:r>
              <a:rPr lang="en-US" dirty="0" smtClean="0"/>
              <a:t>Persevering</a:t>
            </a:r>
            <a:r>
              <a:rPr lang="en-US" dirty="0"/>
              <a:t>, </a:t>
            </a:r>
            <a:r>
              <a:rPr lang="en-US" dirty="0" smtClean="0"/>
              <a:t>Achiever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Personas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469887"/>
            <a:ext cx="2743200" cy="244502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522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Michelle Lauer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17638"/>
            <a:ext cx="5483826" cy="47085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Technical Project </a:t>
            </a:r>
            <a:r>
              <a:rPr lang="en-US" dirty="0" smtClean="0"/>
              <a:t>Manager at BioRAFT</a:t>
            </a:r>
          </a:p>
          <a:p>
            <a:r>
              <a:rPr lang="en-US" dirty="0" smtClean="0"/>
              <a:t>Drupal Developer since the D5 days</a:t>
            </a:r>
          </a:p>
          <a:p>
            <a:r>
              <a:rPr lang="en-US" dirty="0" smtClean="0"/>
              <a:t>Organize the </a:t>
            </a:r>
            <a:r>
              <a:rPr lang="en-US" dirty="0" smtClean="0">
                <a:hlinkClick r:id="rId2"/>
              </a:rPr>
              <a:t>Manchester NH Drupal </a:t>
            </a:r>
            <a:r>
              <a:rPr lang="en-US" dirty="0" err="1" smtClean="0">
                <a:hlinkClick r:id="rId2"/>
              </a:rPr>
              <a:t>Meetup</a:t>
            </a:r>
            <a:endParaRPr lang="en-US" dirty="0" smtClean="0"/>
          </a:p>
          <a:p>
            <a:r>
              <a:rPr lang="en-US" dirty="0" smtClean="0"/>
              <a:t>Contributing author of </a:t>
            </a:r>
            <a:r>
              <a:rPr lang="en-US" dirty="0">
                <a:hlinkClick r:id="rId3"/>
              </a:rPr>
              <a:t>DGD7</a:t>
            </a:r>
            <a:endParaRPr lang="en-US" dirty="0"/>
          </a:p>
          <a:p>
            <a:r>
              <a:rPr lang="en-US" dirty="0" smtClean="0"/>
              <a:t>Organize </a:t>
            </a:r>
            <a:r>
              <a:rPr lang="en-US" dirty="0" smtClean="0">
                <a:hlinkClick r:id="rId4"/>
              </a:rPr>
              <a:t>drupalnights.org</a:t>
            </a:r>
            <a:endParaRPr lang="en-US" dirty="0"/>
          </a:p>
        </p:txBody>
      </p:sp>
      <p:pic>
        <p:nvPicPr>
          <p:cNvPr id="7" name="Picture 6" descr="avatar_medium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026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941027" y="4160838"/>
            <a:ext cx="2745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 smtClean="0">
              <a:solidFill>
                <a:srgbClr val="000000"/>
              </a:solidFill>
              <a:hlinkClick r:id="rId6"/>
            </a:endParaRPr>
          </a:p>
          <a:p>
            <a:pPr algn="r"/>
            <a:r>
              <a:rPr lang="en-US" i="1" dirty="0" smtClean="0">
                <a:solidFill>
                  <a:srgbClr val="000000"/>
                </a:solidFill>
                <a:hlinkClick r:id="rId6"/>
              </a:rPr>
              <a:t>drupal.org/u/</a:t>
            </a:r>
            <a:r>
              <a:rPr lang="en-US" i="1" dirty="0" smtClean="0">
                <a:solidFill>
                  <a:srgbClr val="000000"/>
                </a:solidFill>
                <a:hlinkClick r:id="rId6"/>
              </a:rPr>
              <a:t>miche</a:t>
            </a:r>
            <a:endParaRPr lang="en-US" i="1" dirty="0">
              <a:solidFill>
                <a:srgbClr val="000000"/>
              </a:solidFill>
            </a:endParaRPr>
          </a:p>
          <a:p>
            <a:pPr algn="r"/>
            <a:r>
              <a:rPr lang="en-US" i="1" dirty="0">
                <a:hlinkClick r:id="rId7"/>
              </a:rPr>
              <a:t>twitter.com/</a:t>
            </a:r>
            <a:r>
              <a:rPr lang="en-US" i="1" dirty="0" smtClean="0">
                <a:hlinkClick r:id="rId7"/>
              </a:rPr>
              <a:t>bymiche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757667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Role </a:t>
            </a:r>
            <a:r>
              <a:rPr lang="en-US" b="1" dirty="0"/>
              <a:t>in BioRAFT</a:t>
            </a:r>
            <a:br>
              <a:rPr lang="en-US" b="1" dirty="0"/>
            </a:br>
            <a:r>
              <a:rPr lang="en-US" dirty="0"/>
              <a:t>Rodger manages the Earth EH&amp;S Department and oversees all compliance activity via BioRAFT. He manages teams of auditors, conducts audits himself, and attends to a variety of compliance duties as necessary. Most of the time he delegates work to people on his team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Personas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469887"/>
            <a:ext cx="2743200" cy="244502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5975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Tasks </a:t>
            </a:r>
            <a:r>
              <a:rPr lang="en-US" b="1" dirty="0"/>
              <a:t>in BioRAFT</a:t>
            </a:r>
          </a:p>
          <a:p>
            <a:r>
              <a:rPr lang="en-US" dirty="0" smtClean="0"/>
              <a:t>Views </a:t>
            </a:r>
            <a:r>
              <a:rPr lang="en-US" dirty="0"/>
              <a:t>Dashboards </a:t>
            </a:r>
          </a:p>
          <a:p>
            <a:r>
              <a:rPr lang="en-US" dirty="0" smtClean="0"/>
              <a:t>Views </a:t>
            </a:r>
            <a:r>
              <a:rPr lang="en-US" dirty="0"/>
              <a:t>Inspection Logs </a:t>
            </a:r>
          </a:p>
          <a:p>
            <a:r>
              <a:rPr lang="en-US" dirty="0" smtClean="0"/>
              <a:t>Schedules </a:t>
            </a:r>
            <a:r>
              <a:rPr lang="en-US" dirty="0"/>
              <a:t>Inspections </a:t>
            </a:r>
          </a:p>
          <a:p>
            <a:r>
              <a:rPr lang="en-US" dirty="0" smtClean="0"/>
              <a:t>Monitors </a:t>
            </a:r>
            <a:r>
              <a:rPr lang="en-US" dirty="0"/>
              <a:t>Bio &amp; </a:t>
            </a:r>
            <a:r>
              <a:rPr lang="en-US" dirty="0" err="1"/>
              <a:t>Chem</a:t>
            </a:r>
            <a:r>
              <a:rPr lang="en-US" dirty="0"/>
              <a:t> &amp; Rad Registrations </a:t>
            </a:r>
          </a:p>
          <a:p>
            <a:r>
              <a:rPr lang="en-US" dirty="0" smtClean="0"/>
              <a:t>Oversees </a:t>
            </a:r>
            <a:r>
              <a:rPr lang="en-US" dirty="0" err="1" smtClean="0"/>
              <a:t>Lifesafety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Personas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469887"/>
            <a:ext cx="2743200" cy="244502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42188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20934"/>
            <a:ext cx="5486400" cy="4205229"/>
          </a:xfrm>
        </p:spPr>
        <p:txBody>
          <a:bodyPr numCol="2">
            <a:noAutofit/>
          </a:bodyPr>
          <a:lstStyle/>
          <a:p>
            <a:r>
              <a:rPr lang="en-US" sz="2000" dirty="0" smtClean="0"/>
              <a:t>Edit </a:t>
            </a:r>
            <a:r>
              <a:rPr lang="en-US" sz="2000" dirty="0"/>
              <a:t>Basic Group Information￼</a:t>
            </a:r>
          </a:p>
          <a:p>
            <a:r>
              <a:rPr lang="en-US" sz="2000" dirty="0" smtClean="0"/>
              <a:t>Edit </a:t>
            </a:r>
            <a:r>
              <a:rPr lang="en-US" sz="2000" dirty="0"/>
              <a:t>Group Biological Information￼</a:t>
            </a:r>
          </a:p>
          <a:p>
            <a:r>
              <a:rPr lang="en-US" sz="2000" dirty="0" smtClean="0"/>
              <a:t>Edit </a:t>
            </a:r>
            <a:r>
              <a:rPr lang="en-US" sz="2000" dirty="0"/>
              <a:t>Group Chemical Information￼</a:t>
            </a:r>
          </a:p>
          <a:p>
            <a:r>
              <a:rPr lang="en-US" sz="2000" dirty="0" smtClean="0"/>
              <a:t>Edit </a:t>
            </a:r>
            <a:r>
              <a:rPr lang="en-US" sz="2000" dirty="0"/>
              <a:t>Group Equipment Inventory￼</a:t>
            </a:r>
          </a:p>
          <a:p>
            <a:r>
              <a:rPr lang="en-US" sz="2000" dirty="0" smtClean="0"/>
              <a:t>Compliance </a:t>
            </a:r>
            <a:r>
              <a:rPr lang="en-US" sz="2000" dirty="0"/>
              <a:t>Officer</a:t>
            </a:r>
          </a:p>
          <a:p>
            <a:r>
              <a:rPr lang="en-US" sz="2000" dirty="0" smtClean="0"/>
              <a:t>EHS</a:t>
            </a:r>
            <a:endParaRPr lang="en-US" sz="2000" dirty="0"/>
          </a:p>
          <a:p>
            <a:r>
              <a:rPr lang="en-US" sz="2000" dirty="0" smtClean="0"/>
              <a:t>View </a:t>
            </a:r>
            <a:r>
              <a:rPr lang="en-US" sz="2000" dirty="0"/>
              <a:t>Institution Biological Information</a:t>
            </a:r>
          </a:p>
          <a:p>
            <a:r>
              <a:rPr lang="en-US" sz="2000" dirty="0" smtClean="0"/>
              <a:t>Manage </a:t>
            </a:r>
            <a:r>
              <a:rPr lang="en-US" sz="2000" dirty="0"/>
              <a:t>and Approve Biological Registrations</a:t>
            </a:r>
          </a:p>
          <a:p>
            <a:r>
              <a:rPr lang="en-US" sz="2000" dirty="0" smtClean="0"/>
              <a:t>View </a:t>
            </a:r>
            <a:r>
              <a:rPr lang="en-US" sz="2000" dirty="0"/>
              <a:t>Institution Chemical Information</a:t>
            </a:r>
          </a:p>
          <a:p>
            <a:r>
              <a:rPr lang="en-US" sz="2000" dirty="0" smtClean="0"/>
              <a:t>Manage </a:t>
            </a:r>
            <a:r>
              <a:rPr lang="en-US" sz="2000" dirty="0"/>
              <a:t>and Approve Chemical </a:t>
            </a:r>
            <a:r>
              <a:rPr lang="en-US" sz="2000" dirty="0" smtClean="0"/>
              <a:t>Registrations</a:t>
            </a:r>
          </a:p>
          <a:p>
            <a:r>
              <a:rPr lang="en-US" sz="2000" dirty="0" smtClean="0"/>
              <a:t>Manage </a:t>
            </a:r>
            <a:r>
              <a:rPr lang="en-US" sz="2000" dirty="0"/>
              <a:t>Radiological Licenses and Inventory</a:t>
            </a:r>
          </a:p>
          <a:p>
            <a:r>
              <a:rPr lang="en-US" sz="2000" dirty="0" smtClean="0"/>
              <a:t>Manage </a:t>
            </a:r>
            <a:r>
              <a:rPr lang="en-US" sz="2000" dirty="0"/>
              <a:t>Radiological Waste </a:t>
            </a:r>
            <a:r>
              <a:rPr lang="en-US" sz="2000" dirty="0" smtClean="0"/>
              <a:t>Collection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Personas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1" y="1420244"/>
            <a:ext cx="54864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Common Access/Job Activities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469887"/>
            <a:ext cx="2743200" cy="244502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2236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Personas</a:t>
            </a:r>
            <a:endParaRPr lang="en-US" dirty="0"/>
          </a:p>
        </p:txBody>
      </p:sp>
      <p:pic>
        <p:nvPicPr>
          <p:cNvPr id="5" name="Picture 4" descr="Screen Shot 2014-06-01 at 3.15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6" y="1417638"/>
            <a:ext cx="6009330" cy="1336698"/>
          </a:xfrm>
          <a:prstGeom prst="rect">
            <a:avLst/>
          </a:prstGeom>
        </p:spPr>
      </p:pic>
      <p:pic>
        <p:nvPicPr>
          <p:cNvPr id="7" name="Picture 6" descr="Screen Shot 2014-06-01 at 3.15.2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90" y="3048013"/>
            <a:ext cx="5765237" cy="1278581"/>
          </a:xfrm>
          <a:prstGeom prst="rect">
            <a:avLst/>
          </a:prstGeom>
        </p:spPr>
      </p:pic>
      <p:pic>
        <p:nvPicPr>
          <p:cNvPr id="8" name="Picture 7" descr="Screen Shot 2014-06-01 at 3.15.2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2" y="4445013"/>
            <a:ext cx="5881472" cy="1243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469887"/>
            <a:ext cx="2743200" cy="244502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80921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Personas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5700889"/>
            <a:ext cx="3556000" cy="11571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4607" r="4789" b="43739"/>
          <a:stretch/>
        </p:blipFill>
        <p:spPr>
          <a:xfrm>
            <a:off x="457200" y="1417638"/>
            <a:ext cx="7011586" cy="5102417"/>
          </a:xfrm>
        </p:spPr>
      </p:pic>
    </p:spTree>
    <p:extLst>
      <p:ext uri="{BB962C8B-B14F-4D97-AF65-F5344CB8AC3E}">
        <p14:creationId xmlns:p14="http://schemas.microsoft.com/office/powerpoint/2010/main" val="4062483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Journeys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Displays user flow to prioritize feature enhancements.</a:t>
            </a:r>
          </a:p>
          <a:p>
            <a:r>
              <a:rPr lang="en-US" dirty="0" smtClean="0"/>
              <a:t>Starts with a Persona and a goal on the website</a:t>
            </a:r>
          </a:p>
          <a:p>
            <a:r>
              <a:rPr lang="en-US" dirty="0" smtClean="0"/>
              <a:t>Plots all actions to complete goal</a:t>
            </a:r>
          </a:p>
          <a:p>
            <a:r>
              <a:rPr lang="en-US" dirty="0" smtClean="0"/>
              <a:t>Mark whether task is easy or hard</a:t>
            </a:r>
          </a:p>
          <a:p>
            <a:pPr lvl="1"/>
            <a:r>
              <a:rPr lang="en-US" dirty="0" smtClean="0"/>
              <a:t>Highlight pain points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http://www.freeimages.com/photo/1005079</a:t>
            </a:r>
          </a:p>
        </p:txBody>
      </p:sp>
      <p:pic>
        <p:nvPicPr>
          <p:cNvPr id="4" name="Picture 3" descr="steps-journey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320800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86457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Journeys</a:t>
            </a:r>
            <a:endParaRPr lang="en-US" dirty="0"/>
          </a:p>
        </p:txBody>
      </p:sp>
      <p:pic>
        <p:nvPicPr>
          <p:cNvPr id="4" name="Content Placeholder 3" descr="user-journey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9" b="12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0449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Journeys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" t="4559" r="4475" b="4242"/>
          <a:stretch/>
        </p:blipFill>
        <p:spPr>
          <a:xfrm>
            <a:off x="457199" y="1417637"/>
            <a:ext cx="7330052" cy="5440363"/>
          </a:xfrm>
        </p:spPr>
      </p:pic>
    </p:spTree>
    <p:extLst>
      <p:ext uri="{BB962C8B-B14F-4D97-AF65-F5344CB8AC3E}">
        <p14:creationId xmlns:p14="http://schemas.microsoft.com/office/powerpoint/2010/main" val="186805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Journeys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417638"/>
            <a:ext cx="7330052" cy="5416522"/>
          </a:xfrm>
        </p:spPr>
      </p:pic>
    </p:spTree>
    <p:extLst>
      <p:ext uri="{BB962C8B-B14F-4D97-AF65-F5344CB8AC3E}">
        <p14:creationId xmlns:p14="http://schemas.microsoft.com/office/powerpoint/2010/main" val="3827115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Journeys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" t="4829" r="1382"/>
          <a:stretch/>
        </p:blipFill>
        <p:spPr>
          <a:xfrm>
            <a:off x="457200" y="1417637"/>
            <a:ext cx="7289800" cy="5503695"/>
          </a:xfrm>
        </p:spPr>
      </p:pic>
    </p:spTree>
    <p:extLst>
      <p:ext uri="{BB962C8B-B14F-4D97-AF65-F5344CB8AC3E}">
        <p14:creationId xmlns:p14="http://schemas.microsoft.com/office/powerpoint/2010/main" val="4165289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17638"/>
            <a:ext cx="5483826" cy="4708525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BioRAFT platform is a </a:t>
            </a:r>
            <a:r>
              <a:rPr lang="en-US" dirty="0" smtClean="0"/>
              <a:t>scientific research </a:t>
            </a:r>
            <a:r>
              <a:rPr lang="en-US" dirty="0"/>
              <a:t>management </a:t>
            </a:r>
            <a:r>
              <a:rPr lang="en-US" dirty="0" smtClean="0"/>
              <a:t>system that provides </a:t>
            </a:r>
            <a:r>
              <a:rPr lang="en-US" dirty="0"/>
              <a:t>an integrated </a:t>
            </a:r>
            <a:r>
              <a:rPr lang="en-US" dirty="0" smtClean="0"/>
              <a:t>portal, </a:t>
            </a:r>
            <a:r>
              <a:rPr lang="en-US" dirty="0"/>
              <a:t>compliance oversight, and productivity solutions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SAS, multi-site application.</a:t>
            </a:r>
          </a:p>
          <a:p>
            <a:r>
              <a:rPr lang="en-US" dirty="0" smtClean="0"/>
              <a:t>WE’RE HIRING!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027" y="1417638"/>
            <a:ext cx="2743200" cy="378822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938453" y="5205867"/>
            <a:ext cx="2745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Technical Project Manager</a:t>
            </a:r>
          </a:p>
          <a:p>
            <a:pPr algn="r"/>
            <a:r>
              <a:rPr lang="en-US" i="1" dirty="0" smtClean="0">
                <a:hlinkClick r:id="rId3"/>
              </a:rPr>
              <a:t>bioraft.com</a:t>
            </a:r>
            <a:endParaRPr lang="en-US" i="1" dirty="0" smtClean="0"/>
          </a:p>
          <a:p>
            <a:pPr algn="r"/>
            <a:r>
              <a:rPr lang="en-US" i="1" dirty="0" smtClean="0">
                <a:hlinkClick r:id="rId4"/>
              </a:rPr>
              <a:t>drupalnights.org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76648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Journeys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Possible Categories for Steps</a:t>
            </a:r>
          </a:p>
          <a:p>
            <a:r>
              <a:rPr lang="en-US" dirty="0" smtClean="0"/>
              <a:t>Discover, Pre-Engagement</a:t>
            </a:r>
          </a:p>
          <a:p>
            <a:r>
              <a:rPr lang="en-US" dirty="0" smtClean="0"/>
              <a:t>Investigate, Prepare</a:t>
            </a:r>
          </a:p>
          <a:p>
            <a:r>
              <a:rPr lang="en-US" dirty="0" smtClean="0"/>
              <a:t>Action, </a:t>
            </a:r>
            <a:r>
              <a:rPr lang="en-US" dirty="0"/>
              <a:t>Apply</a:t>
            </a:r>
            <a:endParaRPr lang="en-US" dirty="0" smtClean="0"/>
          </a:p>
          <a:p>
            <a:r>
              <a:rPr lang="en-US" dirty="0" smtClean="0"/>
              <a:t>Completion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http://www.freeimages.com/photo/1005079</a:t>
            </a:r>
          </a:p>
        </p:txBody>
      </p:sp>
      <p:pic>
        <p:nvPicPr>
          <p:cNvPr id="4" name="Picture 3" descr="steps-journey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320800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07361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Journeys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Level of Frustration</a:t>
            </a:r>
          </a:p>
          <a:p>
            <a:r>
              <a:rPr lang="en-US" dirty="0"/>
              <a:t>Range of 5</a:t>
            </a:r>
          </a:p>
          <a:p>
            <a:r>
              <a:rPr lang="en-US" dirty="0" smtClean="0"/>
              <a:t>Happy, Neutral, Sad</a:t>
            </a:r>
          </a:p>
          <a:p>
            <a:r>
              <a:rPr lang="en-US" dirty="0" smtClean="0"/>
              <a:t>Identify Pain Points</a:t>
            </a:r>
          </a:p>
          <a:p>
            <a:pPr lvl="1"/>
            <a:r>
              <a:rPr lang="en-US" dirty="0"/>
              <a:t>Pay attention to support requests</a:t>
            </a:r>
          </a:p>
          <a:p>
            <a:pPr lvl="1"/>
            <a:r>
              <a:rPr lang="en-US" dirty="0" smtClean="0"/>
              <a:t>Interview </a:t>
            </a:r>
            <a:r>
              <a:rPr lang="en-US" dirty="0"/>
              <a:t>r</a:t>
            </a:r>
            <a:r>
              <a:rPr lang="en-US" dirty="0" smtClean="0"/>
              <a:t>eal users, including your team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http://www.freeimages.com/photo/1005079</a:t>
            </a:r>
          </a:p>
        </p:txBody>
      </p:sp>
      <p:pic>
        <p:nvPicPr>
          <p:cNvPr id="4" name="Picture 3" descr="steps-journey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320800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5126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ory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1" y="1371600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754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Description of a feature from the perspective of the person who will be using 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value comes from putting the user’s experience first.</a:t>
            </a:r>
          </a:p>
          <a:p>
            <a:r>
              <a:rPr lang="en-US" dirty="0" smtClean="0"/>
              <a:t>Helps you understand “why” you are building a certain feature.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http://www.freeimages.com/photo/1068821</a:t>
            </a:r>
          </a:p>
        </p:txBody>
      </p:sp>
    </p:spTree>
    <p:extLst>
      <p:ext uri="{BB962C8B-B14F-4D97-AF65-F5344CB8AC3E}">
        <p14:creationId xmlns:p14="http://schemas.microsoft.com/office/powerpoint/2010/main" val="4168525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ory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1" y="1371600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7545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/>
              <a:t>As {type of user},</a:t>
            </a:r>
            <a:br>
              <a:rPr lang="en-US" sz="4400" dirty="0"/>
            </a:br>
            <a:r>
              <a:rPr lang="en-US" sz="4400" dirty="0" smtClean="0"/>
              <a:t>I </a:t>
            </a:r>
            <a:r>
              <a:rPr lang="en-US" sz="4400" dirty="0"/>
              <a:t>want {some goal}</a:t>
            </a:r>
            <a:br>
              <a:rPr lang="en-US" sz="4400" dirty="0"/>
            </a:br>
            <a:r>
              <a:rPr lang="en-US" sz="4400" dirty="0" smtClean="0"/>
              <a:t>So </a:t>
            </a:r>
            <a:r>
              <a:rPr lang="en-US" sz="4400" dirty="0"/>
              <a:t>that {some reason}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http://www.freeimages.com/photo/1068821</a:t>
            </a:r>
          </a:p>
        </p:txBody>
      </p:sp>
    </p:spTree>
    <p:extLst>
      <p:ext uri="{BB962C8B-B14F-4D97-AF65-F5344CB8AC3E}">
        <p14:creationId xmlns:p14="http://schemas.microsoft.com/office/powerpoint/2010/main" val="2989677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ory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1" y="1371600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754563"/>
          </a:xfrm>
        </p:spPr>
        <p:txBody>
          <a:bodyPr>
            <a:normAutofit/>
          </a:bodyPr>
          <a:lstStyle/>
          <a:p>
            <a:r>
              <a:rPr lang="en-US" b="1" dirty="0" smtClean="0"/>
              <a:t>As</a:t>
            </a:r>
            <a:r>
              <a:rPr lang="en-US" dirty="0" smtClean="0"/>
              <a:t> </a:t>
            </a:r>
            <a:r>
              <a:rPr lang="en-US" dirty="0"/>
              <a:t>EH&amp;S Director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b="1" dirty="0" smtClean="0"/>
              <a:t>I </a:t>
            </a:r>
            <a:r>
              <a:rPr lang="en-US" b="1" dirty="0"/>
              <a:t>want </a:t>
            </a:r>
            <a:r>
              <a:rPr lang="en-US" dirty="0" smtClean="0"/>
              <a:t>to check the inspection schedule for tomorrow,</a:t>
            </a:r>
            <a:br>
              <a:rPr lang="en-US" dirty="0" smtClean="0"/>
            </a:br>
            <a:r>
              <a:rPr lang="en-US" b="1" dirty="0" smtClean="0"/>
              <a:t>So </a:t>
            </a:r>
            <a:r>
              <a:rPr lang="en-US" b="1" dirty="0"/>
              <a:t>that </a:t>
            </a:r>
            <a:r>
              <a:rPr lang="en-US" dirty="0"/>
              <a:t>I </a:t>
            </a:r>
            <a:r>
              <a:rPr lang="en-US" dirty="0" smtClean="0"/>
              <a:t>know what to expect.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http://www.freeimages.com/photo/1068821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1027" y="4160838"/>
            <a:ext cx="2745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As {type of user},</a:t>
            </a:r>
            <a:br>
              <a:rPr lang="en-US" i="1" dirty="0"/>
            </a:br>
            <a:r>
              <a:rPr lang="en-US" i="1" dirty="0"/>
              <a:t>I want {some goal}</a:t>
            </a:r>
            <a:br>
              <a:rPr lang="en-US" i="1" dirty="0"/>
            </a:br>
            <a:r>
              <a:rPr lang="en-US" i="1" dirty="0"/>
              <a:t>So that {some reason}.</a:t>
            </a:r>
          </a:p>
        </p:txBody>
      </p:sp>
    </p:spTree>
    <p:extLst>
      <p:ext uri="{BB962C8B-B14F-4D97-AF65-F5344CB8AC3E}">
        <p14:creationId xmlns:p14="http://schemas.microsoft.com/office/powerpoint/2010/main" val="237956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ory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1" y="1371600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7545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As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smtClean="0"/>
              <a:t>EH&amp;S Director, </a:t>
            </a:r>
            <a:br>
              <a:rPr lang="en-US" dirty="0" smtClean="0"/>
            </a:br>
            <a:r>
              <a:rPr lang="en-US" b="1" dirty="0" smtClean="0"/>
              <a:t>I </a:t>
            </a:r>
            <a:r>
              <a:rPr lang="en-US" b="1" dirty="0"/>
              <a:t>want </a:t>
            </a:r>
            <a:r>
              <a:rPr lang="en-US" dirty="0"/>
              <a:t>to </a:t>
            </a:r>
            <a:r>
              <a:rPr lang="en-US" dirty="0" smtClean="0"/>
              <a:t>schedule an inspection,</a:t>
            </a:r>
            <a:br>
              <a:rPr lang="en-US" dirty="0" smtClean="0"/>
            </a:br>
            <a:r>
              <a:rPr lang="en-US" b="1" dirty="0"/>
              <a:t>S</a:t>
            </a:r>
            <a:r>
              <a:rPr lang="en-US" b="1" dirty="0" smtClean="0"/>
              <a:t>o </a:t>
            </a:r>
            <a:r>
              <a:rPr lang="en-US" b="1" dirty="0"/>
              <a:t>that </a:t>
            </a:r>
            <a:r>
              <a:rPr lang="en-US" dirty="0" smtClean="0"/>
              <a:t>the inspectors know what their tasks are.</a:t>
            </a:r>
          </a:p>
          <a:p>
            <a:r>
              <a:rPr lang="en-US" b="1" dirty="0"/>
              <a:t>A</a:t>
            </a:r>
            <a:r>
              <a:rPr lang="en-US" dirty="0"/>
              <a:t>s a EH&amp;S Director, </a:t>
            </a:r>
            <a:br>
              <a:rPr lang="en-US" dirty="0"/>
            </a:br>
            <a:r>
              <a:rPr lang="en-US" b="1" dirty="0"/>
              <a:t>I want </a:t>
            </a:r>
            <a:r>
              <a:rPr lang="en-US" dirty="0"/>
              <a:t>to </a:t>
            </a:r>
            <a:r>
              <a:rPr lang="en-US" dirty="0" smtClean="0"/>
              <a:t>schedule an  inspection,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So that </a:t>
            </a:r>
            <a:r>
              <a:rPr lang="en-US" dirty="0"/>
              <a:t>the </a:t>
            </a:r>
            <a:r>
              <a:rPr lang="en-US" dirty="0" smtClean="0"/>
              <a:t>lab managers are prepared for the inspections.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http://www.freeimages.com/photo/1068821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1027" y="4160838"/>
            <a:ext cx="2745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As {type of user},</a:t>
            </a:r>
            <a:br>
              <a:rPr lang="en-US" i="1" dirty="0"/>
            </a:br>
            <a:r>
              <a:rPr lang="en-US" i="1" dirty="0"/>
              <a:t>I want {some goal}</a:t>
            </a:r>
            <a:br>
              <a:rPr lang="en-US" i="1" dirty="0"/>
            </a:br>
            <a:r>
              <a:rPr lang="en-US" i="1" dirty="0"/>
              <a:t>So that {some reason}.</a:t>
            </a:r>
          </a:p>
        </p:txBody>
      </p:sp>
    </p:spTree>
    <p:extLst>
      <p:ext uri="{BB962C8B-B14F-4D97-AF65-F5344CB8AC3E}">
        <p14:creationId xmlns:p14="http://schemas.microsoft.com/office/powerpoint/2010/main" val="22952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ory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1" y="1371600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754563"/>
          </a:xfrm>
        </p:spPr>
        <p:txBody>
          <a:bodyPr>
            <a:normAutofit/>
          </a:bodyPr>
          <a:lstStyle/>
          <a:p>
            <a:r>
              <a:rPr lang="en-US" b="1" dirty="0" smtClean="0"/>
              <a:t>As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smtClean="0"/>
              <a:t>member, </a:t>
            </a:r>
            <a:br>
              <a:rPr lang="en-US" dirty="0" smtClean="0"/>
            </a:br>
            <a:r>
              <a:rPr lang="en-US" b="1" dirty="0" smtClean="0"/>
              <a:t>I </a:t>
            </a:r>
            <a:r>
              <a:rPr lang="en-US" b="1" dirty="0"/>
              <a:t>want </a:t>
            </a:r>
            <a:r>
              <a:rPr lang="en-US" dirty="0"/>
              <a:t>to upload </a:t>
            </a:r>
            <a:r>
              <a:rPr lang="en-US" dirty="0" smtClean="0"/>
              <a:t>photos,</a:t>
            </a:r>
            <a:br>
              <a:rPr lang="en-US" dirty="0" smtClean="0"/>
            </a:br>
            <a:r>
              <a:rPr lang="en-US" b="1" dirty="0"/>
              <a:t>S</a:t>
            </a:r>
            <a:r>
              <a:rPr lang="en-US" b="1" dirty="0" smtClean="0"/>
              <a:t>o </a:t>
            </a:r>
            <a:r>
              <a:rPr lang="en-US" b="1" dirty="0"/>
              <a:t>that </a:t>
            </a:r>
            <a:r>
              <a:rPr lang="en-US" dirty="0" smtClean="0"/>
              <a:t>I </a:t>
            </a:r>
            <a:r>
              <a:rPr lang="en-US" dirty="0"/>
              <a:t>can share photos with </a:t>
            </a:r>
            <a:r>
              <a:rPr lang="en-US" dirty="0" smtClean="0"/>
              <a:t>others.</a:t>
            </a:r>
          </a:p>
          <a:p>
            <a:r>
              <a:rPr lang="en-US" b="1" dirty="0"/>
              <a:t>As</a:t>
            </a:r>
            <a:r>
              <a:rPr lang="en-US" dirty="0"/>
              <a:t> an administrator,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I </a:t>
            </a:r>
            <a:r>
              <a:rPr lang="en-US" b="1" dirty="0"/>
              <a:t>want </a:t>
            </a:r>
            <a:r>
              <a:rPr lang="en-US" dirty="0"/>
              <a:t>to approve photos before they are </a:t>
            </a:r>
            <a:r>
              <a:rPr lang="en-US" dirty="0" smtClean="0"/>
              <a:t>posted,</a:t>
            </a:r>
            <a:br>
              <a:rPr lang="en-US" dirty="0" smtClean="0"/>
            </a:br>
            <a:r>
              <a:rPr lang="en-US" b="1" dirty="0" smtClean="0"/>
              <a:t>So </a:t>
            </a:r>
            <a:r>
              <a:rPr lang="en-US" b="1" dirty="0"/>
              <a:t>that </a:t>
            </a:r>
            <a:r>
              <a:rPr lang="en-US" dirty="0"/>
              <a:t>I can make sure they are </a:t>
            </a:r>
            <a:r>
              <a:rPr lang="en-US" dirty="0" smtClean="0"/>
              <a:t>appropriate.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http://www.freeimages.com/photo/1068821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1027" y="4160838"/>
            <a:ext cx="2745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As {type of user},</a:t>
            </a:r>
            <a:br>
              <a:rPr lang="en-US" i="1" dirty="0"/>
            </a:br>
            <a:r>
              <a:rPr lang="en-US" i="1" dirty="0"/>
              <a:t>I want {some goal}</a:t>
            </a:r>
            <a:br>
              <a:rPr lang="en-US" i="1" dirty="0"/>
            </a:br>
            <a:r>
              <a:rPr lang="en-US" i="1" dirty="0"/>
              <a:t>So that {some reason}.</a:t>
            </a:r>
          </a:p>
        </p:txBody>
      </p:sp>
    </p:spTree>
    <p:extLst>
      <p:ext uri="{BB962C8B-B14F-4D97-AF65-F5344CB8AC3E}">
        <p14:creationId xmlns:p14="http://schemas.microsoft.com/office/powerpoint/2010/main" val="952363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Behavior Driven Development (BDD)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3827" cy="47085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Specialized </a:t>
            </a:r>
            <a:r>
              <a:rPr lang="en-US" dirty="0"/>
              <a:t>version of test-driven development which focuses on behavioral specification of software units</a:t>
            </a:r>
            <a:r>
              <a:rPr lang="en-US" dirty="0" smtClean="0"/>
              <a:t>.</a:t>
            </a:r>
          </a:p>
          <a:p>
            <a:r>
              <a:rPr lang="en-US" b="1" dirty="0"/>
              <a:t>define</a:t>
            </a:r>
            <a:r>
              <a:rPr lang="en-US" dirty="0"/>
              <a:t> a test set for the unit </a:t>
            </a:r>
            <a:r>
              <a:rPr lang="en-US" i="1" dirty="0" smtClean="0"/>
              <a:t>first</a:t>
            </a:r>
            <a:endParaRPr lang="en-US" dirty="0"/>
          </a:p>
          <a:p>
            <a:r>
              <a:rPr lang="en-US" b="1" dirty="0" smtClean="0"/>
              <a:t>implement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unit</a:t>
            </a:r>
            <a:endParaRPr lang="en-US" dirty="0"/>
          </a:p>
          <a:p>
            <a:r>
              <a:rPr lang="en-US" b="1" dirty="0" smtClean="0"/>
              <a:t>verify</a:t>
            </a:r>
            <a:r>
              <a:rPr lang="en-US" dirty="0" smtClean="0"/>
              <a:t> </a:t>
            </a:r>
            <a:r>
              <a:rPr lang="en-US" dirty="0"/>
              <a:t>that the implementation of the unit makes the tests </a:t>
            </a:r>
            <a:r>
              <a:rPr lang="en-US" dirty="0" smtClean="0"/>
              <a:t>succeed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www.freeimages.com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/photo/585286</a:t>
            </a:r>
          </a:p>
        </p:txBody>
      </p:sp>
      <p:pic>
        <p:nvPicPr>
          <p:cNvPr id="7" name="Picture 6" descr="blocks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027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941027" y="4160838"/>
            <a:ext cx="2745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cs typeface="American Typewriter"/>
              </a:rPr>
              <a:t>Excerpted from </a:t>
            </a:r>
            <a:r>
              <a:rPr lang="en-US" dirty="0" smtClean="0">
                <a:cs typeface="American Typewriter"/>
                <a:hlinkClick r:id="rId4"/>
              </a:rPr>
              <a:t>wikipedia.org</a:t>
            </a:r>
            <a:r>
              <a:rPr lang="en-US" dirty="0" smtClean="0">
                <a:cs typeface="American Typewriter"/>
              </a:rPr>
              <a:t> </a:t>
            </a:r>
            <a:endParaRPr lang="en-US" dirty="0"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413526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Behavior </a:t>
            </a:r>
            <a:r>
              <a:rPr lang="en-US" dirty="0"/>
              <a:t>Driven Development (BDD)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3827" cy="46694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BDD specifies that </a:t>
            </a:r>
            <a:r>
              <a:rPr lang="en-US" b="1" dirty="0"/>
              <a:t>business analysts and developers</a:t>
            </a:r>
            <a:r>
              <a:rPr lang="en-US" dirty="0"/>
              <a:t> should collaborate in this area and should specify behavior (aka tests) in terms of user stories.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Direct correlation between the User Story a project </a:t>
            </a:r>
            <a:r>
              <a:rPr lang="en-US" dirty="0"/>
              <a:t>m</a:t>
            </a:r>
            <a:r>
              <a:rPr lang="en-US" dirty="0" smtClean="0"/>
              <a:t>anger writes and and a BDD Test that a developer writes.</a:t>
            </a:r>
          </a:p>
        </p:txBody>
      </p:sp>
      <p:pic>
        <p:nvPicPr>
          <p:cNvPr id="4" name="Picture 3" descr="blocks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027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www.freeimages.com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/photo/585286</a:t>
            </a:r>
          </a:p>
        </p:txBody>
      </p:sp>
    </p:spTree>
    <p:extLst>
      <p:ext uri="{BB962C8B-B14F-4D97-AF65-F5344CB8AC3E}">
        <p14:creationId xmlns:p14="http://schemas.microsoft.com/office/powerpoint/2010/main" val="50194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Behavior </a:t>
            </a:r>
            <a:r>
              <a:rPr lang="en-US" dirty="0"/>
              <a:t>Driven Development (BDD)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5483827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cap="small" dirty="0" smtClean="0"/>
              <a:t>User Story</a:t>
            </a:r>
            <a:endParaRPr lang="en-US" cap="small" dirty="0"/>
          </a:p>
          <a:p>
            <a:pPr marL="0" indent="0">
              <a:buNone/>
            </a:pPr>
            <a:r>
              <a:rPr lang="en-US" dirty="0"/>
              <a:t>As {type of user},</a:t>
            </a:r>
            <a:br>
              <a:rPr lang="en-US" dirty="0"/>
            </a:br>
            <a:r>
              <a:rPr lang="en-US" dirty="0"/>
              <a:t>I want {some goal}</a:t>
            </a:r>
            <a:br>
              <a:rPr lang="en-US" dirty="0"/>
            </a:br>
            <a:r>
              <a:rPr lang="en-US" dirty="0"/>
              <a:t>So that {some reason}.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blocks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027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www.freeimages.com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/photo/585286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99" y="4160839"/>
            <a:ext cx="82270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urier"/>
                <a:cs typeface="Courier"/>
              </a:rPr>
              <a:t>As </a:t>
            </a:r>
            <a:r>
              <a:rPr lang="en-US" sz="2400" dirty="0">
                <a:latin typeface="Courier"/>
                <a:cs typeface="Courier"/>
              </a:rPr>
              <a:t>a </a:t>
            </a:r>
            <a:r>
              <a:rPr lang="en-US" sz="2400" b="1" dirty="0">
                <a:latin typeface="Courier"/>
                <a:cs typeface="Courier"/>
              </a:rPr>
              <a:t>member</a:t>
            </a:r>
            <a:r>
              <a:rPr lang="en-US" sz="2400" dirty="0">
                <a:latin typeface="Courier"/>
                <a:cs typeface="Courier"/>
              </a:rPr>
              <a:t>, </a:t>
            </a:r>
          </a:p>
          <a:p>
            <a:r>
              <a:rPr lang="en-US" sz="2400" dirty="0">
                <a:latin typeface="Courier"/>
                <a:cs typeface="Courier"/>
              </a:rPr>
              <a:t>I want </a:t>
            </a:r>
            <a:r>
              <a:rPr lang="en-US" sz="2400" b="1" dirty="0">
                <a:latin typeface="Courier"/>
                <a:cs typeface="Courier"/>
              </a:rPr>
              <a:t>to upload photos,</a:t>
            </a:r>
          </a:p>
          <a:p>
            <a:r>
              <a:rPr lang="en-US" sz="2400" dirty="0">
                <a:latin typeface="Courier"/>
                <a:cs typeface="Courier"/>
              </a:rPr>
              <a:t>So that </a:t>
            </a:r>
            <a:r>
              <a:rPr lang="en-US" sz="2400" b="1" dirty="0">
                <a:latin typeface="Courier"/>
                <a:cs typeface="Courier"/>
              </a:rPr>
              <a:t>I can share photos with others</a:t>
            </a:r>
            <a:r>
              <a:rPr lang="en-US" sz="2400" dirty="0">
                <a:latin typeface="Courier"/>
                <a:cs typeface="Courier"/>
              </a:rPr>
              <a:t>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0763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Existing Technical Debt</a:t>
            </a:r>
          </a:p>
          <a:p>
            <a:pPr lvl="1"/>
            <a:r>
              <a:rPr lang="en-US" dirty="0" smtClean="0"/>
              <a:t>New Bugs</a:t>
            </a:r>
          </a:p>
          <a:p>
            <a:pPr lvl="1"/>
            <a:r>
              <a:rPr lang="en-US" dirty="0" smtClean="0"/>
              <a:t>Time for Manual QA Testing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User Personas</a:t>
            </a:r>
          </a:p>
          <a:p>
            <a:pPr lvl="1"/>
            <a:r>
              <a:rPr lang="en-US" dirty="0" smtClean="0"/>
              <a:t>User Journeys</a:t>
            </a:r>
          </a:p>
          <a:p>
            <a:pPr lvl="1"/>
            <a:r>
              <a:rPr lang="en-US" dirty="0" smtClean="0"/>
              <a:t>User Stories</a:t>
            </a:r>
          </a:p>
          <a:p>
            <a:pPr lvl="1"/>
            <a:r>
              <a:rPr lang="en-US" dirty="0" smtClean="0"/>
              <a:t>Automated Acceptance Testing</a:t>
            </a:r>
            <a:endParaRPr lang="en-US" dirty="0"/>
          </a:p>
        </p:txBody>
      </p:sp>
      <p:pic>
        <p:nvPicPr>
          <p:cNvPr id="7" name="Picture 6" descr="journey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http://www.freeimages.com/photo/1021513</a:t>
            </a:r>
          </a:p>
        </p:txBody>
      </p:sp>
    </p:spTree>
    <p:extLst>
      <p:ext uri="{BB962C8B-B14F-4D97-AF65-F5344CB8AC3E}">
        <p14:creationId xmlns:p14="http://schemas.microsoft.com/office/powerpoint/2010/main" val="3961605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Behavior </a:t>
            </a:r>
            <a:r>
              <a:rPr lang="en-US" dirty="0"/>
              <a:t>Driven Development (BDD)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5483827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cap="small" dirty="0" smtClean="0"/>
              <a:t>BDD Scenario</a:t>
            </a:r>
          </a:p>
          <a:p>
            <a:pPr marL="0" indent="0">
              <a:buNone/>
            </a:pPr>
            <a:r>
              <a:rPr lang="en-US" dirty="0" smtClean="0"/>
              <a:t>Given {initial context},</a:t>
            </a:r>
            <a:br>
              <a:rPr lang="en-US" dirty="0" smtClean="0"/>
            </a:br>
            <a:r>
              <a:rPr lang="en-US" dirty="0" smtClean="0"/>
              <a:t>When {event occurs},</a:t>
            </a:r>
            <a:br>
              <a:rPr lang="en-US" dirty="0" smtClean="0"/>
            </a:br>
            <a:r>
              <a:rPr lang="en-US" dirty="0" smtClean="0"/>
              <a:t>Then {some outcome}.</a:t>
            </a:r>
          </a:p>
        </p:txBody>
      </p:sp>
      <p:pic>
        <p:nvPicPr>
          <p:cNvPr id="4" name="Picture 3" descr="blocks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027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25000" endPos="75000" dist="127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www.freeimages.com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/photo/585286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170347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urier"/>
                <a:cs typeface="Courier"/>
              </a:rPr>
              <a:t>Given </a:t>
            </a:r>
            <a:r>
              <a:rPr lang="en-US" sz="2400" dirty="0">
                <a:latin typeface="Courier"/>
                <a:cs typeface="Courier"/>
              </a:rPr>
              <a:t>I am logged in as a </a:t>
            </a:r>
            <a:r>
              <a:rPr lang="en-US" sz="2400" b="1" dirty="0">
                <a:latin typeface="Courier"/>
                <a:cs typeface="Courier"/>
              </a:rPr>
              <a:t>member</a:t>
            </a:r>
            <a:r>
              <a:rPr lang="en-US" sz="2400" dirty="0">
                <a:latin typeface="Courier"/>
                <a:cs typeface="Courier"/>
              </a:rPr>
              <a:t>,</a:t>
            </a:r>
          </a:p>
          <a:p>
            <a:r>
              <a:rPr lang="en-US" sz="2400" dirty="0">
                <a:latin typeface="Courier"/>
                <a:cs typeface="Courier"/>
              </a:rPr>
              <a:t>When I am on my profile page,</a:t>
            </a:r>
          </a:p>
          <a:p>
            <a:r>
              <a:rPr lang="en-US" sz="2400" dirty="0">
                <a:latin typeface="Courier"/>
                <a:cs typeface="Courier"/>
              </a:rPr>
              <a:t>I should see a link to </a:t>
            </a:r>
            <a:r>
              <a:rPr lang="en-US" sz="2400" b="1" dirty="0">
                <a:latin typeface="Courier"/>
                <a:cs typeface="Courier"/>
              </a:rPr>
              <a:t>upload photos</a:t>
            </a:r>
            <a:r>
              <a:rPr lang="en-US" sz="2400" dirty="0">
                <a:latin typeface="Courier"/>
                <a:cs typeface="Courier"/>
              </a:rPr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4170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Behavior Driven Development (BDD)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3827" cy="4708525"/>
          </a:xfrm>
        </p:spPr>
        <p:txBody>
          <a:bodyPr/>
          <a:lstStyle/>
          <a:p>
            <a:r>
              <a:rPr lang="en-US" dirty="0" smtClean="0"/>
              <a:t>A file for each Feature</a:t>
            </a:r>
          </a:p>
          <a:p>
            <a:pPr lvl="1"/>
            <a:r>
              <a:rPr lang="en-US" dirty="0" err="1" smtClean="0"/>
              <a:t>search.feature</a:t>
            </a:r>
            <a:endParaRPr lang="en-US" dirty="0" smtClean="0"/>
          </a:p>
          <a:p>
            <a:pPr lvl="1"/>
            <a:r>
              <a:rPr lang="en-US" dirty="0" err="1" smtClean="0"/>
              <a:t>photos.feature</a:t>
            </a:r>
            <a:endParaRPr lang="en-US" dirty="0" smtClean="0"/>
          </a:p>
          <a:p>
            <a:pPr lvl="1"/>
            <a:r>
              <a:rPr lang="en-US" dirty="0" err="1"/>
              <a:t>b</a:t>
            </a:r>
            <a:r>
              <a:rPr lang="en-US" dirty="0" err="1" smtClean="0"/>
              <a:t>log.feature</a:t>
            </a: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 descr="blocks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027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25000" endPos="75000" dist="127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www.freeimages.com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/photo/585286</a:t>
            </a:r>
          </a:p>
        </p:txBody>
      </p:sp>
    </p:spTree>
    <p:extLst>
      <p:ext uri="{BB962C8B-B14F-4D97-AF65-F5344CB8AC3E}">
        <p14:creationId xmlns:p14="http://schemas.microsoft.com/office/powerpoint/2010/main" val="1342939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Behavior Driven Development (BDD)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3827" cy="4708525"/>
          </a:xfrm>
        </p:spPr>
        <p:txBody>
          <a:bodyPr/>
          <a:lstStyle/>
          <a:p>
            <a:r>
              <a:rPr lang="en-US" dirty="0" smtClean="0"/>
              <a:t>List Scenarios</a:t>
            </a:r>
          </a:p>
          <a:p>
            <a:r>
              <a:rPr lang="en-US" dirty="0" smtClean="0"/>
              <a:t>Tag Scenarios</a:t>
            </a:r>
          </a:p>
          <a:p>
            <a:pPr lvl="1"/>
            <a:r>
              <a:rPr lang="en-US" dirty="0" smtClean="0"/>
              <a:t>Run only which scenarios you want.</a:t>
            </a:r>
          </a:p>
        </p:txBody>
      </p:sp>
      <p:pic>
        <p:nvPicPr>
          <p:cNvPr id="4" name="Picture 3" descr="blocks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027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25000" endPos="75000" dist="127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www.freeimages.com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/photo/585286</a:t>
            </a:r>
          </a:p>
        </p:txBody>
      </p:sp>
    </p:spTree>
    <p:extLst>
      <p:ext uri="{BB962C8B-B14F-4D97-AF65-F5344CB8AC3E}">
        <p14:creationId xmlns:p14="http://schemas.microsoft.com/office/powerpoint/2010/main" val="2010301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Behat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2400" b="1" kern="1600" baseline="-25000" dirty="0" smtClean="0">
                <a:latin typeface="American Typewriter"/>
                <a:cs typeface="American Typewriter"/>
              </a:rPr>
              <a:t>“</a:t>
            </a:r>
            <a:r>
              <a:rPr lang="en-US" dirty="0" err="1" smtClean="0">
                <a:latin typeface="American Typewriter"/>
                <a:cs typeface="American Typewriter"/>
              </a:rPr>
              <a:t>Behat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>
                <a:latin typeface="American Typewriter"/>
                <a:cs typeface="American Typewriter"/>
              </a:rPr>
              <a:t>is a tool that makes behavior driven development (BDD) possible. </a:t>
            </a:r>
            <a:endParaRPr lang="en-US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endParaRPr lang="en-US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With </a:t>
            </a:r>
            <a:r>
              <a:rPr lang="en-US" dirty="0">
                <a:latin typeface="American Typewriter"/>
                <a:cs typeface="American Typewriter"/>
              </a:rPr>
              <a:t>BDD, you write human-readable stories that describe the behavior of your application. </a:t>
            </a:r>
            <a:endParaRPr lang="en-US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endParaRPr lang="en-US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These </a:t>
            </a:r>
            <a:r>
              <a:rPr lang="en-US" dirty="0">
                <a:latin typeface="American Typewriter"/>
                <a:cs typeface="American Typewriter"/>
              </a:rPr>
              <a:t>stories can then be auto-tested against your application. And yes, it’s as cool as it sounds</a:t>
            </a:r>
            <a:r>
              <a:rPr lang="en-US" dirty="0" smtClean="0">
                <a:latin typeface="American Typewriter"/>
                <a:cs typeface="American Typewriter"/>
              </a:rPr>
              <a:t>!</a:t>
            </a:r>
            <a:endParaRPr lang="en-US" sz="12400" baseline="-25000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endParaRPr lang="en-US" dirty="0" smtClean="0">
              <a:latin typeface="American Typewriter"/>
              <a:cs typeface="American Typewrit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www.freeimages.com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/photo/1395333</a:t>
            </a:r>
          </a:p>
        </p:txBody>
      </p:sp>
      <p:pic>
        <p:nvPicPr>
          <p:cNvPr id="5" name="Picture 4" descr="tophat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371600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941027" y="4160838"/>
            <a:ext cx="2745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cs typeface="American Typewriter"/>
              </a:rPr>
              <a:t>Excerpted from </a:t>
            </a:r>
            <a:r>
              <a:rPr lang="en-US" dirty="0">
                <a:cs typeface="American Typewriter"/>
                <a:hlinkClick r:id="rId3"/>
              </a:rPr>
              <a:t>docs.behat.org</a:t>
            </a:r>
            <a:r>
              <a:rPr lang="en-US" dirty="0">
                <a:cs typeface="American Typewrite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0837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Behat</a:t>
            </a:r>
            <a:r>
              <a:rPr lang="en-US" dirty="0"/>
              <a:t> - </a:t>
            </a:r>
            <a:r>
              <a:rPr lang="en-US" dirty="0" err="1"/>
              <a:t>xxx.feature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b="1" dirty="0">
                <a:latin typeface="Courier"/>
                <a:cs typeface="Courier"/>
              </a:rPr>
              <a:t>Feature: Events</a:t>
            </a:r>
          </a:p>
          <a:p>
            <a:pPr marL="0" indent="0">
              <a:buNone/>
            </a:pPr>
            <a:r>
              <a:rPr lang="en-US" sz="1500" b="1" dirty="0">
                <a:latin typeface="Courier"/>
                <a:cs typeface="Courier"/>
              </a:rPr>
              <a:t>  In order to find </a:t>
            </a:r>
            <a:r>
              <a:rPr lang="en-US" sz="1500" b="1" dirty="0" smtClean="0">
                <a:latin typeface="Courier"/>
                <a:cs typeface="Courier"/>
              </a:rPr>
              <a:t>events</a:t>
            </a:r>
            <a:br>
              <a:rPr lang="en-US" sz="1500" b="1" dirty="0" smtClean="0">
                <a:latin typeface="Courier"/>
                <a:cs typeface="Courier"/>
              </a:rPr>
            </a:br>
            <a:r>
              <a:rPr lang="en-US" sz="1500" b="1" dirty="0" smtClean="0">
                <a:latin typeface="Courier"/>
                <a:cs typeface="Courier"/>
              </a:rPr>
              <a:t>  As </a:t>
            </a:r>
            <a:r>
              <a:rPr lang="en-US" sz="1500" b="1" dirty="0">
                <a:latin typeface="Courier"/>
                <a:cs typeface="Courier"/>
              </a:rPr>
              <a:t>a website </a:t>
            </a:r>
            <a:r>
              <a:rPr lang="en-US" sz="1500" b="1" dirty="0" smtClean="0">
                <a:latin typeface="Courier"/>
                <a:cs typeface="Courier"/>
              </a:rPr>
              <a:t>user</a:t>
            </a:r>
            <a:br>
              <a:rPr lang="en-US" sz="1500" b="1" dirty="0" smtClean="0">
                <a:latin typeface="Courier"/>
                <a:cs typeface="Courier"/>
              </a:rPr>
            </a:br>
            <a:r>
              <a:rPr lang="en-US" sz="1500" b="1" dirty="0" smtClean="0">
                <a:latin typeface="Courier"/>
                <a:cs typeface="Courier"/>
              </a:rPr>
              <a:t>  I </a:t>
            </a:r>
            <a:r>
              <a:rPr lang="en-US" sz="1500" b="1" dirty="0">
                <a:latin typeface="Courier"/>
                <a:cs typeface="Courier"/>
              </a:rPr>
              <a:t>need to be able to see them displayed</a:t>
            </a:r>
          </a:p>
          <a:p>
            <a:pPr marL="0" indent="0">
              <a:buNone/>
            </a:pPr>
            <a:endParaRPr lang="en-US" sz="1500" b="1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500" b="1" dirty="0" smtClean="0">
                <a:latin typeface="Courier"/>
                <a:cs typeface="Courier"/>
              </a:rPr>
              <a:t>#</a:t>
            </a:r>
            <a:r>
              <a:rPr lang="en-US" sz="1500" b="1" dirty="0">
                <a:latin typeface="Courier"/>
                <a:cs typeface="Courier"/>
              </a:rPr>
              <a:t>this shows you how to test that something is displaying - specifically block title  </a:t>
            </a:r>
          </a:p>
          <a:p>
            <a:pPr marL="0" indent="0">
              <a:buNone/>
            </a:pPr>
            <a:r>
              <a:rPr lang="en-US" sz="1500" b="1" dirty="0">
                <a:latin typeface="Courier"/>
                <a:cs typeface="Courier"/>
              </a:rPr>
              <a:t>@</a:t>
            </a:r>
            <a:r>
              <a:rPr lang="en-US" sz="1500" b="1" dirty="0" err="1">
                <a:latin typeface="Courier"/>
                <a:cs typeface="Courier"/>
              </a:rPr>
              <a:t>drupalnights</a:t>
            </a:r>
            <a:r>
              <a:rPr lang="en-US" sz="1500" b="1" dirty="0">
                <a:latin typeface="Courier"/>
                <a:cs typeface="Courier"/>
              </a:rPr>
              <a:t> @events</a:t>
            </a:r>
          </a:p>
          <a:p>
            <a:pPr marL="0" indent="0">
              <a:buNone/>
            </a:pPr>
            <a:r>
              <a:rPr lang="en-US" sz="1500" b="1" dirty="0">
                <a:latin typeface="Courier"/>
                <a:cs typeface="Courier"/>
              </a:rPr>
              <a:t>  Scenario: See the next </a:t>
            </a:r>
            <a:r>
              <a:rPr lang="en-US" sz="1500" b="1" dirty="0" err="1">
                <a:latin typeface="Courier"/>
                <a:cs typeface="Courier"/>
              </a:rPr>
              <a:t>DrupalNights</a:t>
            </a:r>
            <a:r>
              <a:rPr lang="en-US" sz="1500" b="1" dirty="0">
                <a:latin typeface="Courier"/>
                <a:cs typeface="Courier"/>
              </a:rPr>
              <a:t> event</a:t>
            </a:r>
          </a:p>
          <a:p>
            <a:pPr marL="0" indent="0">
              <a:buNone/>
            </a:pPr>
            <a:r>
              <a:rPr lang="en-US" sz="1500" b="1" dirty="0">
                <a:latin typeface="Courier"/>
                <a:cs typeface="Courier"/>
              </a:rPr>
              <a:t>    Given I am on "/"</a:t>
            </a:r>
          </a:p>
          <a:p>
            <a:pPr marL="0" indent="0">
              <a:buNone/>
            </a:pPr>
            <a:r>
              <a:rPr lang="en-US" sz="1500" b="1" dirty="0">
                <a:latin typeface="Courier"/>
                <a:cs typeface="Courier"/>
              </a:rPr>
              <a:t>    Then I should see the "Upcoming Drupal Nights" block in "sidebar a" region</a:t>
            </a:r>
          </a:p>
          <a:p>
            <a:pPr marL="0" indent="0">
              <a:buNone/>
            </a:pPr>
            <a:endParaRPr lang="en-US" sz="1500" b="1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500" b="1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6375328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Behat</a:t>
            </a:r>
            <a:r>
              <a:rPr lang="en-US" dirty="0"/>
              <a:t> - </a:t>
            </a:r>
            <a:r>
              <a:rPr lang="en-US" dirty="0" err="1"/>
              <a:t>xxx.feature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Feature: </a:t>
            </a:r>
            <a:r>
              <a:rPr lang="en-US" b="1" dirty="0" smtClean="0">
                <a:latin typeface="Courier"/>
                <a:cs typeface="Courier"/>
              </a:rPr>
              <a:t>Contact</a:t>
            </a:r>
          </a:p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In </a:t>
            </a:r>
            <a:r>
              <a:rPr lang="en-US" b="1" dirty="0">
                <a:latin typeface="Courier"/>
                <a:cs typeface="Courier"/>
              </a:rPr>
              <a:t>order to submit feedback</a:t>
            </a:r>
          </a:p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  As a website user</a:t>
            </a:r>
          </a:p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  I need to be able to fill out a contact form</a:t>
            </a:r>
          </a:p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  </a:t>
            </a:r>
          </a:p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#this shows you how to test if filling out a form is behaving correctly </a:t>
            </a:r>
          </a:p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@</a:t>
            </a:r>
            <a:r>
              <a:rPr lang="en-US" b="1" dirty="0" err="1">
                <a:latin typeface="Courier"/>
                <a:cs typeface="Courier"/>
              </a:rPr>
              <a:t>drupalnights</a:t>
            </a:r>
            <a:r>
              <a:rPr lang="en-US" b="1" dirty="0">
                <a:latin typeface="Courier"/>
                <a:cs typeface="Courier"/>
              </a:rPr>
              <a:t> @contact    </a:t>
            </a:r>
          </a:p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  Scenario: Do not submit form when required fields aren't filled out</a:t>
            </a:r>
          </a:p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    Given I am on "/contact"</a:t>
            </a:r>
          </a:p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    And I fill in "Your name" with "Sample User"</a:t>
            </a:r>
          </a:p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    And I fill in "Your e-mail address" with "</a:t>
            </a:r>
            <a:r>
              <a:rPr lang="en-US" b="1" dirty="0" err="1">
                <a:latin typeface="Courier"/>
                <a:cs typeface="Courier"/>
              </a:rPr>
              <a:t>email@email.com</a:t>
            </a:r>
            <a:r>
              <a:rPr lang="en-US" b="1" dirty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    And I fill in "Subject" with "Great site!"</a:t>
            </a:r>
          </a:p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    And I fill in "Message" with ""</a:t>
            </a:r>
          </a:p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    And I press "Send message"</a:t>
            </a:r>
          </a:p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    Then I should see "Message field is required</a:t>
            </a:r>
            <a:r>
              <a:rPr lang="en-US" b="1" dirty="0" smtClean="0">
                <a:latin typeface="Courier"/>
                <a:cs typeface="Courier"/>
              </a:rPr>
              <a:t>.”</a:t>
            </a:r>
            <a:endParaRPr lang="en-US" b="1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0986195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Behat</a:t>
            </a:r>
            <a:r>
              <a:rPr lang="en-US" dirty="0"/>
              <a:t> - </a:t>
            </a:r>
            <a:r>
              <a:rPr lang="en-US" dirty="0" err="1"/>
              <a:t>xxx.feature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b="1" dirty="0" smtClean="0">
                <a:latin typeface="Courier"/>
                <a:cs typeface="Courier"/>
              </a:rPr>
              <a:t>#</a:t>
            </a:r>
            <a:r>
              <a:rPr lang="en-US" sz="1500" b="1" dirty="0">
                <a:latin typeface="Courier"/>
                <a:cs typeface="Courier"/>
              </a:rPr>
              <a:t>this shows you how to test if filling out a form is behaving correctly </a:t>
            </a:r>
          </a:p>
          <a:p>
            <a:pPr marL="0" indent="0">
              <a:buNone/>
            </a:pPr>
            <a:r>
              <a:rPr lang="en-US" sz="1500" b="1" dirty="0">
                <a:latin typeface="Courier"/>
                <a:cs typeface="Courier"/>
              </a:rPr>
              <a:t>@</a:t>
            </a:r>
            <a:r>
              <a:rPr lang="en-US" sz="1500" b="1" dirty="0" err="1">
                <a:latin typeface="Courier"/>
                <a:cs typeface="Courier"/>
              </a:rPr>
              <a:t>drupalnights</a:t>
            </a:r>
            <a:r>
              <a:rPr lang="en-US" sz="1500" b="1" dirty="0">
                <a:latin typeface="Courier"/>
                <a:cs typeface="Courier"/>
              </a:rPr>
              <a:t> @contact  @test  </a:t>
            </a:r>
          </a:p>
          <a:p>
            <a:pPr marL="0" indent="0">
              <a:buNone/>
            </a:pPr>
            <a:r>
              <a:rPr lang="en-US" sz="1500" b="1" dirty="0">
                <a:latin typeface="Courier"/>
                <a:cs typeface="Courier"/>
              </a:rPr>
              <a:t>  Scenario: Fill out all form fields</a:t>
            </a:r>
          </a:p>
          <a:p>
            <a:pPr marL="0" indent="0">
              <a:buNone/>
            </a:pPr>
            <a:r>
              <a:rPr lang="en-US" sz="1500" b="1" dirty="0">
                <a:latin typeface="Courier"/>
                <a:cs typeface="Courier"/>
              </a:rPr>
              <a:t>    Given I am on "/contact"</a:t>
            </a:r>
          </a:p>
          <a:p>
            <a:pPr marL="0" indent="0">
              <a:buNone/>
            </a:pPr>
            <a:r>
              <a:rPr lang="en-US" sz="1500" b="1" dirty="0">
                <a:latin typeface="Courier"/>
                <a:cs typeface="Courier"/>
              </a:rPr>
              <a:t>    And I fill in "Your name" with "Sample User"</a:t>
            </a:r>
          </a:p>
          <a:p>
            <a:pPr marL="0" indent="0">
              <a:buNone/>
            </a:pPr>
            <a:r>
              <a:rPr lang="en-US" sz="1500" b="1" dirty="0">
                <a:latin typeface="Courier"/>
                <a:cs typeface="Courier"/>
              </a:rPr>
              <a:t>    And I fill in "Your e-mail address" with "</a:t>
            </a:r>
            <a:r>
              <a:rPr lang="en-US" sz="1500" b="1" dirty="0" err="1">
                <a:latin typeface="Courier"/>
                <a:cs typeface="Courier"/>
              </a:rPr>
              <a:t>email@email.com</a:t>
            </a:r>
            <a:r>
              <a:rPr lang="en-US" sz="1500" b="1" dirty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en-US" sz="1500" b="1" dirty="0">
                <a:latin typeface="Courier"/>
                <a:cs typeface="Courier"/>
              </a:rPr>
              <a:t>    And I fill in "Subject" with "Great site!"</a:t>
            </a:r>
          </a:p>
          <a:p>
            <a:pPr marL="0" indent="0">
              <a:buNone/>
            </a:pPr>
            <a:r>
              <a:rPr lang="en-US" sz="1500" b="1" dirty="0">
                <a:latin typeface="Courier"/>
                <a:cs typeface="Courier"/>
              </a:rPr>
              <a:t>    And I fill in "Message" with "</a:t>
            </a:r>
            <a:r>
              <a:rPr lang="en-US" sz="1500" b="1" dirty="0" err="1">
                <a:latin typeface="Courier"/>
                <a:cs typeface="Courier"/>
              </a:rPr>
              <a:t>Fantabluous</a:t>
            </a:r>
            <a:r>
              <a:rPr lang="en-US" sz="1500" b="1" dirty="0">
                <a:latin typeface="Courier"/>
                <a:cs typeface="Courier"/>
              </a:rPr>
              <a:t>!"</a:t>
            </a:r>
          </a:p>
          <a:p>
            <a:pPr marL="0" indent="0">
              <a:buNone/>
            </a:pPr>
            <a:r>
              <a:rPr lang="en-US" sz="1500" b="1" dirty="0">
                <a:latin typeface="Courier"/>
                <a:cs typeface="Courier"/>
              </a:rPr>
              <a:t>    And I press "Send message"</a:t>
            </a:r>
          </a:p>
          <a:p>
            <a:pPr marL="0" indent="0">
              <a:buNone/>
            </a:pPr>
            <a:r>
              <a:rPr lang="en-US" sz="1500" b="1" dirty="0">
                <a:latin typeface="Courier"/>
                <a:cs typeface="Courier"/>
              </a:rPr>
              <a:t>    Then I should see "Your message has been sent."</a:t>
            </a:r>
          </a:p>
        </p:txBody>
      </p:sp>
    </p:spTree>
    <p:extLst>
      <p:ext uri="{BB962C8B-B14F-4D97-AF65-F5344CB8AC3E}">
        <p14:creationId xmlns:p14="http://schemas.microsoft.com/office/powerpoint/2010/main" val="37675493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Behat</a:t>
            </a:r>
            <a:r>
              <a:rPr lang="en-US" dirty="0" smtClean="0"/>
              <a:t> – </a:t>
            </a:r>
            <a:r>
              <a:rPr lang="en-US" dirty="0" err="1" smtClean="0"/>
              <a:t>FeatureContext.php</a:t>
            </a:r>
            <a:endParaRPr lang="en-US" dirty="0"/>
          </a:p>
        </p:txBody>
      </p:sp>
      <p:pic>
        <p:nvPicPr>
          <p:cNvPr id="5" name="Picture 4" descr="php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600200"/>
            <a:ext cx="8222616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116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Behat</a:t>
            </a:r>
            <a:r>
              <a:rPr lang="en-US" dirty="0"/>
              <a:t> – Running Tests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00547"/>
            <a:ext cx="8229600" cy="3125268"/>
          </a:xfrm>
        </p:spPr>
      </p:pic>
    </p:spTree>
    <p:extLst>
      <p:ext uri="{BB962C8B-B14F-4D97-AF65-F5344CB8AC3E}">
        <p14:creationId xmlns:p14="http://schemas.microsoft.com/office/powerpoint/2010/main" val="42569088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Behat</a:t>
            </a:r>
            <a:r>
              <a:rPr lang="en-US" dirty="0" smtClean="0"/>
              <a:t> – Running Tests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8241"/>
            <a:ext cx="8229600" cy="4249881"/>
          </a:xfrm>
        </p:spPr>
      </p:pic>
    </p:spTree>
    <p:extLst>
      <p:ext uri="{BB962C8B-B14F-4D97-AF65-F5344CB8AC3E}">
        <p14:creationId xmlns:p14="http://schemas.microsoft.com/office/powerpoint/2010/main" val="3152448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Technical Debt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Things you could fix now but will do later at a higher cost.</a:t>
            </a:r>
          </a:p>
          <a:p>
            <a:r>
              <a:rPr lang="en-US" dirty="0" smtClean="0"/>
              <a:t>Business pressure to release quickly</a:t>
            </a:r>
          </a:p>
          <a:p>
            <a:r>
              <a:rPr lang="en-US" dirty="0" smtClean="0"/>
              <a:t>Lack of building loosely coupled components</a:t>
            </a:r>
          </a:p>
          <a:p>
            <a:r>
              <a:rPr lang="en-US" dirty="0" smtClean="0"/>
              <a:t>Delayed refactoring</a:t>
            </a:r>
          </a:p>
          <a:p>
            <a:r>
              <a:rPr lang="en-US" dirty="0" smtClean="0"/>
              <a:t>Lack of documentation</a:t>
            </a:r>
            <a:endParaRPr lang="en-US" dirty="0"/>
          </a:p>
        </p:txBody>
      </p:sp>
      <p:pic>
        <p:nvPicPr>
          <p:cNvPr id="8" name="Picture 7" descr="technical-debt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http://www.freeimages.com/photo/884054</a:t>
            </a:r>
          </a:p>
        </p:txBody>
      </p:sp>
    </p:spTree>
    <p:extLst>
      <p:ext uri="{BB962C8B-B14F-4D97-AF65-F5344CB8AC3E}">
        <p14:creationId xmlns:p14="http://schemas.microsoft.com/office/powerpoint/2010/main" val="2347863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583656" cy="469733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What has the most Business Value?</a:t>
            </a:r>
            <a:endParaRPr lang="en-US" dirty="0"/>
          </a:p>
          <a:p>
            <a:r>
              <a:rPr lang="en-US" dirty="0" smtClean="0"/>
              <a:t>Which Features, if taken away, would make your site essentially useless?</a:t>
            </a:r>
          </a:p>
          <a:p>
            <a:r>
              <a:rPr lang="en-US" dirty="0" smtClean="0"/>
              <a:t>Examples:</a:t>
            </a:r>
          </a:p>
          <a:p>
            <a:pPr marL="685800" lvl="1"/>
            <a:r>
              <a:rPr lang="en-US" dirty="0"/>
              <a:t>Registering</a:t>
            </a:r>
          </a:p>
          <a:p>
            <a:pPr marL="685800" lvl="1"/>
            <a:r>
              <a:rPr lang="en-US" dirty="0"/>
              <a:t>Logging in</a:t>
            </a:r>
          </a:p>
          <a:p>
            <a:pPr marL="685800" lvl="1"/>
            <a:r>
              <a:rPr lang="en-US" dirty="0"/>
              <a:t>Customizing your profile</a:t>
            </a:r>
          </a:p>
          <a:p>
            <a:pPr marL="685800" lvl="1"/>
            <a:r>
              <a:rPr lang="en-US" dirty="0"/>
              <a:t>Writing posts</a:t>
            </a:r>
          </a:p>
          <a:p>
            <a:pPr marL="685800" lvl="1"/>
            <a:r>
              <a:rPr lang="en-US" dirty="0"/>
              <a:t>Leaving comments</a:t>
            </a:r>
          </a:p>
          <a:p>
            <a:pPr marL="685800" lvl="1"/>
            <a:r>
              <a:rPr lang="en-US" dirty="0"/>
              <a:t>Uploading </a:t>
            </a:r>
            <a:r>
              <a:rPr lang="en-US" dirty="0" smtClean="0"/>
              <a:t>photos	</a:t>
            </a:r>
            <a:endParaRPr lang="en-US" dirty="0"/>
          </a:p>
          <a:p>
            <a:pPr marL="685800" lvl="1"/>
            <a:r>
              <a:rPr lang="en-US" dirty="0"/>
              <a:t>Approving photos</a:t>
            </a:r>
          </a:p>
          <a:p>
            <a:pPr marL="685800" lvl="1"/>
            <a:r>
              <a:rPr lang="en-US" dirty="0"/>
              <a:t>Seeing most recent articles</a:t>
            </a:r>
          </a:p>
          <a:p>
            <a:pPr marL="685800" lvl="1"/>
            <a:r>
              <a:rPr lang="en-US" dirty="0"/>
              <a:t>Rating content</a:t>
            </a:r>
          </a:p>
          <a:p>
            <a:pPr marL="685800" lvl="1"/>
            <a:r>
              <a:rPr lang="en-US" dirty="0"/>
              <a:t>Searching content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www.freeimages.com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/photo/774486</a:t>
            </a:r>
          </a:p>
        </p:txBody>
      </p:sp>
      <p:pic>
        <p:nvPicPr>
          <p:cNvPr id="6" name="Picture 5" descr="curcuit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0856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69673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Users are the most important part of a website.  Put them first.  Understand their needs.</a:t>
            </a:r>
          </a:p>
          <a:p>
            <a:pPr lvl="1"/>
            <a:r>
              <a:rPr lang="en-US" dirty="0" smtClean="0"/>
              <a:t>Create Personas</a:t>
            </a:r>
          </a:p>
          <a:p>
            <a:pPr lvl="1"/>
            <a:r>
              <a:rPr lang="en-US" dirty="0" smtClean="0"/>
              <a:t>Outline their Journeys</a:t>
            </a:r>
          </a:p>
          <a:p>
            <a:pPr lvl="1"/>
            <a:r>
              <a:rPr lang="en-US" dirty="0" smtClean="0"/>
              <a:t>Define their Stories</a:t>
            </a:r>
          </a:p>
          <a:p>
            <a:pPr lvl="1"/>
            <a:r>
              <a:rPr lang="en-US" dirty="0" smtClean="0"/>
              <a:t>Automate Acceptance Tests</a:t>
            </a:r>
          </a:p>
          <a:p>
            <a:r>
              <a:rPr lang="en-US" dirty="0" smtClean="0"/>
              <a:t>Using Agile Practices and Behavior Driven Development </a:t>
            </a:r>
            <a:r>
              <a:rPr lang="en-US" b="1" dirty="0" smtClean="0"/>
              <a:t>encourages communication </a:t>
            </a:r>
            <a:r>
              <a:rPr lang="en-US" dirty="0" smtClean="0"/>
              <a:t>between product experts and developers.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www.freeimages.com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/photo/1422832</a:t>
            </a:r>
          </a:p>
        </p:txBody>
      </p:sp>
      <p:pic>
        <p:nvPicPr>
          <p:cNvPr id="6" name="Picture 5" descr="phon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3012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/>
          <a:lstStyle/>
          <a:p>
            <a:r>
              <a:rPr lang="en-US" dirty="0" smtClean="0"/>
              <a:t>If you migrate your site to another version of Drupal or even another platform, your </a:t>
            </a:r>
            <a:r>
              <a:rPr lang="en-US" dirty="0" err="1" smtClean="0"/>
              <a:t>Behat</a:t>
            </a:r>
            <a:r>
              <a:rPr lang="en-US" dirty="0" smtClean="0"/>
              <a:t> Scenarios will still be correct.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www.freeimages.com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/photo/642737</a:t>
            </a:r>
          </a:p>
        </p:txBody>
      </p:sp>
      <p:pic>
        <p:nvPicPr>
          <p:cNvPr id="5" name="Picture 4" descr="dic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600200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7033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Problem</a:t>
            </a:r>
          </a:p>
          <a:p>
            <a:pPr lvl="1"/>
            <a:r>
              <a:rPr lang="en-US" dirty="0"/>
              <a:t>Existing Technical Debt</a:t>
            </a:r>
          </a:p>
          <a:p>
            <a:pPr lvl="1"/>
            <a:r>
              <a:rPr lang="en-US" dirty="0"/>
              <a:t>New Bugs</a:t>
            </a:r>
          </a:p>
          <a:p>
            <a:pPr lvl="1"/>
            <a:r>
              <a:rPr lang="en-US" dirty="0"/>
              <a:t>Time for Manual QA Testing</a:t>
            </a:r>
          </a:p>
          <a:p>
            <a:r>
              <a:rPr lang="en-US" dirty="0"/>
              <a:t>Solution</a:t>
            </a:r>
          </a:p>
          <a:p>
            <a:pPr lvl="1"/>
            <a:r>
              <a:rPr lang="en-US" dirty="0"/>
              <a:t>User Personas</a:t>
            </a:r>
          </a:p>
          <a:p>
            <a:pPr lvl="1"/>
            <a:r>
              <a:rPr lang="en-US" dirty="0"/>
              <a:t>User Journeys</a:t>
            </a:r>
          </a:p>
          <a:p>
            <a:pPr lvl="1"/>
            <a:r>
              <a:rPr lang="en-US" dirty="0"/>
              <a:t>User Stories</a:t>
            </a:r>
          </a:p>
          <a:p>
            <a:pPr lvl="1"/>
            <a:r>
              <a:rPr lang="en-US" dirty="0"/>
              <a:t>Automated Acceptance </a:t>
            </a:r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http://www.freeimages.com/photo/531969</a:t>
            </a:r>
          </a:p>
        </p:txBody>
      </p:sp>
      <p:pic>
        <p:nvPicPr>
          <p:cNvPr id="5" name="Picture 4" descr="abacus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243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/>
          </a:bodyPr>
          <a:lstStyle/>
          <a:p>
            <a:r>
              <a:rPr lang="en-US" dirty="0" smtClean="0"/>
              <a:t>Take the deliverables from best </a:t>
            </a:r>
            <a:r>
              <a:rPr lang="en-US" dirty="0"/>
              <a:t>practices </a:t>
            </a:r>
            <a:r>
              <a:rPr lang="en-US" dirty="0" smtClean="0"/>
              <a:t>used in Project Management and Usability Studies.</a:t>
            </a:r>
          </a:p>
          <a:p>
            <a:pPr lvl="1"/>
            <a:r>
              <a:rPr lang="en-US" dirty="0" smtClean="0"/>
              <a:t>Personas, Journeys, Stories</a:t>
            </a:r>
          </a:p>
          <a:p>
            <a:r>
              <a:rPr lang="en-US" dirty="0" smtClean="0"/>
              <a:t>Use them as fodder for your Behavioral </a:t>
            </a:r>
            <a:r>
              <a:rPr lang="en-US" dirty="0"/>
              <a:t>T</a:t>
            </a:r>
            <a:r>
              <a:rPr lang="en-US" dirty="0" smtClean="0"/>
              <a:t>esting.</a:t>
            </a:r>
          </a:p>
          <a:p>
            <a:pPr lvl="1"/>
            <a:r>
              <a:rPr lang="en-US" dirty="0" err="1" smtClean="0"/>
              <a:t>Behat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http://www.freeimages.com/photo/531969</a:t>
            </a:r>
          </a:p>
        </p:txBody>
      </p:sp>
      <p:pic>
        <p:nvPicPr>
          <p:cNvPr id="5" name="Picture 4" descr="abacus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2704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http://www.freeimages.com/photo/531969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883946348"/>
              </p:ext>
            </p:extLst>
          </p:nvPr>
        </p:nvGraphicFramePr>
        <p:xfrm>
          <a:off x="1873477" y="1326414"/>
          <a:ext cx="5533292" cy="4691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Bent Arrow 13"/>
          <p:cNvSpPr/>
          <p:nvPr/>
        </p:nvSpPr>
        <p:spPr>
          <a:xfrm>
            <a:off x="2137248" y="2422769"/>
            <a:ext cx="859692" cy="947607"/>
          </a:xfrm>
          <a:prstGeom prst="bentArrow">
            <a:avLst/>
          </a:prstGeom>
          <a:solidFill>
            <a:srgbClr val="477FC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10800000">
            <a:off x="5556477" y="4607167"/>
            <a:ext cx="1598245" cy="1035538"/>
          </a:xfrm>
          <a:prstGeom prst="bentArrow">
            <a:avLst/>
          </a:prstGeom>
          <a:solidFill>
            <a:srgbClr val="477FC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5400000">
            <a:off x="6284286" y="2509706"/>
            <a:ext cx="859692" cy="881181"/>
          </a:xfrm>
          <a:prstGeom prst="bentArrow">
            <a:avLst/>
          </a:prstGeom>
          <a:solidFill>
            <a:srgbClr val="477FC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67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576824" cy="470852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i="1" dirty="0" smtClean="0"/>
              <a:t>Slides will be uploaded to </a:t>
            </a:r>
            <a:r>
              <a:rPr lang="en-US" b="1" i="1" dirty="0" smtClean="0">
                <a:hlinkClick r:id="rId3"/>
              </a:rPr>
              <a:t>DrupalNights.org</a:t>
            </a:r>
            <a:r>
              <a:rPr lang="en-US" b="1" i="1" dirty="0" smtClean="0"/>
              <a:t>!</a:t>
            </a:r>
          </a:p>
          <a:p>
            <a:r>
              <a:rPr lang="en-US" b="1" dirty="0" smtClean="0"/>
              <a:t>User </a:t>
            </a:r>
            <a:r>
              <a:rPr lang="en-US" b="1" dirty="0"/>
              <a:t>Personas</a:t>
            </a:r>
            <a:br>
              <a:rPr lang="en-US" b="1" dirty="0"/>
            </a:br>
            <a:r>
              <a:rPr lang="en-US" dirty="0" smtClean="0">
                <a:hlinkClick r:id="rId4"/>
              </a:rPr>
              <a:t>blogs.atlassian.com</a:t>
            </a:r>
            <a:r>
              <a:rPr lang="en-US" dirty="0" smtClean="0"/>
              <a:t> &amp; </a:t>
            </a:r>
            <a:r>
              <a:rPr lang="en-US" dirty="0" smtClean="0">
                <a:hlinkClick r:id="rId5"/>
              </a:rPr>
              <a:t>huffingtonpost.com</a:t>
            </a:r>
            <a:endParaRPr lang="en-US" dirty="0" smtClean="0"/>
          </a:p>
          <a:p>
            <a:r>
              <a:rPr lang="en-US" b="1" dirty="0"/>
              <a:t>User Journeys</a:t>
            </a:r>
            <a:br>
              <a:rPr lang="en-US" b="1" dirty="0"/>
            </a:br>
            <a:r>
              <a:rPr lang="en-US" dirty="0" smtClean="0">
                <a:hlinkClick r:id="rId4"/>
              </a:rPr>
              <a:t>blogs.atlassian.com</a:t>
            </a:r>
            <a:r>
              <a:rPr lang="en-US" dirty="0" smtClean="0"/>
              <a:t> &amp; </a:t>
            </a:r>
            <a:r>
              <a:rPr lang="en-US" dirty="0" smtClean="0">
                <a:hlinkClick r:id="rId6"/>
              </a:rPr>
              <a:t>theuxreview.co.uk</a:t>
            </a:r>
            <a:r>
              <a:rPr lang="en-US" dirty="0" smtClean="0"/>
              <a:t> </a:t>
            </a:r>
            <a:r>
              <a:rPr lang="en-US" dirty="0" smtClean="0">
                <a:hlinkClick r:id="rId7"/>
              </a:rPr>
              <a:t>pinterest.com</a:t>
            </a:r>
            <a:r>
              <a:rPr lang="en-US" dirty="0" smtClean="0"/>
              <a:t> </a:t>
            </a:r>
          </a:p>
          <a:p>
            <a:r>
              <a:rPr lang="en-US" b="1" dirty="0"/>
              <a:t>User Stories</a:t>
            </a:r>
            <a:br>
              <a:rPr lang="en-US" b="1" dirty="0"/>
            </a:br>
            <a:r>
              <a:rPr lang="en-US" dirty="0" smtClean="0">
                <a:hlinkClick r:id="rId8"/>
              </a:rPr>
              <a:t>mountaingoatsoftware.com</a:t>
            </a:r>
            <a:r>
              <a:rPr lang="en-US" dirty="0" smtClean="0"/>
              <a:t>  </a:t>
            </a:r>
            <a:r>
              <a:rPr lang="en-US" dirty="0" smtClean="0">
                <a:hlinkClick r:id="rId9"/>
              </a:rPr>
              <a:t>searchsoftwarequality.techtarget.com</a:t>
            </a:r>
            <a:r>
              <a:rPr lang="en-US" dirty="0" smtClean="0"/>
              <a:t> </a:t>
            </a:r>
          </a:p>
          <a:p>
            <a:r>
              <a:rPr lang="en-US" b="1" dirty="0"/>
              <a:t>BDD</a:t>
            </a:r>
            <a:br>
              <a:rPr lang="en-US" b="1" dirty="0"/>
            </a:br>
            <a:r>
              <a:rPr lang="en-US" dirty="0" smtClean="0">
                <a:hlinkClick r:id="rId10"/>
              </a:rPr>
              <a:t>wikipedia.org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smtClean="0">
                <a:hlinkClick r:id="rId11"/>
              </a:rPr>
              <a:t>dannorth.net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12"/>
              </a:rPr>
              <a:t>codemag.com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b="1" dirty="0" err="1" smtClean="0"/>
              <a:t>Behat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smtClean="0">
                <a:hlinkClick r:id="rId13"/>
              </a:rPr>
              <a:t>drupalnights.org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smtClean="0">
                <a:hlinkClick r:id="rId14"/>
              </a:rPr>
              <a:t>docs.behat.org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15"/>
              </a:rPr>
              <a:t>github.com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hlinkClick r:id="rId16"/>
              </a:rPr>
              <a:t>metaltoad.com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dirty="0" smtClean="0">
                <a:hlinkClick r:id="rId17"/>
              </a:rPr>
              <a:t>metaltoad.com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smtClean="0">
                <a:hlinkClick r:id="rId18"/>
              </a:rPr>
              <a:t>drupal.org</a:t>
            </a:r>
            <a:r>
              <a:rPr lang="en-US" dirty="0"/>
              <a:t> &amp; </a:t>
            </a:r>
            <a:r>
              <a:rPr lang="en-US" dirty="0" smtClean="0">
                <a:hlinkClick r:id="rId19"/>
              </a:rPr>
              <a:t>drupal.org</a:t>
            </a:r>
            <a:r>
              <a:rPr lang="en-US" dirty="0" smtClean="0"/>
              <a:t> &amp; </a:t>
            </a:r>
            <a:r>
              <a:rPr lang="en-US" dirty="0" smtClean="0">
                <a:hlinkClick r:id="rId20"/>
              </a:rPr>
              <a:t>drupal.org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21"/>
              </a:rPr>
              <a:t>drupal.org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dirty="0" smtClean="0">
                <a:hlinkClick r:id="rId22"/>
              </a:rPr>
              <a:t>drupal.org</a:t>
            </a:r>
            <a:r>
              <a:rPr lang="en-US" dirty="0" smtClean="0"/>
              <a:t> &amp; </a:t>
            </a:r>
            <a:r>
              <a:rPr lang="en-US" dirty="0" smtClean="0">
                <a:hlinkClick r:id="rId23"/>
              </a:rPr>
              <a:t>groups.drupal.org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24"/>
              </a:rPr>
              <a:t>drupalwatchdog.com</a:t>
            </a:r>
            <a:r>
              <a:rPr lang="en-US" dirty="0" smtClean="0"/>
              <a:t> &amp; </a:t>
            </a:r>
            <a:r>
              <a:rPr lang="en-US" dirty="0" smtClean="0">
                <a:hlinkClick r:id="rId25"/>
              </a:rPr>
              <a:t>bdd.alexo.it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http://www.freeimages.com/photo/985125</a:t>
            </a:r>
          </a:p>
        </p:txBody>
      </p:sp>
      <p:pic>
        <p:nvPicPr>
          <p:cNvPr id="6" name="Picture 5" descr="resources.jpg"/>
          <p:cNvPicPr>
            <a:picLocks noChangeAspect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4024" y="1371600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941027" y="4160838"/>
            <a:ext cx="274577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Michelle Lauer</a:t>
            </a:r>
            <a:endParaRPr lang="en-US" i="1" dirty="0">
              <a:solidFill>
                <a:srgbClr val="000000"/>
              </a:solidFill>
              <a:hlinkClick r:id="rId27"/>
            </a:endParaRPr>
          </a:p>
          <a:p>
            <a:pPr algn="r"/>
            <a:r>
              <a:rPr lang="en-US" i="1" dirty="0">
                <a:solidFill>
                  <a:srgbClr val="000000"/>
                </a:solidFill>
                <a:hlinkClick r:id="rId27"/>
              </a:rPr>
              <a:t>drupal.org/u/</a:t>
            </a:r>
            <a:r>
              <a:rPr lang="en-US" i="1" dirty="0" smtClean="0">
                <a:solidFill>
                  <a:srgbClr val="000000"/>
                </a:solidFill>
                <a:hlinkClick r:id="rId27"/>
              </a:rPr>
              <a:t>miche</a:t>
            </a:r>
            <a:endParaRPr lang="en-US" i="1" dirty="0">
              <a:solidFill>
                <a:srgbClr val="000000"/>
              </a:solidFill>
            </a:endParaRPr>
          </a:p>
          <a:p>
            <a:pPr algn="r"/>
            <a:r>
              <a:rPr lang="en-US" i="1" dirty="0">
                <a:hlinkClick r:id="rId28"/>
              </a:rPr>
              <a:t>twitter.com/bymiche</a:t>
            </a:r>
            <a:endParaRPr lang="en-US" i="1" dirty="0"/>
          </a:p>
          <a:p>
            <a:pPr algn="r"/>
            <a:r>
              <a:rPr lang="en-US" i="1" dirty="0" smtClean="0">
                <a:hlinkClick r:id="rId29"/>
              </a:rPr>
              <a:t>bioraft.com</a:t>
            </a:r>
            <a:endParaRPr lang="en-US" i="1" dirty="0" smtClean="0"/>
          </a:p>
          <a:p>
            <a:pPr algn="r"/>
            <a:r>
              <a:rPr lang="en-US" i="1" dirty="0">
                <a:hlinkClick r:id="rId30"/>
              </a:rPr>
              <a:t>d</a:t>
            </a:r>
            <a:r>
              <a:rPr lang="en-US" i="1" dirty="0" smtClean="0">
                <a:hlinkClick r:id="rId30"/>
              </a:rPr>
              <a:t>rupalnights.org</a:t>
            </a:r>
            <a:endParaRPr lang="en-US" i="1" dirty="0"/>
          </a:p>
          <a:p>
            <a:pPr algn="r"/>
            <a:r>
              <a:rPr lang="en-US" i="1" dirty="0" smtClean="0">
                <a:hlinkClick r:id="rId31"/>
              </a:rPr>
              <a:t>DGD7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2990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From User Personas to </a:t>
            </a:r>
            <a:r>
              <a:rPr lang="en-US" sz="4800" b="1" dirty="0"/>
              <a:t>Testing</a:t>
            </a:r>
            <a:r>
              <a:rPr lang="en-US" dirty="0"/>
              <a:t/>
            </a:r>
            <a:br>
              <a:rPr lang="en-US" dirty="0"/>
            </a:br>
            <a:r>
              <a:rPr lang="en-US" sz="3600" i="1" dirty="0">
                <a:solidFill>
                  <a:schemeClr val="bg1">
                    <a:lumMod val="65000"/>
                  </a:schemeClr>
                </a:solidFill>
              </a:rPr>
              <a:t>A Project Manager’s Journey T</a:t>
            </a:r>
            <a:r>
              <a:rPr lang="en-US" sz="3600" i="1" dirty="0" smtClean="0">
                <a:solidFill>
                  <a:schemeClr val="bg1">
                    <a:lumMod val="65000"/>
                  </a:schemeClr>
                </a:solidFill>
              </a:rPr>
              <a:t>owards </a:t>
            </a:r>
            <a:r>
              <a:rPr lang="en-US" sz="3600" i="1" dirty="0" err="1" smtClean="0">
                <a:solidFill>
                  <a:schemeClr val="bg1">
                    <a:lumMod val="65000"/>
                  </a:schemeClr>
                </a:solidFill>
              </a:rPr>
              <a:t>Behat</a:t>
            </a:r>
            <a:endParaRPr lang="en-US" sz="36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 descr="dcon-aust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028" y="276603"/>
            <a:ext cx="1084882" cy="8866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07904" y="6104300"/>
            <a:ext cx="4736096" cy="753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4762855"/>
            <a:ext cx="63114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cap="all" spc="500" dirty="0">
                <a:solidFill>
                  <a:schemeClr val="bg1">
                    <a:lumMod val="50000"/>
                  </a:schemeClr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evaluate this session: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cap="all" spc="500" dirty="0">
                <a:solidFill>
                  <a:schemeClr val="bg1">
                    <a:lumMod val="50000"/>
                  </a:schemeClr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austin2014.drupal.org/schedule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5382" y="5647872"/>
            <a:ext cx="3312818" cy="976085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en-US" dirty="0"/>
              <a:t>Michelle </a:t>
            </a:r>
            <a:r>
              <a:rPr lang="en-US" dirty="0" smtClean="0"/>
              <a:t>Lauer</a:t>
            </a:r>
          </a:p>
          <a:p>
            <a:pPr algn="r"/>
            <a:r>
              <a:rPr lang="en-US" dirty="0" err="1" smtClean="0"/>
              <a:t>DrupalCon</a:t>
            </a:r>
            <a:r>
              <a:rPr lang="en-US" dirty="0" smtClean="0"/>
              <a:t> Austin</a:t>
            </a:r>
          </a:p>
          <a:p>
            <a:pPr algn="r"/>
            <a:r>
              <a:rPr lang="en-US" dirty="0" smtClean="0"/>
              <a:t>Tuesday, June 3, 2014 -  2:15pm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4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Technical Debt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 fontScale="92500"/>
          </a:bodyPr>
          <a:lstStyle/>
          <a:p>
            <a:r>
              <a:rPr lang="en-US" dirty="0"/>
              <a:t>Accept decisions made in the </a:t>
            </a:r>
            <a:r>
              <a:rPr lang="en-US" dirty="0" smtClean="0"/>
              <a:t>past</a:t>
            </a:r>
            <a:endParaRPr lang="en-US" dirty="0"/>
          </a:p>
          <a:p>
            <a:r>
              <a:rPr lang="en-US" dirty="0"/>
              <a:t>Address </a:t>
            </a:r>
            <a:r>
              <a:rPr lang="en-US" dirty="0" smtClean="0"/>
              <a:t>issues </a:t>
            </a:r>
            <a:r>
              <a:rPr lang="en-US" dirty="0"/>
              <a:t>when they </a:t>
            </a:r>
            <a:r>
              <a:rPr lang="en-US" dirty="0" smtClean="0"/>
              <a:t>arise</a:t>
            </a:r>
          </a:p>
          <a:p>
            <a:pPr lvl="1"/>
            <a:r>
              <a:rPr lang="en-US" dirty="0" smtClean="0"/>
              <a:t>Refactoring</a:t>
            </a:r>
          </a:p>
          <a:p>
            <a:pPr lvl="1"/>
            <a:r>
              <a:rPr lang="en-US" dirty="0" smtClean="0"/>
              <a:t>Slow </a:t>
            </a:r>
            <a:r>
              <a:rPr lang="en-US" dirty="0"/>
              <a:t>path to </a:t>
            </a:r>
            <a:r>
              <a:rPr lang="en-US" dirty="0" smtClean="0"/>
              <a:t>reducing</a:t>
            </a:r>
            <a:endParaRPr lang="en-US" dirty="0"/>
          </a:p>
          <a:p>
            <a:r>
              <a:rPr lang="en-US" dirty="0"/>
              <a:t>Make new decisions to not create more </a:t>
            </a:r>
            <a:r>
              <a:rPr lang="en-US" dirty="0" smtClean="0"/>
              <a:t>debt</a:t>
            </a:r>
          </a:p>
          <a:p>
            <a:pPr lvl="1"/>
            <a:r>
              <a:rPr lang="en-US" dirty="0" smtClean="0"/>
              <a:t>Write more loosely coupled code</a:t>
            </a:r>
            <a:endParaRPr lang="en-US" dirty="0"/>
          </a:p>
        </p:txBody>
      </p:sp>
      <p:pic>
        <p:nvPicPr>
          <p:cNvPr id="8" name="Picture 7" descr="technical-debt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http://www.freeimages.com/photo/884054</a:t>
            </a:r>
          </a:p>
        </p:txBody>
      </p:sp>
    </p:spTree>
    <p:extLst>
      <p:ext uri="{BB962C8B-B14F-4D97-AF65-F5344CB8AC3E}">
        <p14:creationId xmlns:p14="http://schemas.microsoft.com/office/powerpoint/2010/main" val="4185678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/>
          <a:lstStyle/>
          <a:p>
            <a:r>
              <a:rPr lang="en-US" dirty="0" smtClean="0"/>
              <a:t>Complicated code</a:t>
            </a:r>
          </a:p>
          <a:p>
            <a:pPr lvl="1"/>
            <a:r>
              <a:rPr lang="en-US" dirty="0" smtClean="0"/>
              <a:t>Small change in one section can affect another section</a:t>
            </a:r>
          </a:p>
          <a:p>
            <a:r>
              <a:rPr lang="en-US" dirty="0" smtClean="0"/>
              <a:t>Challenging to catch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U</a:t>
            </a:r>
            <a:r>
              <a:rPr lang="en-US" dirty="0" smtClean="0"/>
              <a:t>ntil it is too late</a:t>
            </a:r>
          </a:p>
          <a:p>
            <a:r>
              <a:rPr lang="en-US" dirty="0" smtClean="0"/>
              <a:t>Peer Code Reviews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http://www.freeimages.com/photo/1182513</a:t>
            </a:r>
          </a:p>
        </p:txBody>
      </p:sp>
      <p:pic>
        <p:nvPicPr>
          <p:cNvPr id="6" name="Picture 5" descr="bugs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8360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Manual QA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Per ticket</a:t>
            </a:r>
          </a:p>
          <a:p>
            <a:pPr lvl="1"/>
            <a:r>
              <a:rPr lang="en-US" dirty="0"/>
              <a:t>Did it meet the spec?</a:t>
            </a:r>
          </a:p>
          <a:p>
            <a:pPr lvl="1"/>
            <a:r>
              <a:rPr lang="en-US" dirty="0"/>
              <a:t>Did it break anything else?</a:t>
            </a:r>
          </a:p>
          <a:p>
            <a:r>
              <a:rPr lang="en-US" dirty="0" smtClean="0"/>
              <a:t>Going through each of the site verticals</a:t>
            </a:r>
          </a:p>
          <a:p>
            <a:pPr lvl="1"/>
            <a:r>
              <a:rPr lang="en-US" dirty="0" smtClean="0"/>
              <a:t>Blog section, search pages, etc.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Repetitious</a:t>
            </a:r>
          </a:p>
          <a:p>
            <a:pPr lvl="1"/>
            <a:r>
              <a:rPr lang="en-US" dirty="0" smtClean="0"/>
              <a:t>Time Consuming</a:t>
            </a:r>
          </a:p>
          <a:p>
            <a:pPr lvl="1"/>
            <a:r>
              <a:rPr lang="en-US" dirty="0" smtClean="0"/>
              <a:t>Inconsistent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http://www.freeimages.com/photo/517386</a:t>
            </a:r>
          </a:p>
        </p:txBody>
      </p:sp>
      <p:pic>
        <p:nvPicPr>
          <p:cNvPr id="5" name="Picture 4" descr="testing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371601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98371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Concurrent Continuing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1-day course: “</a:t>
            </a:r>
            <a:r>
              <a:rPr lang="en-US" dirty="0"/>
              <a:t>Agile &amp; Scrum Fundamentals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User Stories</a:t>
            </a:r>
          </a:p>
          <a:p>
            <a:r>
              <a:rPr lang="en-US" dirty="0" err="1" smtClean="0"/>
              <a:t>Atlassian</a:t>
            </a:r>
            <a:r>
              <a:rPr lang="en-US" dirty="0" smtClean="0"/>
              <a:t> Webinar: “Do Agile Right”</a:t>
            </a:r>
          </a:p>
          <a:p>
            <a:pPr lvl="1"/>
            <a:r>
              <a:rPr lang="en-US" dirty="0" smtClean="0"/>
              <a:t>User Personas</a:t>
            </a:r>
          </a:p>
          <a:p>
            <a:pPr lvl="1"/>
            <a:r>
              <a:rPr lang="en-US" dirty="0" smtClean="0"/>
              <a:t>User Journeys</a:t>
            </a:r>
          </a:p>
          <a:p>
            <a:r>
              <a:rPr lang="en-US" dirty="0" err="1" smtClean="0"/>
              <a:t>DrupalNights</a:t>
            </a:r>
            <a:r>
              <a:rPr lang="en-US" dirty="0" smtClean="0"/>
              <a:t>: “</a:t>
            </a:r>
            <a:r>
              <a:rPr lang="en-US" dirty="0" err="1" smtClean="0"/>
              <a:t>Behat</a:t>
            </a:r>
            <a:r>
              <a:rPr lang="en-US" dirty="0" smtClean="0"/>
              <a:t> – Human Readable Automated Testing”</a:t>
            </a:r>
          </a:p>
          <a:p>
            <a:pPr lvl="1"/>
            <a:r>
              <a:rPr lang="en-US" dirty="0" err="1" smtClean="0"/>
              <a:t>Behat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7805" y="6581001"/>
            <a:ext cx="30161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www.freeimages.com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/photo/1193228</a:t>
            </a:r>
          </a:p>
        </p:txBody>
      </p:sp>
      <p:pic>
        <p:nvPicPr>
          <p:cNvPr id="6" name="Picture 5" descr="classroom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"/>
          <a:stretch/>
        </p:blipFill>
        <p:spPr>
          <a:xfrm>
            <a:off x="5943600" y="1439362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5483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ioRAFT_PowerPoint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20130827 Safety Tracking.pptx" id="{7179E895-B371-4B24-B63A-6E798C846AFE}" vid="{93F1C59B-FB7B-4E1A-9F0B-B4ABE7B957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BioRAFT_PowerPoint.potx</Template>
  <TotalTime>14532</TotalTime>
  <Words>2008</Words>
  <Application>Microsoft Macintosh PowerPoint</Application>
  <PresentationFormat>On-screen Show (4:3)</PresentationFormat>
  <Paragraphs>392</Paragraphs>
  <Slides>57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BioRAFT_PowerPoint</vt:lpstr>
      <vt:lpstr>From User Personas to Testing A Project Manager’s Journey Towards Behat</vt:lpstr>
      <vt:lpstr>Michelle Lauer</vt:lpstr>
      <vt:lpstr>BioRAFT</vt:lpstr>
      <vt:lpstr>The Journey</vt:lpstr>
      <vt:lpstr>Existing Technical Debt</vt:lpstr>
      <vt:lpstr>Existing Technical Debt</vt:lpstr>
      <vt:lpstr>New Bugs</vt:lpstr>
      <vt:lpstr>Manual QA Testing</vt:lpstr>
      <vt:lpstr>Concurrent Continuing Education</vt:lpstr>
      <vt:lpstr>Light Bulb Moment</vt:lpstr>
      <vt:lpstr>Light Bulb Moment</vt:lpstr>
      <vt:lpstr>User Personas</vt:lpstr>
      <vt:lpstr>User Personas</vt:lpstr>
      <vt:lpstr>User Personas</vt:lpstr>
      <vt:lpstr>User Personas</vt:lpstr>
      <vt:lpstr>User Personas</vt:lpstr>
      <vt:lpstr>User Personas</vt:lpstr>
      <vt:lpstr>User Personas</vt:lpstr>
      <vt:lpstr>User Personas</vt:lpstr>
      <vt:lpstr>User Personas</vt:lpstr>
      <vt:lpstr>User Personas</vt:lpstr>
      <vt:lpstr>User Personas</vt:lpstr>
      <vt:lpstr>User Personas</vt:lpstr>
      <vt:lpstr>User Personas</vt:lpstr>
      <vt:lpstr>User Journeys</vt:lpstr>
      <vt:lpstr>User Journeys</vt:lpstr>
      <vt:lpstr>User Journeys</vt:lpstr>
      <vt:lpstr>User Journeys</vt:lpstr>
      <vt:lpstr>User Journeys</vt:lpstr>
      <vt:lpstr>User Journeys</vt:lpstr>
      <vt:lpstr>User Journeys</vt:lpstr>
      <vt:lpstr>User Stories</vt:lpstr>
      <vt:lpstr>User Stories</vt:lpstr>
      <vt:lpstr>User Stories</vt:lpstr>
      <vt:lpstr>User Stories</vt:lpstr>
      <vt:lpstr>User Stories</vt:lpstr>
      <vt:lpstr>Behavior Driven Development (BDD)</vt:lpstr>
      <vt:lpstr>Behavior Driven Development (BDD)</vt:lpstr>
      <vt:lpstr>Behavior Driven Development (BDD)</vt:lpstr>
      <vt:lpstr>Behavior Driven Development (BDD)</vt:lpstr>
      <vt:lpstr>Behavior Driven Development (BDD)</vt:lpstr>
      <vt:lpstr>Behavior Driven Development (BDD)</vt:lpstr>
      <vt:lpstr>Behat</vt:lpstr>
      <vt:lpstr>Behat - xxx.feature</vt:lpstr>
      <vt:lpstr>Behat - xxx.feature</vt:lpstr>
      <vt:lpstr>Behat - xxx.feature</vt:lpstr>
      <vt:lpstr>Behat – FeatureContext.php</vt:lpstr>
      <vt:lpstr>Behat – Running Tests</vt:lpstr>
      <vt:lpstr>Behat – Running Tests</vt:lpstr>
      <vt:lpstr>Code Coverage</vt:lpstr>
      <vt:lpstr>Take-Aways</vt:lpstr>
      <vt:lpstr>Bonus</vt:lpstr>
      <vt:lpstr>Recap</vt:lpstr>
      <vt:lpstr>Recap</vt:lpstr>
      <vt:lpstr>Recap</vt:lpstr>
      <vt:lpstr>Resources</vt:lpstr>
      <vt:lpstr>From User Personas to Testing A Project Manager’s Journey Towards Behat</vt:lpstr>
    </vt:vector>
  </TitlesOfParts>
  <Manager/>
  <Company>BioRAFT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Behat Presentation</dc:title>
  <dc:subject/>
  <dc:creator>Michelle Lauer</dc:creator>
  <cp:keywords/>
  <dc:description/>
  <cp:lastModifiedBy>Michelle Lauer</cp:lastModifiedBy>
  <cp:revision>248</cp:revision>
  <dcterms:created xsi:type="dcterms:W3CDTF">2013-06-14T17:24:36Z</dcterms:created>
  <dcterms:modified xsi:type="dcterms:W3CDTF">2014-06-03T16:58:14Z</dcterms:modified>
  <cp:category/>
</cp:coreProperties>
</file>