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81" r:id="rId4"/>
    <p:sldId id="258" r:id="rId5"/>
    <p:sldId id="259" r:id="rId6"/>
    <p:sldId id="289" r:id="rId7"/>
    <p:sldId id="260" r:id="rId8"/>
    <p:sldId id="261" r:id="rId9"/>
    <p:sldId id="262" r:id="rId10"/>
    <p:sldId id="263" r:id="rId11"/>
    <p:sldId id="282" r:id="rId12"/>
    <p:sldId id="264" r:id="rId13"/>
    <p:sldId id="286" r:id="rId14"/>
    <p:sldId id="269" r:id="rId15"/>
    <p:sldId id="270" r:id="rId16"/>
    <p:sldId id="283" r:id="rId17"/>
    <p:sldId id="285" r:id="rId18"/>
    <p:sldId id="288" r:id="rId19"/>
    <p:sldId id="287" r:id="rId20"/>
    <p:sldId id="268" r:id="rId21"/>
    <p:sldId id="271" r:id="rId22"/>
    <p:sldId id="291" r:id="rId23"/>
    <p:sldId id="265" r:id="rId24"/>
    <p:sldId id="292" r:id="rId25"/>
    <p:sldId id="273" r:id="rId26"/>
    <p:sldId id="274" r:id="rId27"/>
    <p:sldId id="280" r:id="rId28"/>
    <p:sldId id="279" r:id="rId29"/>
    <p:sldId id="277" r:id="rId30"/>
    <p:sldId id="294" r:id="rId31"/>
    <p:sldId id="266" r:id="rId32"/>
    <p:sldId id="275" r:id="rId33"/>
    <p:sldId id="295" r:id="rId34"/>
    <p:sldId id="297" r:id="rId35"/>
    <p:sldId id="276" r:id="rId36"/>
    <p:sldId id="293" r:id="rId37"/>
    <p:sldId id="296" r:id="rId38"/>
    <p:sldId id="272" r:id="rId39"/>
    <p:sldId id="26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6" autoAdjust="0"/>
    <p:restoredTop sz="99851" autoAdjust="0"/>
  </p:normalViewPr>
  <p:slideViewPr>
    <p:cSldViewPr snapToGrid="0" snapToObjects="1">
      <p:cViewPr varScale="1">
        <p:scale>
          <a:sx n="119" d="100"/>
          <a:sy n="119" d="100"/>
        </p:scale>
        <p:origin x="-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C26BB-573E-F642-BA3B-F9FAF70BA7F8}" type="datetimeFigureOut">
              <a:rPr lang="en-US" smtClean="0"/>
              <a:t>4/12/14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7658-48A0-3642-8588-CB62D8C0F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8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9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0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0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0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7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2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17658-48A0-3642-8588-CB62D8C0FA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bar_with_hex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1400"/>
            <a:ext cx="9144000" cy="223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711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0772"/>
            <a:ext cx="6400800" cy="97608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830350" y="6483357"/>
            <a:ext cx="4186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25 1</a:t>
            </a:r>
            <a:r>
              <a:rPr lang="en-US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St.,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Suite 104, Cambridge, MA 02141 |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www.BioRAFT.com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86" y="472536"/>
            <a:ext cx="2590800" cy="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3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0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1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4/12/14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y_hex_bubble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400" y="5451475"/>
            <a:ext cx="1498600" cy="1270000"/>
          </a:xfrm>
          <a:prstGeom prst="rect">
            <a:avLst/>
          </a:prstGeom>
        </p:spPr>
      </p:pic>
      <p:pic>
        <p:nvPicPr>
          <p:cNvPr id="8" name="Picture 7" descr="BIORAFT_FINAL_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6356350"/>
            <a:ext cx="2301723" cy="372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palnights.org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drupal.org/user/181494" TargetMode="External"/><Relationship Id="rId6" Type="http://schemas.openxmlformats.org/officeDocument/2006/relationships/hyperlink" Target="https://twitter.com/bymich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The-Definitive-Guide-Drupal-7/dp/143023135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hyperlink" Target="http://en.wikipedia.org/wiki/Behavior-driven_developmen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raft.com" TargetMode="External"/><Relationship Id="rId4" Type="http://schemas.openxmlformats.org/officeDocument/2006/relationships/hyperlink" Target="http://www.drupalnight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hyperlink" Target="http://docs.behat.org/quick_intro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hyperlink" Target="http://en.wikipedia.org/wiki/Behavior-driven_development" TargetMode="External"/><Relationship Id="rId20" Type="http://schemas.openxmlformats.org/officeDocument/2006/relationships/hyperlink" Target="https://drupal.org/project/behat" TargetMode="External"/><Relationship Id="rId21" Type="http://schemas.openxmlformats.org/officeDocument/2006/relationships/hyperlink" Target="https://drupal.org/project/doobie" TargetMode="External"/><Relationship Id="rId22" Type="http://schemas.openxmlformats.org/officeDocument/2006/relationships/hyperlink" Target="http://groups.drupal.org/behat" TargetMode="External"/><Relationship Id="rId23" Type="http://schemas.openxmlformats.org/officeDocument/2006/relationships/hyperlink" Target="http://drupalwatchdog.com/2/2/behat-mink" TargetMode="External"/><Relationship Id="rId24" Type="http://schemas.openxmlformats.org/officeDocument/2006/relationships/hyperlink" Target="http://bdd.alexo.it/slides/dcessen.html" TargetMode="External"/><Relationship Id="rId25" Type="http://schemas.openxmlformats.org/officeDocument/2006/relationships/image" Target="../media/image31.jpeg"/><Relationship Id="rId26" Type="http://schemas.openxmlformats.org/officeDocument/2006/relationships/hyperlink" Target="https://drupal.org/user/181494" TargetMode="External"/><Relationship Id="rId27" Type="http://schemas.openxmlformats.org/officeDocument/2006/relationships/hyperlink" Target="https://twitter.com/bymiche" TargetMode="External"/><Relationship Id="rId28" Type="http://schemas.openxmlformats.org/officeDocument/2006/relationships/hyperlink" Target="http://www.bioraft.com" TargetMode="External"/><Relationship Id="rId29" Type="http://schemas.openxmlformats.org/officeDocument/2006/relationships/hyperlink" Target="http://www.drupalnights.org" TargetMode="External"/><Relationship Id="rId30" Type="http://schemas.openxmlformats.org/officeDocument/2006/relationships/hyperlink" Target="http://www.amazon.com/The-Definitive-Guide-Drupal-7/dp/1430231351" TargetMode="External"/><Relationship Id="rId10" Type="http://schemas.openxmlformats.org/officeDocument/2006/relationships/hyperlink" Target="http://dannorth.net/introducing-bdd/" TargetMode="External"/><Relationship Id="rId11" Type="http://schemas.openxmlformats.org/officeDocument/2006/relationships/hyperlink" Target="http://www.codemag.com/article/0805061" TargetMode="External"/><Relationship Id="rId12" Type="http://schemas.openxmlformats.org/officeDocument/2006/relationships/hyperlink" Target="http://www.drupalnights.org/events/2013/seth-cohn-behat-human-readable-automated-testing" TargetMode="External"/><Relationship Id="rId13" Type="http://schemas.openxmlformats.org/officeDocument/2006/relationships/hyperlink" Target="http://docs.behat.org/" TargetMode="External"/><Relationship Id="rId14" Type="http://schemas.openxmlformats.org/officeDocument/2006/relationships/hyperlink" Target="https://github.com/tag1consulting/behat-drupalextension" TargetMode="External"/><Relationship Id="rId15" Type="http://schemas.openxmlformats.org/officeDocument/2006/relationships/hyperlink" Target="http://www.metaltoad.com/blog/what-i-learned-today-drupal-behat-scenario-cleanup" TargetMode="External"/><Relationship Id="rId16" Type="http://schemas.openxmlformats.org/officeDocument/2006/relationships/hyperlink" Target="http://www.metaltoad.com/blog/what-i-learned-today-drupal-behat-breakpoints" TargetMode="External"/><Relationship Id="rId17" Type="http://schemas.openxmlformats.org/officeDocument/2006/relationships/hyperlink" Target="https://drupal.org/node/1782858" TargetMode="External"/><Relationship Id="rId18" Type="http://schemas.openxmlformats.org/officeDocument/2006/relationships/hyperlink" Target="https://drupal.org/project/behat_testing" TargetMode="External"/><Relationship Id="rId19" Type="http://schemas.openxmlformats.org/officeDocument/2006/relationships/hyperlink" Target="https://drupal.org/project/drupalextens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upalnights.org" TargetMode="External"/><Relationship Id="rId4" Type="http://schemas.openxmlformats.org/officeDocument/2006/relationships/hyperlink" Target="http://blogs.atlassian.com/2014/01/watch-agile-right-webinar-lessons-learned-atlassian-product-manager" TargetMode="External"/><Relationship Id="rId5" Type="http://schemas.openxmlformats.org/officeDocument/2006/relationships/hyperlink" Target="http://www.huffingtonpost.com/john-haydon/user-personas-websites_b_1793594.html" TargetMode="External"/><Relationship Id="rId6" Type="http://schemas.openxmlformats.org/officeDocument/2006/relationships/hyperlink" Target="http://theuxreview.co.uk/user-journeys-beginners-guide/" TargetMode="External"/><Relationship Id="rId7" Type="http://schemas.openxmlformats.org/officeDocument/2006/relationships/hyperlink" Target="http://www.mountaingoatsoftware.com/agile/user-stories" TargetMode="External"/><Relationship Id="rId8" Type="http://schemas.openxmlformats.org/officeDocument/2006/relationships/hyperlink" Target="http://searchsoftwarequality.techtarget.com/definition/user-stor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User Personas to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0772"/>
            <a:ext cx="7772400" cy="976085"/>
          </a:xfrm>
        </p:spPr>
        <p:txBody>
          <a:bodyPr>
            <a:normAutofit/>
          </a:bodyPr>
          <a:lstStyle/>
          <a:p>
            <a:r>
              <a:rPr lang="en-US" dirty="0" smtClean="0"/>
              <a:t>A Project Manager’s Journey with </a:t>
            </a:r>
            <a:r>
              <a:rPr lang="en-US" dirty="0" err="1" smtClean="0"/>
              <a:t>Behat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8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Bulb Moment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http://www.freeimages.com/photo/472591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Culture of Quality</a:t>
            </a:r>
          </a:p>
          <a:p>
            <a:pPr lvl="1"/>
            <a:r>
              <a:rPr lang="en-US" dirty="0" smtClean="0"/>
              <a:t>Code Reviews</a:t>
            </a:r>
          </a:p>
          <a:p>
            <a:pPr lvl="1"/>
            <a:r>
              <a:rPr lang="en-US" dirty="0" smtClean="0"/>
              <a:t>QA Testing</a:t>
            </a:r>
          </a:p>
          <a:p>
            <a:r>
              <a:rPr lang="en-US" dirty="0" smtClean="0"/>
              <a:t>New Goals</a:t>
            </a:r>
          </a:p>
          <a:p>
            <a:pPr lvl="1"/>
            <a:r>
              <a:rPr lang="en-US" dirty="0"/>
              <a:t>Varied Users/Roles/Permissions</a:t>
            </a:r>
          </a:p>
          <a:p>
            <a:pPr lvl="1"/>
            <a:r>
              <a:rPr lang="en-US" dirty="0" smtClean="0"/>
              <a:t>Focus on Business Value</a:t>
            </a:r>
          </a:p>
          <a:p>
            <a:pPr lvl="1"/>
            <a:r>
              <a:rPr lang="en-US" dirty="0" smtClean="0"/>
              <a:t>Consistent Test Coverage</a:t>
            </a:r>
          </a:p>
          <a:p>
            <a:pPr lvl="1"/>
            <a:r>
              <a:rPr lang="en-US" dirty="0" smtClean="0"/>
              <a:t>Easily Repeatable Tests</a:t>
            </a:r>
          </a:p>
          <a:p>
            <a:pPr lvl="1"/>
            <a:endParaRPr lang="en-US" dirty="0"/>
          </a:p>
        </p:txBody>
      </p:sp>
      <p:pic>
        <p:nvPicPr>
          <p:cNvPr id="7" name="Picture 6" descr="lightbulb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"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/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0572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Bulb Moment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http://www.freeimages.com/photo/472591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Solution</a:t>
            </a:r>
            <a:endParaRPr lang="en-US" dirty="0"/>
          </a:p>
          <a:p>
            <a:pPr lvl="1"/>
            <a:r>
              <a:rPr lang="en-US" dirty="0"/>
              <a:t>User </a:t>
            </a:r>
            <a:r>
              <a:rPr lang="en-US" dirty="0" smtClean="0"/>
              <a:t>Personas</a:t>
            </a:r>
          </a:p>
          <a:p>
            <a:pPr lvl="2"/>
            <a:r>
              <a:rPr lang="en-US" dirty="0"/>
              <a:t>Varied </a:t>
            </a:r>
            <a:r>
              <a:rPr lang="en-US" dirty="0" smtClean="0"/>
              <a:t>users/roles/</a:t>
            </a:r>
            <a:r>
              <a:rPr lang="en-US" dirty="0"/>
              <a:t>p</a:t>
            </a:r>
            <a:r>
              <a:rPr lang="en-US" dirty="0" smtClean="0"/>
              <a:t>ermissions</a:t>
            </a:r>
            <a:endParaRPr lang="en-US" dirty="0"/>
          </a:p>
          <a:p>
            <a:pPr lvl="1"/>
            <a:r>
              <a:rPr lang="en-US" dirty="0"/>
              <a:t>User </a:t>
            </a:r>
            <a:r>
              <a:rPr lang="en-US" dirty="0" smtClean="0"/>
              <a:t>Journeys</a:t>
            </a:r>
          </a:p>
          <a:p>
            <a:pPr lvl="2"/>
            <a:r>
              <a:rPr lang="en-US" dirty="0" smtClean="0"/>
              <a:t>Focus on business </a:t>
            </a:r>
            <a:r>
              <a:rPr lang="en-US" dirty="0"/>
              <a:t>v</a:t>
            </a:r>
            <a:r>
              <a:rPr lang="en-US" dirty="0" smtClean="0"/>
              <a:t>alue</a:t>
            </a:r>
            <a:endParaRPr lang="en-US" dirty="0"/>
          </a:p>
          <a:p>
            <a:pPr lvl="1"/>
            <a:r>
              <a:rPr lang="en-US" dirty="0"/>
              <a:t>User </a:t>
            </a:r>
            <a:r>
              <a:rPr lang="en-US" dirty="0" smtClean="0"/>
              <a:t>Stories</a:t>
            </a:r>
          </a:p>
          <a:p>
            <a:pPr lvl="2"/>
            <a:r>
              <a:rPr lang="en-US" dirty="0" smtClean="0"/>
              <a:t>Noting individual </a:t>
            </a:r>
            <a:r>
              <a:rPr lang="en-US" dirty="0"/>
              <a:t>t</a:t>
            </a:r>
            <a:r>
              <a:rPr lang="en-US" dirty="0" smtClean="0"/>
              <a:t>asks </a:t>
            </a: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c</a:t>
            </a:r>
            <a:r>
              <a:rPr lang="en-US" dirty="0" smtClean="0"/>
              <a:t>onsistent </a:t>
            </a:r>
            <a:r>
              <a:rPr lang="en-US" dirty="0" smtClean="0"/>
              <a:t>feature coverage</a:t>
            </a:r>
            <a:endParaRPr lang="en-US" dirty="0"/>
          </a:p>
          <a:p>
            <a:pPr lvl="1"/>
            <a:r>
              <a:rPr lang="en-US" dirty="0"/>
              <a:t>Automated Acceptance </a:t>
            </a:r>
            <a:r>
              <a:rPr lang="en-US" dirty="0" smtClean="0"/>
              <a:t>Testing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asily </a:t>
            </a:r>
            <a:r>
              <a:rPr lang="en-US" dirty="0"/>
              <a:t>r</a:t>
            </a:r>
            <a:r>
              <a:rPr lang="en-US" dirty="0" smtClean="0"/>
              <a:t>epeatable </a:t>
            </a:r>
            <a:r>
              <a:rPr lang="en-US" dirty="0"/>
              <a:t>t</a:t>
            </a:r>
            <a:r>
              <a:rPr lang="en-US" dirty="0" smtClean="0"/>
              <a:t>ests</a:t>
            </a:r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 descr="lightbulb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"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/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7639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633235" cy="47085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Fictitious characters that represent each different type of person that visits your site.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Define your segments</a:t>
            </a:r>
          </a:p>
          <a:p>
            <a:pPr lvl="1"/>
            <a:r>
              <a:rPr lang="en-US" dirty="0" smtClean="0"/>
              <a:t>Donors, volunteers, email subscribers, inactive members, paid members</a:t>
            </a:r>
          </a:p>
          <a:p>
            <a:r>
              <a:rPr lang="en-US" dirty="0" smtClean="0"/>
              <a:t>Define your demographics</a:t>
            </a:r>
          </a:p>
          <a:p>
            <a:pPr lvl="1"/>
            <a:r>
              <a:rPr lang="en-US" dirty="0" smtClean="0"/>
              <a:t>Age, sex, income, level of education, have children</a:t>
            </a:r>
          </a:p>
          <a:p>
            <a:r>
              <a:rPr lang="en-US" dirty="0" smtClean="0"/>
              <a:t>Articulate their values &amp; beliefs</a:t>
            </a:r>
          </a:p>
          <a:p>
            <a:pPr lvl="1"/>
            <a:r>
              <a:rPr lang="en-US" dirty="0" smtClean="0"/>
              <a:t>Hobbies, political persuasion, goals, personality characteristics</a:t>
            </a:r>
          </a:p>
          <a:p>
            <a:r>
              <a:rPr lang="en-US" dirty="0" smtClean="0"/>
              <a:t>Get under their skin</a:t>
            </a:r>
          </a:p>
          <a:p>
            <a:pPr lvl="1"/>
            <a:r>
              <a:rPr lang="en-US" dirty="0" smtClean="0"/>
              <a:t>Self-image, day-to-day worries, habits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0435" y="6581001"/>
            <a:ext cx="305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1338872</a:t>
            </a:r>
          </a:p>
          <a:p>
            <a:pPr algn="r"/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person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532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633235" cy="47085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Define </a:t>
            </a:r>
            <a:r>
              <a:rPr lang="en-US" dirty="0"/>
              <a:t>the value they get from your organization</a:t>
            </a:r>
          </a:p>
          <a:p>
            <a:pPr lvl="1"/>
            <a:r>
              <a:rPr lang="en-US" dirty="0"/>
              <a:t>Why do they share posts, leave comments, donate money?</a:t>
            </a:r>
          </a:p>
          <a:p>
            <a:r>
              <a:rPr lang="en-US" dirty="0" smtClean="0"/>
              <a:t>What roles</a:t>
            </a:r>
            <a:r>
              <a:rPr lang="en-US" dirty="0"/>
              <a:t>/permissions do they have?</a:t>
            </a:r>
          </a:p>
          <a:p>
            <a:pPr lvl="1"/>
            <a:r>
              <a:rPr lang="en-US" dirty="0"/>
              <a:t>Admin, super-user, </a:t>
            </a:r>
            <a:r>
              <a:rPr lang="en-US" dirty="0" smtClean="0"/>
              <a:t>paid member, free member</a:t>
            </a:r>
            <a:endParaRPr lang="en-US" dirty="0"/>
          </a:p>
          <a:p>
            <a:r>
              <a:rPr lang="en-US" dirty="0"/>
              <a:t>What tasks do they commonly complete?</a:t>
            </a:r>
          </a:p>
          <a:p>
            <a:pPr lvl="1"/>
            <a:r>
              <a:rPr lang="en-US" dirty="0"/>
              <a:t>Uploading photos, rating content</a:t>
            </a:r>
          </a:p>
          <a:p>
            <a:r>
              <a:rPr lang="en-US" dirty="0"/>
              <a:t>Give them a face and a </a:t>
            </a:r>
            <a:r>
              <a:rPr lang="en-US" dirty="0" smtClean="0"/>
              <a:t>name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process of discussing how these personas will feel, think and behave will give you information that you'd never be able to get if you used only your subjectivity.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0435" y="6581001"/>
            <a:ext cx="305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1338872</a:t>
            </a:r>
          </a:p>
          <a:p>
            <a:pPr algn="r"/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person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773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/>
              <a:t>Personas</a:t>
            </a:r>
          </a:p>
        </p:txBody>
      </p:sp>
      <p:pic>
        <p:nvPicPr>
          <p:cNvPr id="6" name="Content Placeholder 5" descr="emma-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9" b="1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34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</a:t>
            </a:r>
            <a:r>
              <a:rPr lang="en-US" dirty="0"/>
              <a:t>Personas</a:t>
            </a:r>
          </a:p>
        </p:txBody>
      </p:sp>
      <p:pic>
        <p:nvPicPr>
          <p:cNvPr id="4" name="Content Placeholder 3" descr="emma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9" b="1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175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pic>
        <p:nvPicPr>
          <p:cNvPr id="4" name="Content Placeholder 3" descr="one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7" r="-18187"/>
          <a:stretch>
            <a:fillRect/>
          </a:stretch>
        </p:blipFill>
        <p:spPr>
          <a:xfrm>
            <a:off x="457200" y="1417638"/>
            <a:ext cx="8229600" cy="4708525"/>
          </a:xfrm>
        </p:spPr>
      </p:pic>
    </p:spTree>
    <p:extLst>
      <p:ext uri="{BB962C8B-B14F-4D97-AF65-F5344CB8AC3E}">
        <p14:creationId xmlns:p14="http://schemas.microsoft.com/office/powerpoint/2010/main" val="356018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Character</a:t>
            </a:r>
            <a:br>
              <a:rPr lang="en-US" b="1" dirty="0"/>
            </a:br>
            <a:r>
              <a:rPr lang="en-US" dirty="0"/>
              <a:t>Intelligent, enthusiastic, bold, persevering, </a:t>
            </a:r>
            <a:r>
              <a:rPr lang="en-US" dirty="0" smtClean="0"/>
              <a:t>achiever, not afraid of technology.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Role in BioRAFT</a:t>
            </a:r>
            <a:br>
              <a:rPr lang="en-US" b="1" dirty="0"/>
            </a:br>
            <a:r>
              <a:rPr lang="en-US" dirty="0"/>
              <a:t>Rodger manages the Earth EH&amp;S Department and oversees all compliance activity via BioRAFT. He manages teams of auditors, conducts audits himself, and attends to a variety of compliance duties as necessary. Most of the time he delegates work to people on his team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pic>
        <p:nvPicPr>
          <p:cNvPr id="8" name="Picture 7" descr="onea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22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Tasks </a:t>
            </a:r>
            <a:r>
              <a:rPr lang="en-US" b="1" dirty="0"/>
              <a:t>in BioRAFT</a:t>
            </a:r>
          </a:p>
          <a:p>
            <a:r>
              <a:rPr lang="en-US" dirty="0"/>
              <a:t>View Dashboards </a:t>
            </a:r>
          </a:p>
          <a:p>
            <a:r>
              <a:rPr lang="en-US" dirty="0"/>
              <a:t>View Inspection Logs </a:t>
            </a:r>
          </a:p>
          <a:p>
            <a:r>
              <a:rPr lang="en-US" dirty="0"/>
              <a:t>Schedule Inspections </a:t>
            </a:r>
          </a:p>
          <a:p>
            <a:r>
              <a:rPr lang="en-US" dirty="0"/>
              <a:t>Monitor Bio &amp; </a:t>
            </a:r>
            <a:r>
              <a:rPr lang="en-US" dirty="0" err="1"/>
              <a:t>Chem</a:t>
            </a:r>
            <a:r>
              <a:rPr lang="en-US" dirty="0"/>
              <a:t> &amp; Rad Registrations </a:t>
            </a:r>
          </a:p>
          <a:p>
            <a:r>
              <a:rPr lang="en-US" dirty="0" smtClean="0"/>
              <a:t>Oversees </a:t>
            </a:r>
            <a:r>
              <a:rPr lang="en-US" dirty="0" err="1" smtClean="0"/>
              <a:t>Lifesafety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pic>
        <p:nvPicPr>
          <p:cNvPr id="8" name="Picture 7" descr="onea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218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20934"/>
            <a:ext cx="5486400" cy="4205229"/>
          </a:xfrm>
        </p:spPr>
        <p:txBody>
          <a:bodyPr numCol="2">
            <a:noAutofit/>
          </a:bodyPr>
          <a:lstStyle/>
          <a:p>
            <a:r>
              <a:rPr lang="en-US" sz="2000" dirty="0" smtClean="0"/>
              <a:t>Edit </a:t>
            </a:r>
            <a:r>
              <a:rPr lang="en-US" sz="2000" dirty="0"/>
              <a:t>Basic Group Information￼</a:t>
            </a:r>
          </a:p>
          <a:p>
            <a:r>
              <a:rPr lang="en-US" sz="2000" dirty="0" smtClean="0"/>
              <a:t>Edit </a:t>
            </a:r>
            <a:r>
              <a:rPr lang="en-US" sz="2000" dirty="0"/>
              <a:t>Group Biological Information￼</a:t>
            </a:r>
          </a:p>
          <a:p>
            <a:r>
              <a:rPr lang="en-US" sz="2000" dirty="0" smtClean="0"/>
              <a:t>Edit </a:t>
            </a:r>
            <a:r>
              <a:rPr lang="en-US" sz="2000" dirty="0"/>
              <a:t>Group Chemical Information￼</a:t>
            </a:r>
          </a:p>
          <a:p>
            <a:r>
              <a:rPr lang="en-US" sz="2000" dirty="0" smtClean="0"/>
              <a:t>Edit </a:t>
            </a:r>
            <a:r>
              <a:rPr lang="en-US" sz="2000" dirty="0"/>
              <a:t>Group Equipment Inventory￼</a:t>
            </a:r>
          </a:p>
          <a:p>
            <a:r>
              <a:rPr lang="en-US" sz="2000" dirty="0" smtClean="0"/>
              <a:t>Compliance </a:t>
            </a:r>
            <a:r>
              <a:rPr lang="en-US" sz="2000" dirty="0"/>
              <a:t>Officer</a:t>
            </a:r>
          </a:p>
          <a:p>
            <a:r>
              <a:rPr lang="en-US" sz="2000" dirty="0" smtClean="0"/>
              <a:t>EHS</a:t>
            </a:r>
            <a:endParaRPr lang="en-US" sz="2000" dirty="0"/>
          </a:p>
          <a:p>
            <a:r>
              <a:rPr lang="en-US" sz="2000" dirty="0" smtClean="0"/>
              <a:t>View </a:t>
            </a:r>
            <a:r>
              <a:rPr lang="en-US" sz="2000" dirty="0"/>
              <a:t>Institution Biological Information</a:t>
            </a:r>
          </a:p>
          <a:p>
            <a:r>
              <a:rPr lang="en-US" sz="2000" dirty="0" smtClean="0"/>
              <a:t>Manage </a:t>
            </a:r>
            <a:r>
              <a:rPr lang="en-US" sz="2000" dirty="0"/>
              <a:t>and Approve Biological Registrations</a:t>
            </a:r>
          </a:p>
          <a:p>
            <a:r>
              <a:rPr lang="en-US" sz="2000" dirty="0" smtClean="0"/>
              <a:t>View </a:t>
            </a:r>
            <a:r>
              <a:rPr lang="en-US" sz="2000" dirty="0"/>
              <a:t>Institution Chemical Information</a:t>
            </a:r>
          </a:p>
          <a:p>
            <a:r>
              <a:rPr lang="en-US" sz="2000" dirty="0" smtClean="0"/>
              <a:t>Manage </a:t>
            </a:r>
            <a:r>
              <a:rPr lang="en-US" sz="2000" dirty="0"/>
              <a:t>and Approve Chemical </a:t>
            </a:r>
            <a:r>
              <a:rPr lang="en-US" sz="2000" dirty="0" smtClean="0"/>
              <a:t>Registrations</a:t>
            </a:r>
          </a:p>
          <a:p>
            <a:r>
              <a:rPr lang="en-US" sz="2000" dirty="0" smtClean="0"/>
              <a:t>Manage </a:t>
            </a:r>
            <a:r>
              <a:rPr lang="en-US" sz="2000" dirty="0"/>
              <a:t>Radiological Licenses and Inventory</a:t>
            </a:r>
          </a:p>
          <a:p>
            <a:r>
              <a:rPr lang="en-US" sz="2000" dirty="0" smtClean="0"/>
              <a:t>Manage </a:t>
            </a:r>
            <a:r>
              <a:rPr lang="en-US" sz="2000" dirty="0"/>
              <a:t>Radiological Waste </a:t>
            </a:r>
            <a:r>
              <a:rPr lang="en-US" sz="2000" dirty="0" smtClean="0"/>
              <a:t>Collection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Personas</a:t>
            </a:r>
            <a:endParaRPr lang="en-US" dirty="0"/>
          </a:p>
        </p:txBody>
      </p:sp>
      <p:pic>
        <p:nvPicPr>
          <p:cNvPr id="8" name="Picture 7" descr="onea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57201" y="1420244"/>
            <a:ext cx="5486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Common Access/Job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3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Michelle Lauer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5483826" cy="4708525"/>
          </a:xfrm>
        </p:spPr>
        <p:txBody>
          <a:bodyPr>
            <a:normAutofit/>
          </a:bodyPr>
          <a:lstStyle/>
          <a:p>
            <a:r>
              <a:rPr lang="en-US" dirty="0"/>
              <a:t>Technical Project </a:t>
            </a:r>
            <a:r>
              <a:rPr lang="en-US" dirty="0" smtClean="0"/>
              <a:t>Manager at BioRAFT</a:t>
            </a:r>
          </a:p>
          <a:p>
            <a:r>
              <a:rPr lang="en-US" dirty="0" smtClean="0"/>
              <a:t>Drupal Developer since the D5 days</a:t>
            </a:r>
          </a:p>
          <a:p>
            <a:r>
              <a:rPr lang="en-US" dirty="0" smtClean="0"/>
              <a:t>Organize the NH Drupal </a:t>
            </a:r>
            <a:r>
              <a:rPr lang="en-US" dirty="0" err="1" smtClean="0"/>
              <a:t>Meetup</a:t>
            </a:r>
            <a:endParaRPr lang="en-US" dirty="0" smtClean="0"/>
          </a:p>
          <a:p>
            <a:r>
              <a:rPr lang="en-US" dirty="0" smtClean="0"/>
              <a:t>Contributing author of </a:t>
            </a:r>
            <a:r>
              <a:rPr lang="en-US" dirty="0">
                <a:hlinkClick r:id="rId2"/>
              </a:rPr>
              <a:t>DGD7</a:t>
            </a:r>
            <a:endParaRPr lang="en-US" dirty="0"/>
          </a:p>
          <a:p>
            <a:r>
              <a:rPr lang="en-US" dirty="0" smtClean="0"/>
              <a:t>Organize </a:t>
            </a:r>
            <a:r>
              <a:rPr lang="en-US" dirty="0" smtClean="0">
                <a:hlinkClick r:id="rId3"/>
              </a:rPr>
              <a:t>drupalnights.org</a:t>
            </a:r>
            <a:endParaRPr lang="en-US" dirty="0"/>
          </a:p>
        </p:txBody>
      </p:sp>
      <p:pic>
        <p:nvPicPr>
          <p:cNvPr id="7" name="Picture 6" descr="avatar_mediu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6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941027" y="4160838"/>
            <a:ext cx="274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  <a:hlinkClick r:id="rId5"/>
              </a:rPr>
              <a:t>miche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on D.O.</a:t>
            </a:r>
            <a:endParaRPr lang="en-US" dirty="0">
              <a:solidFill>
                <a:srgbClr val="000000"/>
              </a:solidFill>
            </a:endParaRPr>
          </a:p>
          <a:p>
            <a:pPr algn="r"/>
            <a:r>
              <a:rPr lang="en-US" dirty="0">
                <a:hlinkClick r:id="rId6"/>
              </a:rPr>
              <a:t>twitter.com/</a:t>
            </a:r>
            <a:r>
              <a:rPr lang="en-US" dirty="0" smtClean="0">
                <a:hlinkClick r:id="rId6"/>
              </a:rPr>
              <a:t>bymiche</a:t>
            </a:r>
            <a:endParaRPr lang="en-US" dirty="0" smtClean="0"/>
          </a:p>
          <a:p>
            <a:pPr algn="r"/>
            <a:r>
              <a:rPr lang="en-US" dirty="0" smtClean="0">
                <a:hlinkClick r:id="rId3"/>
              </a:rPr>
              <a:t>drupalnights.org</a:t>
            </a:r>
            <a:endParaRPr lang="en-US" dirty="0"/>
          </a:p>
          <a:p>
            <a:pPr algn="r"/>
            <a:r>
              <a:rPr lang="en-US" dirty="0" smtClean="0">
                <a:hlinkClick r:id="rId2"/>
              </a:rPr>
              <a:t>DGD7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6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Displays user flow to prioritize feature enhancements.</a:t>
            </a:r>
          </a:p>
          <a:p>
            <a:r>
              <a:rPr lang="en-US" dirty="0" smtClean="0"/>
              <a:t>Starts with a Persona and a goal on the website</a:t>
            </a:r>
          </a:p>
          <a:p>
            <a:r>
              <a:rPr lang="en-US" dirty="0" smtClean="0"/>
              <a:t>Plots all actions to complete goal</a:t>
            </a:r>
          </a:p>
          <a:p>
            <a:r>
              <a:rPr lang="en-US" dirty="0" smtClean="0"/>
              <a:t>Mark whether task is easy or hard</a:t>
            </a:r>
          </a:p>
          <a:p>
            <a:r>
              <a:rPr lang="en-US" dirty="0" smtClean="0"/>
              <a:t>Highlight pain points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http://www.freeimages.com/photo/1005079</a:t>
            </a:r>
          </a:p>
        </p:txBody>
      </p:sp>
      <p:pic>
        <p:nvPicPr>
          <p:cNvPr id="4" name="Picture 3" descr="steps-journe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208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645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pic>
        <p:nvPicPr>
          <p:cNvPr id="4" name="Content Placeholder 3" descr="user-journey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9" b="1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449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Journeys</a:t>
            </a:r>
            <a:endParaRPr lang="en-US" dirty="0"/>
          </a:p>
        </p:txBody>
      </p:sp>
      <p:pic>
        <p:nvPicPr>
          <p:cNvPr id="4" name="Content Placeholder 3" descr="oneal user journe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8" r="-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805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Description of a feature from the perspective of the person who will be using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value comes form putting the user’s experience first.</a:t>
            </a:r>
          </a:p>
          <a:p>
            <a:r>
              <a:rPr lang="en-US" dirty="0" smtClean="0"/>
              <a:t>Helps you understand “why” you are building a certain feature.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http://www.freeimages.com/photo/1068821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1027" y="4160838"/>
            <a:ext cx="274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As {type of user},</a:t>
            </a:r>
            <a:br>
              <a:rPr lang="en-US" dirty="0"/>
            </a:br>
            <a:r>
              <a:rPr lang="en-US" dirty="0"/>
              <a:t>I want {some goal}</a:t>
            </a:r>
            <a:br>
              <a:rPr lang="en-US" dirty="0"/>
            </a:br>
            <a:r>
              <a:rPr lang="en-US" dirty="0"/>
              <a:t>So that {some reason}.</a:t>
            </a:r>
          </a:p>
        </p:txBody>
      </p:sp>
      <p:pic>
        <p:nvPicPr>
          <p:cNvPr id="6" name="Picture 5" descr="stor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852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a </a:t>
            </a:r>
            <a:r>
              <a:rPr lang="en-US" b="1" dirty="0" smtClean="0"/>
              <a:t>member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/>
              <a:t>want </a:t>
            </a:r>
            <a:r>
              <a:rPr lang="en-US" b="1" dirty="0"/>
              <a:t>to upload </a:t>
            </a:r>
            <a:r>
              <a:rPr lang="en-US" b="1" dirty="0" smtClean="0"/>
              <a:t>photos</a:t>
            </a:r>
            <a:r>
              <a:rPr lang="en-US" dirty="0" smtClean="0"/>
              <a:t>,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S</a:t>
            </a:r>
            <a:r>
              <a:rPr lang="en-US" dirty="0" smtClean="0"/>
              <a:t>o </a:t>
            </a:r>
            <a:r>
              <a:rPr lang="en-US" dirty="0"/>
              <a:t>that </a:t>
            </a:r>
            <a:r>
              <a:rPr lang="en-US" b="1" dirty="0" smtClean="0"/>
              <a:t>I </a:t>
            </a:r>
            <a:r>
              <a:rPr lang="en-US" b="1" dirty="0"/>
              <a:t>can share photos with </a:t>
            </a:r>
            <a:r>
              <a:rPr lang="en-US" b="1" dirty="0" smtClean="0"/>
              <a:t>others</a:t>
            </a:r>
            <a:r>
              <a:rPr lang="en-US" dirty="0" smtClean="0"/>
              <a:t>.</a:t>
            </a:r>
          </a:p>
          <a:p>
            <a:r>
              <a:rPr lang="en-US" dirty="0"/>
              <a:t>As </a:t>
            </a:r>
            <a:r>
              <a:rPr lang="en-US" b="1" dirty="0"/>
              <a:t>an administrator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/>
              <a:t>want </a:t>
            </a:r>
            <a:r>
              <a:rPr lang="en-US" b="1" dirty="0"/>
              <a:t>to approve photos before they are </a:t>
            </a:r>
            <a:r>
              <a:rPr lang="en-US" b="1" dirty="0" smtClean="0"/>
              <a:t>posted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So </a:t>
            </a:r>
            <a:r>
              <a:rPr lang="en-US" dirty="0"/>
              <a:t>that </a:t>
            </a:r>
            <a:r>
              <a:rPr lang="en-US" b="1" dirty="0"/>
              <a:t>I can make sure they are </a:t>
            </a:r>
            <a:r>
              <a:rPr lang="en-US" b="1" dirty="0" smtClean="0"/>
              <a:t>appropriate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http://www.freeimages.com/photo/1068821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1027" y="4160838"/>
            <a:ext cx="274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As {type of user},</a:t>
            </a:r>
            <a:br>
              <a:rPr lang="en-US" dirty="0"/>
            </a:br>
            <a:r>
              <a:rPr lang="en-US" dirty="0"/>
              <a:t>I want {some goal}</a:t>
            </a:r>
            <a:br>
              <a:rPr lang="en-US" dirty="0"/>
            </a:br>
            <a:r>
              <a:rPr lang="en-US" dirty="0"/>
              <a:t>So that {some reason}.</a:t>
            </a:r>
          </a:p>
        </p:txBody>
      </p:sp>
      <p:pic>
        <p:nvPicPr>
          <p:cNvPr id="6" name="Picture 5" descr="story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1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95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Driven Development (BDD)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3827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Specialized </a:t>
            </a:r>
            <a:r>
              <a:rPr lang="en-US" dirty="0"/>
              <a:t>version of test-driven development which focuses on behavioral specification of software units</a:t>
            </a:r>
            <a:r>
              <a:rPr lang="en-US" dirty="0" smtClean="0"/>
              <a:t>.</a:t>
            </a:r>
          </a:p>
          <a:p>
            <a:r>
              <a:rPr lang="en-US" b="1" dirty="0"/>
              <a:t>define</a:t>
            </a:r>
            <a:r>
              <a:rPr lang="en-US" dirty="0"/>
              <a:t> a test set for the unit </a:t>
            </a:r>
            <a:r>
              <a:rPr lang="en-US" i="1" dirty="0" smtClean="0"/>
              <a:t>first</a:t>
            </a:r>
            <a:endParaRPr lang="en-US" dirty="0"/>
          </a:p>
          <a:p>
            <a:r>
              <a:rPr lang="en-US" b="1" dirty="0" smtClean="0"/>
              <a:t>implement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unit</a:t>
            </a:r>
            <a:endParaRPr lang="en-US" dirty="0"/>
          </a:p>
          <a:p>
            <a:r>
              <a:rPr lang="en-US" b="1" dirty="0" smtClean="0"/>
              <a:t>verify</a:t>
            </a:r>
            <a:r>
              <a:rPr lang="en-US" dirty="0" smtClean="0"/>
              <a:t> </a:t>
            </a:r>
            <a:r>
              <a:rPr lang="en-US" dirty="0"/>
              <a:t>that the implementation of the unit makes the tests </a:t>
            </a:r>
            <a:r>
              <a:rPr lang="en-US" dirty="0" smtClean="0"/>
              <a:t>succeed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  <p:pic>
        <p:nvPicPr>
          <p:cNvPr id="7" name="Picture 6" descr="block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941027" y="4160838"/>
            <a:ext cx="274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cs typeface="American Typewriter"/>
              </a:rPr>
              <a:t>Excerpted from </a:t>
            </a:r>
            <a:r>
              <a:rPr lang="en-US" dirty="0" smtClean="0">
                <a:cs typeface="American Typewriter"/>
                <a:hlinkClick r:id="rId4"/>
              </a:rPr>
              <a:t>wikipedia.org</a:t>
            </a:r>
            <a:r>
              <a:rPr lang="en-US" dirty="0" smtClean="0">
                <a:cs typeface="American Typewriter"/>
              </a:rPr>
              <a:t> </a:t>
            </a:r>
            <a:endParaRPr lang="en-US" dirty="0"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1352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</a:t>
            </a:r>
            <a:r>
              <a:rPr lang="en-US" dirty="0"/>
              <a:t>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3827" cy="4669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BDD specifies that </a:t>
            </a:r>
            <a:r>
              <a:rPr lang="en-US" b="1" dirty="0"/>
              <a:t>business analysts and developers</a:t>
            </a:r>
            <a:r>
              <a:rPr lang="en-US" dirty="0"/>
              <a:t> should collaborate in this area and should specify behavior (aka tests) in terms of user stories.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Direct correlation between the User Story a project </a:t>
            </a:r>
            <a:r>
              <a:rPr lang="en-US" dirty="0"/>
              <a:t>m</a:t>
            </a:r>
            <a:r>
              <a:rPr lang="en-US" dirty="0" smtClean="0"/>
              <a:t>anger writes and and a BDD Test that a developer writes.</a:t>
            </a:r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</p:spTree>
    <p:extLst>
      <p:ext uri="{BB962C8B-B14F-4D97-AF65-F5344CB8AC3E}">
        <p14:creationId xmlns:p14="http://schemas.microsoft.com/office/powerpoint/2010/main" val="50194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</a:t>
            </a:r>
            <a:r>
              <a:rPr lang="en-US" dirty="0"/>
              <a:t>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5483827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small" dirty="0" smtClean="0"/>
              <a:t>User Story</a:t>
            </a:r>
            <a:endParaRPr lang="en-US" cap="small" dirty="0"/>
          </a:p>
          <a:p>
            <a:pPr marL="0" indent="0">
              <a:buNone/>
            </a:pPr>
            <a:r>
              <a:rPr lang="en-US" dirty="0"/>
              <a:t>As {type of user},</a:t>
            </a:r>
            <a:br>
              <a:rPr lang="en-US" dirty="0"/>
            </a:br>
            <a:r>
              <a:rPr lang="en-US" dirty="0"/>
              <a:t>I want {some goal}</a:t>
            </a:r>
            <a:br>
              <a:rPr lang="en-US" dirty="0"/>
            </a:br>
            <a:r>
              <a:rPr lang="en-US" dirty="0"/>
              <a:t>So that {some reason}.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4160839"/>
            <a:ext cx="8227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As </a:t>
            </a:r>
            <a:r>
              <a:rPr lang="en-US" sz="2400" dirty="0">
                <a:latin typeface="Courier"/>
                <a:cs typeface="Courier"/>
              </a:rPr>
              <a:t>a </a:t>
            </a:r>
            <a:r>
              <a:rPr lang="en-US" sz="2400" b="1" dirty="0">
                <a:latin typeface="Courier"/>
                <a:cs typeface="Courier"/>
              </a:rPr>
              <a:t>member</a:t>
            </a:r>
            <a:r>
              <a:rPr lang="en-US" sz="2400" dirty="0">
                <a:latin typeface="Courier"/>
                <a:cs typeface="Courier"/>
              </a:rPr>
              <a:t>, </a:t>
            </a:r>
          </a:p>
          <a:p>
            <a:r>
              <a:rPr lang="en-US" sz="2400" dirty="0">
                <a:latin typeface="Courier"/>
                <a:cs typeface="Courier"/>
              </a:rPr>
              <a:t>I want </a:t>
            </a:r>
            <a:r>
              <a:rPr lang="en-US" sz="2400" b="1" dirty="0">
                <a:latin typeface="Courier"/>
                <a:cs typeface="Courier"/>
              </a:rPr>
              <a:t>to upload photos,</a:t>
            </a:r>
          </a:p>
          <a:p>
            <a:r>
              <a:rPr lang="en-US" sz="2400" dirty="0">
                <a:latin typeface="Courier"/>
                <a:cs typeface="Courier"/>
              </a:rPr>
              <a:t>So that </a:t>
            </a:r>
            <a:r>
              <a:rPr lang="en-US" sz="2400" b="1" dirty="0">
                <a:latin typeface="Courier"/>
                <a:cs typeface="Courier"/>
              </a:rPr>
              <a:t>I can share photos with others</a:t>
            </a:r>
            <a:r>
              <a:rPr lang="en-US" sz="2400" dirty="0">
                <a:latin typeface="Courier"/>
                <a:cs typeface="Courier"/>
              </a:rPr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076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Behavior </a:t>
            </a:r>
            <a:r>
              <a:rPr lang="en-US" dirty="0"/>
              <a:t>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5483827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small" dirty="0" smtClean="0"/>
              <a:t>BDD Scenario</a:t>
            </a:r>
          </a:p>
          <a:p>
            <a:pPr marL="0" indent="0">
              <a:buNone/>
            </a:pPr>
            <a:r>
              <a:rPr lang="en-US" dirty="0" smtClean="0"/>
              <a:t>Given {initial context},</a:t>
            </a:r>
            <a:br>
              <a:rPr lang="en-US" dirty="0" smtClean="0"/>
            </a:br>
            <a:r>
              <a:rPr lang="en-US" dirty="0" smtClean="0"/>
              <a:t>When {event occurs},</a:t>
            </a:r>
            <a:br>
              <a:rPr lang="en-US" dirty="0" smtClean="0"/>
            </a:br>
            <a:r>
              <a:rPr lang="en-US" dirty="0" smtClean="0"/>
              <a:t>Then {some outcome}.</a:t>
            </a:r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2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170347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Given </a:t>
            </a:r>
            <a:r>
              <a:rPr lang="en-US" sz="2400" dirty="0">
                <a:latin typeface="Courier"/>
                <a:cs typeface="Courier"/>
              </a:rPr>
              <a:t>I am logged in as a </a:t>
            </a:r>
            <a:r>
              <a:rPr lang="en-US" sz="2400" b="1" dirty="0">
                <a:latin typeface="Courier"/>
                <a:cs typeface="Courier"/>
              </a:rPr>
              <a:t>member</a:t>
            </a:r>
            <a:r>
              <a:rPr lang="en-US" sz="2400" dirty="0">
                <a:latin typeface="Courier"/>
                <a:cs typeface="Courier"/>
              </a:rPr>
              <a:t>,</a:t>
            </a:r>
          </a:p>
          <a:p>
            <a:r>
              <a:rPr lang="en-US" sz="2400" dirty="0">
                <a:latin typeface="Courier"/>
                <a:cs typeface="Courier"/>
              </a:rPr>
              <a:t>When I am on my profile page,</a:t>
            </a:r>
          </a:p>
          <a:p>
            <a:r>
              <a:rPr lang="en-US" sz="2400" dirty="0">
                <a:latin typeface="Courier"/>
                <a:cs typeface="Courier"/>
              </a:rPr>
              <a:t>I should see a link to </a:t>
            </a:r>
            <a:r>
              <a:rPr lang="en-US" sz="2400" b="1" dirty="0">
                <a:latin typeface="Courier"/>
                <a:cs typeface="Courier"/>
              </a:rPr>
              <a:t>upload photos</a:t>
            </a:r>
            <a:r>
              <a:rPr lang="en-US" sz="2400" dirty="0">
                <a:latin typeface="Courier"/>
                <a:cs typeface="Courier"/>
              </a:rPr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417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3827" cy="4708525"/>
          </a:xfrm>
        </p:spPr>
        <p:txBody>
          <a:bodyPr/>
          <a:lstStyle/>
          <a:p>
            <a:r>
              <a:rPr lang="en-US" dirty="0" smtClean="0"/>
              <a:t>A file for each Feature</a:t>
            </a:r>
          </a:p>
          <a:p>
            <a:pPr lvl="1"/>
            <a:r>
              <a:rPr lang="en-US" dirty="0" err="1" smtClean="0"/>
              <a:t>search.feature</a:t>
            </a:r>
            <a:endParaRPr lang="en-US" dirty="0" smtClean="0"/>
          </a:p>
          <a:p>
            <a:pPr lvl="1"/>
            <a:r>
              <a:rPr lang="en-US" dirty="0" err="1" smtClean="0"/>
              <a:t>photos.feature</a:t>
            </a:r>
            <a:endParaRPr lang="en-US" dirty="0" smtClean="0"/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log.feature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2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</p:spTree>
    <p:extLst>
      <p:ext uri="{BB962C8B-B14F-4D97-AF65-F5344CB8AC3E}">
        <p14:creationId xmlns:p14="http://schemas.microsoft.com/office/powerpoint/2010/main" val="134293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5483826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BioRAFT platform is a </a:t>
            </a:r>
            <a:r>
              <a:rPr lang="en-US" dirty="0" smtClean="0"/>
              <a:t>scientific research </a:t>
            </a:r>
            <a:r>
              <a:rPr lang="en-US" dirty="0"/>
              <a:t>management </a:t>
            </a:r>
            <a:r>
              <a:rPr lang="en-US" dirty="0" smtClean="0"/>
              <a:t>system that provides </a:t>
            </a:r>
            <a:r>
              <a:rPr lang="en-US" dirty="0"/>
              <a:t>an integrated </a:t>
            </a:r>
            <a:r>
              <a:rPr lang="en-US" dirty="0" smtClean="0"/>
              <a:t>portal, </a:t>
            </a:r>
            <a:r>
              <a:rPr lang="en-US" dirty="0"/>
              <a:t>compliance oversight, and productivity solutions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SAS, multi-site application.</a:t>
            </a:r>
          </a:p>
          <a:p>
            <a:r>
              <a:rPr lang="en-US" dirty="0" smtClean="0"/>
              <a:t>WE’RE HIRING!</a:t>
            </a:r>
            <a:endParaRPr lang="en-US" dirty="0"/>
          </a:p>
        </p:txBody>
      </p:sp>
      <p:pic>
        <p:nvPicPr>
          <p:cNvPr id="4" name="Picture 3" descr="BioRAFTPostcardF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027" y="1417638"/>
            <a:ext cx="2743200" cy="378822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938453" y="5205867"/>
            <a:ext cx="274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Technical Project Manager</a:t>
            </a:r>
          </a:p>
          <a:p>
            <a:pPr algn="r"/>
            <a:r>
              <a:rPr lang="en-US" dirty="0" smtClean="0">
                <a:hlinkClick r:id="rId3"/>
              </a:rPr>
              <a:t>bioraft.com</a:t>
            </a:r>
            <a:endParaRPr lang="en-US" dirty="0" smtClean="0"/>
          </a:p>
          <a:p>
            <a:pPr algn="r"/>
            <a:r>
              <a:rPr lang="en-US" dirty="0" smtClean="0">
                <a:hlinkClick r:id="rId4"/>
              </a:rPr>
              <a:t>drupalnights.org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4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 Driven Development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3827" cy="4708525"/>
          </a:xfrm>
        </p:spPr>
        <p:txBody>
          <a:bodyPr/>
          <a:lstStyle/>
          <a:p>
            <a:r>
              <a:rPr lang="en-US" dirty="0" smtClean="0"/>
              <a:t>List Scenarios</a:t>
            </a:r>
          </a:p>
          <a:p>
            <a:r>
              <a:rPr lang="en-US" dirty="0" smtClean="0"/>
              <a:t>Tag Scenarios</a:t>
            </a:r>
          </a:p>
          <a:p>
            <a:pPr lvl="1"/>
            <a:r>
              <a:rPr lang="en-US" dirty="0" smtClean="0"/>
              <a:t>Run only which scenarios you want.</a:t>
            </a:r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027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25000" endPos="75000" dist="127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/photo/585286</a:t>
            </a:r>
          </a:p>
        </p:txBody>
      </p:sp>
    </p:spTree>
    <p:extLst>
      <p:ext uri="{BB962C8B-B14F-4D97-AF65-F5344CB8AC3E}">
        <p14:creationId xmlns:p14="http://schemas.microsoft.com/office/powerpoint/2010/main" val="201030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2400" b="1" kern="1600" baseline="-25000" dirty="0" smtClean="0">
                <a:latin typeface="American Typewriter"/>
                <a:cs typeface="American Typewriter"/>
              </a:rPr>
              <a:t>“</a:t>
            </a:r>
            <a:r>
              <a:rPr lang="en-US" dirty="0" err="1" smtClean="0">
                <a:latin typeface="American Typewriter"/>
                <a:cs typeface="American Typewriter"/>
              </a:rPr>
              <a:t>Behat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en-US" dirty="0">
                <a:latin typeface="American Typewriter"/>
                <a:cs typeface="American Typewriter"/>
              </a:rPr>
              <a:t>is a tool that makes behavior driven development (BDD) possible. </a:t>
            </a: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With </a:t>
            </a:r>
            <a:r>
              <a:rPr lang="en-US" dirty="0">
                <a:latin typeface="American Typewriter"/>
                <a:cs typeface="American Typewriter"/>
              </a:rPr>
              <a:t>BDD, you write human-readable stories that describe the behavior of your application. </a:t>
            </a: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r>
              <a:rPr lang="en-US" dirty="0" smtClean="0">
                <a:latin typeface="American Typewriter"/>
                <a:cs typeface="American Typewriter"/>
              </a:rPr>
              <a:t>These </a:t>
            </a:r>
            <a:r>
              <a:rPr lang="en-US" dirty="0">
                <a:latin typeface="American Typewriter"/>
                <a:cs typeface="American Typewriter"/>
              </a:rPr>
              <a:t>stories can then be auto-tested against your application. And yes, it’s as cool as it sounds</a:t>
            </a:r>
            <a:r>
              <a:rPr lang="en-US" dirty="0" smtClean="0">
                <a:latin typeface="American Typewriter"/>
                <a:cs typeface="American Typewriter"/>
              </a:rPr>
              <a:t>!</a:t>
            </a:r>
            <a:endParaRPr lang="en-US" sz="12400" baseline="-25000" dirty="0" smtClean="0"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dirty="0" smtClean="0"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/photo/1395333</a:t>
            </a:r>
          </a:p>
        </p:txBody>
      </p:sp>
      <p:pic>
        <p:nvPicPr>
          <p:cNvPr id="5" name="Picture 4" descr="topha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941027" y="4160838"/>
            <a:ext cx="274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cs typeface="American Typewriter"/>
              </a:rPr>
              <a:t>Excerpted from </a:t>
            </a:r>
            <a:r>
              <a:rPr lang="en-US" dirty="0">
                <a:cs typeface="American Typewriter"/>
                <a:hlinkClick r:id="rId3"/>
              </a:rPr>
              <a:t>docs.behat.org</a:t>
            </a:r>
            <a:r>
              <a:rPr lang="en-US" dirty="0">
                <a:cs typeface="American Typewrit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083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mo-featur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17638"/>
            <a:ext cx="8229600" cy="4708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Behat</a:t>
            </a:r>
            <a:r>
              <a:rPr lang="en-US" dirty="0" smtClean="0"/>
              <a:t> - </a:t>
            </a:r>
            <a:r>
              <a:rPr lang="en-US" dirty="0" err="1" smtClean="0"/>
              <a:t>xxx.feature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2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Behat</a:t>
            </a:r>
            <a:r>
              <a:rPr lang="en-US" dirty="0" smtClean="0"/>
              <a:t> – </a:t>
            </a:r>
            <a:r>
              <a:rPr lang="en-US" dirty="0" err="1" smtClean="0"/>
              <a:t>FeatureContext.php</a:t>
            </a:r>
            <a:endParaRPr lang="en-US" dirty="0"/>
          </a:p>
        </p:txBody>
      </p:sp>
      <p:pic>
        <p:nvPicPr>
          <p:cNvPr id="5" name="Picture 4" descr="php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200"/>
            <a:ext cx="8222616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16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Behat</a:t>
            </a:r>
            <a:r>
              <a:rPr lang="en-US" dirty="0" smtClean="0"/>
              <a:t> – Running Tests</a:t>
            </a:r>
            <a:endParaRPr lang="en-US" dirty="0"/>
          </a:p>
        </p:txBody>
      </p:sp>
      <p:pic>
        <p:nvPicPr>
          <p:cNvPr id="4" name="Content Placeholder 3" descr="danceajig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244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583656" cy="46973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has the most Business Value?</a:t>
            </a:r>
            <a:endParaRPr lang="en-US" dirty="0"/>
          </a:p>
          <a:p>
            <a:r>
              <a:rPr lang="en-US" dirty="0" smtClean="0"/>
              <a:t>Which Features, if taken away, would make your site essentially useless?</a:t>
            </a:r>
          </a:p>
          <a:p>
            <a:r>
              <a:rPr lang="en-US" dirty="0" smtClean="0"/>
              <a:t>Examples:</a:t>
            </a:r>
          </a:p>
          <a:p>
            <a:pPr marL="685800" lvl="1"/>
            <a:r>
              <a:rPr lang="en-US" dirty="0"/>
              <a:t>Registering</a:t>
            </a:r>
          </a:p>
          <a:p>
            <a:pPr marL="685800" lvl="1"/>
            <a:r>
              <a:rPr lang="en-US" dirty="0"/>
              <a:t>Logging in</a:t>
            </a:r>
          </a:p>
          <a:p>
            <a:pPr marL="685800" lvl="1"/>
            <a:r>
              <a:rPr lang="en-US" dirty="0"/>
              <a:t>Customizing your profile</a:t>
            </a:r>
          </a:p>
          <a:p>
            <a:pPr marL="685800" lvl="1"/>
            <a:r>
              <a:rPr lang="en-US" dirty="0"/>
              <a:t>Writing posts</a:t>
            </a:r>
          </a:p>
          <a:p>
            <a:pPr marL="685800" lvl="1"/>
            <a:r>
              <a:rPr lang="en-US" dirty="0"/>
              <a:t>Leaving comments</a:t>
            </a:r>
          </a:p>
          <a:p>
            <a:pPr marL="685800" lvl="1"/>
            <a:r>
              <a:rPr lang="en-US" dirty="0"/>
              <a:t>Uploading </a:t>
            </a:r>
            <a:r>
              <a:rPr lang="en-US" dirty="0" smtClean="0"/>
              <a:t>photos	</a:t>
            </a:r>
            <a:endParaRPr lang="en-US" dirty="0"/>
          </a:p>
          <a:p>
            <a:pPr marL="685800" lvl="1"/>
            <a:r>
              <a:rPr lang="en-US" dirty="0"/>
              <a:t>Approving photos</a:t>
            </a:r>
          </a:p>
          <a:p>
            <a:pPr marL="685800" lvl="1"/>
            <a:r>
              <a:rPr lang="en-US" dirty="0"/>
              <a:t>Seeing most recent articles</a:t>
            </a:r>
          </a:p>
          <a:p>
            <a:pPr marL="685800" lvl="1"/>
            <a:r>
              <a:rPr lang="en-US" dirty="0"/>
              <a:t>Rating content</a:t>
            </a:r>
          </a:p>
          <a:p>
            <a:pPr marL="685800" lvl="1"/>
            <a:r>
              <a:rPr lang="en-US" dirty="0"/>
              <a:t>Searching content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/photo/774486</a:t>
            </a:r>
          </a:p>
        </p:txBody>
      </p:sp>
      <p:pic>
        <p:nvPicPr>
          <p:cNvPr id="6" name="Picture 5" descr="curcui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856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967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Users are the most important part of a website.  Put them first.  Understand their needs.</a:t>
            </a:r>
          </a:p>
          <a:p>
            <a:pPr lvl="1"/>
            <a:r>
              <a:rPr lang="en-US" dirty="0" smtClean="0"/>
              <a:t>Create Personas</a:t>
            </a:r>
          </a:p>
          <a:p>
            <a:pPr lvl="1"/>
            <a:r>
              <a:rPr lang="en-US" dirty="0" smtClean="0"/>
              <a:t>Outline their Journeys</a:t>
            </a:r>
          </a:p>
          <a:p>
            <a:pPr lvl="1"/>
            <a:r>
              <a:rPr lang="en-US" dirty="0" smtClean="0"/>
              <a:t>Define their Stories</a:t>
            </a:r>
          </a:p>
          <a:p>
            <a:pPr lvl="1"/>
            <a:r>
              <a:rPr lang="en-US" dirty="0" smtClean="0"/>
              <a:t>Automate Acceptance Tests</a:t>
            </a:r>
          </a:p>
          <a:p>
            <a:r>
              <a:rPr lang="en-US" dirty="0" smtClean="0"/>
              <a:t>Using Agile Practices and Behavior Driven Development </a:t>
            </a:r>
            <a:r>
              <a:rPr lang="en-US" b="1" dirty="0" smtClean="0"/>
              <a:t>encourages communication </a:t>
            </a:r>
            <a:r>
              <a:rPr lang="en-US" dirty="0" smtClean="0"/>
              <a:t>between product experts and developers.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/photo/1422832</a:t>
            </a:r>
          </a:p>
        </p:txBody>
      </p:sp>
      <p:pic>
        <p:nvPicPr>
          <p:cNvPr id="6" name="Picture 5" descr="phon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01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r>
              <a:rPr lang="en-US" dirty="0" smtClean="0"/>
              <a:t>If you migrate your site to another version of Drupal or even another platform, your </a:t>
            </a:r>
            <a:r>
              <a:rPr lang="en-US" dirty="0" err="1" smtClean="0"/>
              <a:t>Behat</a:t>
            </a:r>
            <a:r>
              <a:rPr lang="en-US" dirty="0" smtClean="0"/>
              <a:t> Scenarios will still be correct.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/photo/642737</a:t>
            </a:r>
          </a:p>
        </p:txBody>
      </p:sp>
      <p:pic>
        <p:nvPicPr>
          <p:cNvPr id="5" name="Picture 4" descr="dic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6002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703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Existing Technical Debt</a:t>
            </a:r>
          </a:p>
          <a:p>
            <a:pPr lvl="1"/>
            <a:r>
              <a:rPr lang="en-US" dirty="0"/>
              <a:t>New Bugs</a:t>
            </a:r>
          </a:p>
          <a:p>
            <a:pPr lvl="1"/>
            <a:r>
              <a:rPr lang="en-US" dirty="0"/>
              <a:t>Time for Manual QA Testing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User Personas</a:t>
            </a:r>
          </a:p>
          <a:p>
            <a:pPr lvl="1"/>
            <a:r>
              <a:rPr lang="en-US" dirty="0"/>
              <a:t>User Journeys</a:t>
            </a:r>
          </a:p>
          <a:p>
            <a:pPr lvl="1"/>
            <a:r>
              <a:rPr lang="en-US" dirty="0"/>
              <a:t>User Stories</a:t>
            </a:r>
          </a:p>
          <a:p>
            <a:pPr lvl="1"/>
            <a:r>
              <a:rPr lang="en-US" dirty="0"/>
              <a:t>Automated Acceptance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http://www.freeimages.com/photo/531969</a:t>
            </a:r>
          </a:p>
        </p:txBody>
      </p:sp>
      <p:pic>
        <p:nvPicPr>
          <p:cNvPr id="5" name="Picture 4" descr="abacu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24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576824" cy="47085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Slides will be uploaded to </a:t>
            </a:r>
            <a:r>
              <a:rPr lang="en-US" b="1" i="1" dirty="0" err="1" smtClean="0">
                <a:hlinkClick r:id="rId3"/>
              </a:rPr>
              <a:t>DrupalNights.org</a:t>
            </a:r>
            <a:r>
              <a:rPr lang="en-US" b="1" i="1" dirty="0" smtClean="0"/>
              <a:t>!</a:t>
            </a:r>
          </a:p>
          <a:p>
            <a:r>
              <a:rPr lang="en-US" b="1" dirty="0" smtClean="0"/>
              <a:t>User </a:t>
            </a:r>
            <a:r>
              <a:rPr lang="en-US" b="1" dirty="0"/>
              <a:t>Personas</a:t>
            </a:r>
            <a:br>
              <a:rPr lang="en-US" b="1" dirty="0"/>
            </a:br>
            <a:r>
              <a:rPr lang="en-US" dirty="0" smtClean="0">
                <a:hlinkClick r:id="rId4"/>
              </a:rPr>
              <a:t>blogs.atlassian.com</a:t>
            </a:r>
            <a:r>
              <a:rPr lang="en-US" dirty="0" smtClean="0"/>
              <a:t> &amp; </a:t>
            </a:r>
            <a:r>
              <a:rPr lang="en-US" dirty="0" smtClean="0">
                <a:hlinkClick r:id="rId5"/>
              </a:rPr>
              <a:t>huffingtonpost.com</a:t>
            </a:r>
            <a:endParaRPr lang="en-US" dirty="0" smtClean="0"/>
          </a:p>
          <a:p>
            <a:r>
              <a:rPr lang="en-US" b="1" dirty="0"/>
              <a:t>User Journeys</a:t>
            </a:r>
            <a:br>
              <a:rPr lang="en-US" b="1" dirty="0"/>
            </a:br>
            <a:r>
              <a:rPr lang="en-US" dirty="0" smtClean="0">
                <a:hlinkClick r:id="rId4"/>
              </a:rPr>
              <a:t>blogs.atlassian.com</a:t>
            </a:r>
            <a:r>
              <a:rPr lang="en-US" dirty="0" smtClean="0"/>
              <a:t> &amp; </a:t>
            </a:r>
            <a:r>
              <a:rPr lang="en-US" dirty="0" smtClean="0">
                <a:hlinkClick r:id="rId6"/>
              </a:rPr>
              <a:t>theuxreview.co.uk</a:t>
            </a:r>
            <a:r>
              <a:rPr lang="en-US" dirty="0" smtClean="0"/>
              <a:t> </a:t>
            </a:r>
          </a:p>
          <a:p>
            <a:r>
              <a:rPr lang="en-US" b="1" dirty="0"/>
              <a:t>User Stories</a:t>
            </a:r>
            <a:br>
              <a:rPr lang="en-US" b="1" dirty="0"/>
            </a:br>
            <a:r>
              <a:rPr lang="en-US" dirty="0" smtClean="0">
                <a:hlinkClick r:id="rId7"/>
              </a:rPr>
              <a:t>mountaingoatsoftware.com</a:t>
            </a:r>
            <a:r>
              <a:rPr lang="en-US" dirty="0" smtClean="0"/>
              <a:t>  </a:t>
            </a:r>
            <a:r>
              <a:rPr lang="en-US" dirty="0" smtClean="0">
                <a:hlinkClick r:id="rId8"/>
              </a:rPr>
              <a:t>searchsoftwarequality.techtarget.com</a:t>
            </a:r>
            <a:r>
              <a:rPr lang="en-US" dirty="0" smtClean="0"/>
              <a:t> </a:t>
            </a:r>
          </a:p>
          <a:p>
            <a:r>
              <a:rPr lang="en-US" b="1" dirty="0"/>
              <a:t>BDD</a:t>
            </a:r>
            <a:br>
              <a:rPr lang="en-US" b="1" dirty="0"/>
            </a:br>
            <a:r>
              <a:rPr lang="en-US" dirty="0" smtClean="0">
                <a:hlinkClick r:id="rId9"/>
              </a:rPr>
              <a:t>wikipedia.org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smtClean="0">
                <a:hlinkClick r:id="rId10"/>
              </a:rPr>
              <a:t>dannorth.net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11"/>
              </a:rPr>
              <a:t>codemag.com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 err="1" smtClean="0"/>
              <a:t>Behat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>
                <a:hlinkClick r:id="rId12"/>
              </a:rPr>
              <a:t>drupalnights.org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smtClean="0">
                <a:hlinkClick r:id="rId13"/>
              </a:rPr>
              <a:t>docs.behat.org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14"/>
              </a:rPr>
              <a:t>github.com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15"/>
              </a:rPr>
              <a:t>metaltoad.com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>
                <a:hlinkClick r:id="rId16"/>
              </a:rPr>
              <a:t>metaltoad.com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>
                <a:hlinkClick r:id="rId17"/>
              </a:rPr>
              <a:t>drupal.org</a:t>
            </a:r>
            <a:r>
              <a:rPr lang="en-US" dirty="0"/>
              <a:t> &amp; </a:t>
            </a:r>
            <a:r>
              <a:rPr lang="en-US" dirty="0" smtClean="0">
                <a:hlinkClick r:id="rId18"/>
              </a:rPr>
              <a:t>drupal.org</a:t>
            </a:r>
            <a:r>
              <a:rPr lang="en-US" dirty="0" smtClean="0"/>
              <a:t> &amp; </a:t>
            </a:r>
            <a:r>
              <a:rPr lang="en-US" dirty="0" smtClean="0">
                <a:hlinkClick r:id="rId19"/>
              </a:rPr>
              <a:t>drupal.org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0"/>
              </a:rPr>
              <a:t>drupal.org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>
                <a:hlinkClick r:id="rId21"/>
              </a:rPr>
              <a:t>drupal.org</a:t>
            </a:r>
            <a:r>
              <a:rPr lang="en-US" dirty="0" smtClean="0"/>
              <a:t> &amp; </a:t>
            </a:r>
            <a:r>
              <a:rPr lang="en-US" dirty="0" smtClean="0">
                <a:hlinkClick r:id="rId22"/>
              </a:rPr>
              <a:t>groups.drupal.org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3"/>
              </a:rPr>
              <a:t>drupalwatchdog.com</a:t>
            </a:r>
            <a:r>
              <a:rPr lang="en-US" dirty="0" smtClean="0"/>
              <a:t> &amp; </a:t>
            </a:r>
            <a:r>
              <a:rPr lang="en-US" dirty="0" smtClean="0">
                <a:hlinkClick r:id="rId24"/>
              </a:rPr>
              <a:t>bdd.alexo.it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http://www.freeimages.com/photo/985125</a:t>
            </a:r>
          </a:p>
        </p:txBody>
      </p:sp>
      <p:pic>
        <p:nvPicPr>
          <p:cNvPr id="6" name="Picture 5" descr="resources.jpg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024" y="13716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941027" y="4160838"/>
            <a:ext cx="27457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Michelle Lauer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  <a:hlinkClick r:id="rId26"/>
              </a:rPr>
              <a:t>miche </a:t>
            </a:r>
            <a:r>
              <a:rPr lang="en-US" dirty="0">
                <a:solidFill>
                  <a:srgbClr val="000000"/>
                </a:solidFill>
                <a:hlinkClick r:id="rId26"/>
              </a:rPr>
              <a:t>on D.O.</a:t>
            </a:r>
            <a:endParaRPr lang="en-US" dirty="0">
              <a:solidFill>
                <a:srgbClr val="000000"/>
              </a:solidFill>
            </a:endParaRPr>
          </a:p>
          <a:p>
            <a:pPr algn="r"/>
            <a:r>
              <a:rPr lang="en-US" dirty="0">
                <a:hlinkClick r:id="rId27"/>
              </a:rPr>
              <a:t>twitter.com/</a:t>
            </a:r>
            <a:r>
              <a:rPr lang="en-US" dirty="0" smtClean="0">
                <a:hlinkClick r:id="rId27"/>
              </a:rPr>
              <a:t>bymiche</a:t>
            </a:r>
            <a:endParaRPr lang="en-US" dirty="0" smtClean="0"/>
          </a:p>
          <a:p>
            <a:pPr algn="r"/>
            <a:r>
              <a:rPr lang="en-US" dirty="0">
                <a:hlinkClick r:id="rId28"/>
              </a:rPr>
              <a:t>b</a:t>
            </a:r>
            <a:r>
              <a:rPr lang="en-US" dirty="0" smtClean="0">
                <a:hlinkClick r:id="rId28"/>
              </a:rPr>
              <a:t>ioraft.com</a:t>
            </a:r>
            <a:endParaRPr lang="en-US" dirty="0" smtClean="0"/>
          </a:p>
          <a:p>
            <a:pPr algn="r"/>
            <a:r>
              <a:rPr lang="en-US" dirty="0">
                <a:hlinkClick r:id="rId29"/>
              </a:rPr>
              <a:t>d</a:t>
            </a:r>
            <a:r>
              <a:rPr lang="en-US" dirty="0" smtClean="0">
                <a:hlinkClick r:id="rId29"/>
              </a:rPr>
              <a:t>rupalnights.org</a:t>
            </a:r>
            <a:endParaRPr lang="en-US" dirty="0"/>
          </a:p>
          <a:p>
            <a:pPr algn="r"/>
            <a:r>
              <a:rPr lang="en-US" dirty="0" smtClean="0">
                <a:hlinkClick r:id="rId30"/>
              </a:rPr>
              <a:t>DGD7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0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Existing Technical Debt</a:t>
            </a:r>
          </a:p>
          <a:p>
            <a:pPr lvl="1"/>
            <a:r>
              <a:rPr lang="en-US" dirty="0" smtClean="0"/>
              <a:t>New Bugs</a:t>
            </a:r>
          </a:p>
          <a:p>
            <a:pPr lvl="1"/>
            <a:r>
              <a:rPr lang="en-US" dirty="0" smtClean="0"/>
              <a:t>Time for Manual QA Testing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User Personas</a:t>
            </a:r>
          </a:p>
          <a:p>
            <a:pPr lvl="1"/>
            <a:r>
              <a:rPr lang="en-US" dirty="0" smtClean="0"/>
              <a:t>User Journeys</a:t>
            </a:r>
          </a:p>
          <a:p>
            <a:pPr lvl="1"/>
            <a:r>
              <a:rPr lang="en-US" dirty="0" smtClean="0"/>
              <a:t>User Stories</a:t>
            </a:r>
          </a:p>
          <a:p>
            <a:pPr lvl="1"/>
            <a:r>
              <a:rPr lang="en-US" dirty="0" smtClean="0"/>
              <a:t>Automated Acceptance Testing</a:t>
            </a:r>
            <a:endParaRPr lang="en-US" dirty="0"/>
          </a:p>
        </p:txBody>
      </p:sp>
      <p:pic>
        <p:nvPicPr>
          <p:cNvPr id="7" name="Picture 6" descr="journe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http://www.freeimages.com/photo/1021513</a:t>
            </a:r>
          </a:p>
        </p:txBody>
      </p:sp>
    </p:spTree>
    <p:extLst>
      <p:ext uri="{BB962C8B-B14F-4D97-AF65-F5344CB8AC3E}">
        <p14:creationId xmlns:p14="http://schemas.microsoft.com/office/powerpoint/2010/main" val="396160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Technical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Things you could fix now but will do later at a higher cost.</a:t>
            </a:r>
          </a:p>
          <a:p>
            <a:r>
              <a:rPr lang="en-US" dirty="0" smtClean="0"/>
              <a:t>Business pressure to release quickly</a:t>
            </a:r>
          </a:p>
          <a:p>
            <a:r>
              <a:rPr lang="en-US" dirty="0" smtClean="0"/>
              <a:t>Lack of building loosely coupled components</a:t>
            </a:r>
          </a:p>
          <a:p>
            <a:r>
              <a:rPr lang="en-US" dirty="0" smtClean="0"/>
              <a:t>Delayed refactoring</a:t>
            </a:r>
          </a:p>
          <a:p>
            <a:r>
              <a:rPr lang="en-US" dirty="0" smtClean="0"/>
              <a:t>Lack of documentation</a:t>
            </a:r>
            <a:endParaRPr lang="en-US" dirty="0"/>
          </a:p>
        </p:txBody>
      </p:sp>
      <p:pic>
        <p:nvPicPr>
          <p:cNvPr id="8" name="Picture 7" descr="technical-deb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http://www.freeimages.com/photo/884054</a:t>
            </a:r>
          </a:p>
        </p:txBody>
      </p:sp>
    </p:spTree>
    <p:extLst>
      <p:ext uri="{BB962C8B-B14F-4D97-AF65-F5344CB8AC3E}">
        <p14:creationId xmlns:p14="http://schemas.microsoft.com/office/powerpoint/2010/main" val="234786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Technical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/>
          </a:bodyPr>
          <a:lstStyle/>
          <a:p>
            <a:r>
              <a:rPr lang="en-US" dirty="0"/>
              <a:t>Accept decisions made in the </a:t>
            </a:r>
            <a:r>
              <a:rPr lang="en-US" dirty="0" smtClean="0"/>
              <a:t>past</a:t>
            </a:r>
            <a:endParaRPr lang="en-US" dirty="0"/>
          </a:p>
          <a:p>
            <a:r>
              <a:rPr lang="en-US" dirty="0"/>
              <a:t>Address </a:t>
            </a:r>
            <a:r>
              <a:rPr lang="en-US" dirty="0" smtClean="0"/>
              <a:t>issues </a:t>
            </a:r>
            <a:r>
              <a:rPr lang="en-US" dirty="0"/>
              <a:t>when they </a:t>
            </a:r>
            <a:r>
              <a:rPr lang="en-US" dirty="0" smtClean="0"/>
              <a:t>arise</a:t>
            </a:r>
          </a:p>
          <a:p>
            <a:pPr lvl="1"/>
            <a:r>
              <a:rPr lang="en-US" dirty="0" smtClean="0"/>
              <a:t>Refactoring</a:t>
            </a:r>
          </a:p>
          <a:p>
            <a:pPr lvl="1"/>
            <a:r>
              <a:rPr lang="en-US" dirty="0" smtClean="0"/>
              <a:t>Slow </a:t>
            </a:r>
            <a:r>
              <a:rPr lang="en-US" dirty="0"/>
              <a:t>path to </a:t>
            </a:r>
            <a:r>
              <a:rPr lang="en-US" dirty="0" smtClean="0"/>
              <a:t>reducing</a:t>
            </a:r>
            <a:endParaRPr lang="en-US" dirty="0"/>
          </a:p>
          <a:p>
            <a:r>
              <a:rPr lang="en-US" dirty="0"/>
              <a:t>Make new decisions to not create more </a:t>
            </a:r>
            <a:r>
              <a:rPr lang="en-US" dirty="0" smtClean="0"/>
              <a:t>debt</a:t>
            </a:r>
          </a:p>
          <a:p>
            <a:pPr lvl="1"/>
            <a:r>
              <a:rPr lang="en-US" dirty="0" smtClean="0"/>
              <a:t>Write more loosely coupled code</a:t>
            </a:r>
            <a:endParaRPr lang="en-US" dirty="0"/>
          </a:p>
        </p:txBody>
      </p:sp>
      <p:pic>
        <p:nvPicPr>
          <p:cNvPr id="8" name="Picture 7" descr="technical-deb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http://www.freeimages.com/photo/884054</a:t>
            </a:r>
          </a:p>
        </p:txBody>
      </p:sp>
    </p:spTree>
    <p:extLst>
      <p:ext uri="{BB962C8B-B14F-4D97-AF65-F5344CB8AC3E}">
        <p14:creationId xmlns:p14="http://schemas.microsoft.com/office/powerpoint/2010/main" val="418567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/>
          <a:lstStyle/>
          <a:p>
            <a:r>
              <a:rPr lang="en-US" dirty="0" smtClean="0"/>
              <a:t>Complicated code</a:t>
            </a:r>
          </a:p>
          <a:p>
            <a:pPr lvl="1"/>
            <a:r>
              <a:rPr lang="en-US" dirty="0" smtClean="0"/>
              <a:t>Small change in one section can affect another section</a:t>
            </a:r>
          </a:p>
          <a:p>
            <a:r>
              <a:rPr lang="en-US" dirty="0" smtClean="0"/>
              <a:t>Challenging to catch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ntil it is too late</a:t>
            </a:r>
          </a:p>
          <a:p>
            <a:r>
              <a:rPr lang="en-US" dirty="0" smtClean="0"/>
              <a:t>Peer Code Reviews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http://www.freeimages.com/photo/1182513</a:t>
            </a:r>
          </a:p>
        </p:txBody>
      </p:sp>
      <p:pic>
        <p:nvPicPr>
          <p:cNvPr id="6" name="Picture 5" descr="bug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41763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360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QA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 ticket</a:t>
            </a:r>
          </a:p>
          <a:p>
            <a:pPr lvl="1"/>
            <a:r>
              <a:rPr lang="en-US" dirty="0"/>
              <a:t>Did it meet the spec?</a:t>
            </a:r>
          </a:p>
          <a:p>
            <a:pPr lvl="1"/>
            <a:r>
              <a:rPr lang="en-US" dirty="0"/>
              <a:t>Did it break anything else?</a:t>
            </a:r>
          </a:p>
          <a:p>
            <a:r>
              <a:rPr lang="en-US" dirty="0" smtClean="0"/>
              <a:t>Going through each of the site verticals</a:t>
            </a:r>
          </a:p>
          <a:p>
            <a:pPr lvl="1"/>
            <a:r>
              <a:rPr lang="en-US" dirty="0" smtClean="0"/>
              <a:t>Blog section, search pages, etc.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Repetitious</a:t>
            </a:r>
          </a:p>
          <a:p>
            <a:pPr lvl="1"/>
            <a:r>
              <a:rPr lang="en-US" dirty="0" smtClean="0"/>
              <a:t>Time Consuming</a:t>
            </a:r>
          </a:p>
          <a:p>
            <a:pPr lvl="1"/>
            <a:r>
              <a:rPr lang="en-US" dirty="0" smtClean="0"/>
              <a:t>Inconsistent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5225" y="6581001"/>
            <a:ext cx="301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http://www.freeimages.com/photo/517386</a:t>
            </a:r>
          </a:p>
        </p:txBody>
      </p:sp>
      <p:pic>
        <p:nvPicPr>
          <p:cNvPr id="5" name="Picture 4" descr="testin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1371601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837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Continuing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1-day course: “</a:t>
            </a:r>
            <a:r>
              <a:rPr lang="en-US" dirty="0"/>
              <a:t>Agile &amp; Scrum Fundamentals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User Stories</a:t>
            </a:r>
          </a:p>
          <a:p>
            <a:r>
              <a:rPr lang="en-US" dirty="0" err="1" smtClean="0"/>
              <a:t>Atlassian</a:t>
            </a:r>
            <a:r>
              <a:rPr lang="en-US" dirty="0" smtClean="0"/>
              <a:t> Webinar: “Do Agile Right”</a:t>
            </a:r>
          </a:p>
          <a:p>
            <a:pPr lvl="1"/>
            <a:r>
              <a:rPr lang="en-US" dirty="0" smtClean="0"/>
              <a:t>User Personas</a:t>
            </a:r>
          </a:p>
          <a:p>
            <a:pPr lvl="1"/>
            <a:r>
              <a:rPr lang="en-US" dirty="0" smtClean="0"/>
              <a:t>User Journeys</a:t>
            </a:r>
          </a:p>
          <a:p>
            <a:r>
              <a:rPr lang="en-US" dirty="0" err="1" smtClean="0"/>
              <a:t>DrupalNights</a:t>
            </a:r>
            <a:r>
              <a:rPr lang="en-US" dirty="0" smtClean="0"/>
              <a:t>: “</a:t>
            </a:r>
            <a:r>
              <a:rPr lang="en-US" dirty="0" err="1" smtClean="0"/>
              <a:t>Behat</a:t>
            </a:r>
            <a:r>
              <a:rPr lang="en-US" dirty="0" smtClean="0"/>
              <a:t> – Human Readable Automated Testing”</a:t>
            </a:r>
          </a:p>
          <a:p>
            <a:pPr lvl="1"/>
            <a:r>
              <a:rPr lang="en-US" dirty="0" err="1" smtClean="0"/>
              <a:t>Behat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7805" y="6581001"/>
            <a:ext cx="3016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www.freeimages.com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/photo/1193228</a:t>
            </a:r>
          </a:p>
        </p:txBody>
      </p:sp>
      <p:pic>
        <p:nvPicPr>
          <p:cNvPr id="6" name="Picture 5" descr="classroom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/>
        </p:blipFill>
        <p:spPr>
          <a:xfrm>
            <a:off x="5943600" y="1439362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15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48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oRAFT_PowerPoint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20130827 Safety Tracking.pptx" id="{7179E895-B371-4B24-B63A-6E798C846AFE}" vid="{93F1C59B-FB7B-4E1A-9F0B-B4ABE7B957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BioRAFT_PowerPoint.potx</Template>
  <TotalTime>13681</TotalTime>
  <Words>1355</Words>
  <Application>Microsoft Macintosh PowerPoint</Application>
  <PresentationFormat>On-screen Show (4:3)</PresentationFormat>
  <Paragraphs>283</Paragraphs>
  <Slides>39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BioRAFT_PowerPoint</vt:lpstr>
      <vt:lpstr>From User Personas to Testing</vt:lpstr>
      <vt:lpstr>Michelle Lauer</vt:lpstr>
      <vt:lpstr>BioRAFT</vt:lpstr>
      <vt:lpstr>The Journey</vt:lpstr>
      <vt:lpstr>Existing Technical Debt</vt:lpstr>
      <vt:lpstr>Existing Technical Debt</vt:lpstr>
      <vt:lpstr>New Bugs</vt:lpstr>
      <vt:lpstr>Manual QA Testing</vt:lpstr>
      <vt:lpstr>Concurrent Continuing Education</vt:lpstr>
      <vt:lpstr>Light Bulb Moment</vt:lpstr>
      <vt:lpstr>Light Bulb Moment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Personas</vt:lpstr>
      <vt:lpstr>User Journeys</vt:lpstr>
      <vt:lpstr>User Journeys</vt:lpstr>
      <vt:lpstr>User Journeys</vt:lpstr>
      <vt:lpstr>User Stories</vt:lpstr>
      <vt:lpstr>User Stories</vt:lpstr>
      <vt:lpstr>Behavior Driven Development (BDD)</vt:lpstr>
      <vt:lpstr>Behavior Driven Development (BDD)</vt:lpstr>
      <vt:lpstr>Behavior Driven Development (BDD)</vt:lpstr>
      <vt:lpstr>Behavior Driven Development (BDD)</vt:lpstr>
      <vt:lpstr>Behavior Driven Development (BDD)</vt:lpstr>
      <vt:lpstr>Behavior Driven Development (BDD)</vt:lpstr>
      <vt:lpstr>Behat</vt:lpstr>
      <vt:lpstr>Behat - xxx.feature</vt:lpstr>
      <vt:lpstr>Behat – FeatureContext.php</vt:lpstr>
      <vt:lpstr>Behat – Running Tests</vt:lpstr>
      <vt:lpstr>Code Coverage</vt:lpstr>
      <vt:lpstr>Take-Aways</vt:lpstr>
      <vt:lpstr>Bonus</vt:lpstr>
      <vt:lpstr>Recap</vt:lpstr>
      <vt:lpstr>Resources</vt:lpstr>
    </vt:vector>
  </TitlesOfParts>
  <Company>BioRAFT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Wong</dc:creator>
  <cp:lastModifiedBy>Michelle Lauer</cp:lastModifiedBy>
  <cp:revision>183</cp:revision>
  <dcterms:created xsi:type="dcterms:W3CDTF">2013-06-14T17:24:36Z</dcterms:created>
  <dcterms:modified xsi:type="dcterms:W3CDTF">2014-04-14T14:29:08Z</dcterms:modified>
</cp:coreProperties>
</file>