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58" r:id="rId11"/>
    <p:sldId id="279" r:id="rId12"/>
    <p:sldId id="281" r:id="rId13"/>
    <p:sldId id="282" r:id="rId14"/>
    <p:sldId id="283" r:id="rId15"/>
    <p:sldId id="284" r:id="rId16"/>
    <p:sldId id="285" r:id="rId17"/>
    <p:sldId id="269" r:id="rId18"/>
    <p:sldId id="306" r:id="rId19"/>
    <p:sldId id="278" r:id="rId20"/>
    <p:sldId id="286" r:id="rId21"/>
    <p:sldId id="287" r:id="rId22"/>
    <p:sldId id="288" r:id="rId23"/>
    <p:sldId id="289" r:id="rId24"/>
    <p:sldId id="280" r:id="rId25"/>
    <p:sldId id="290" r:id="rId26"/>
    <p:sldId id="291" r:id="rId27"/>
    <p:sldId id="294" r:id="rId28"/>
    <p:sldId id="297" r:id="rId29"/>
    <p:sldId id="296" r:id="rId30"/>
    <p:sldId id="298" r:id="rId31"/>
    <p:sldId id="295" r:id="rId32"/>
    <p:sldId id="299" r:id="rId33"/>
    <p:sldId id="300" r:id="rId34"/>
    <p:sldId id="302" r:id="rId35"/>
    <p:sldId id="301" r:id="rId36"/>
    <p:sldId id="303" r:id="rId37"/>
    <p:sldId id="305" r:id="rId38"/>
    <p:sldId id="304" r:id="rId39"/>
    <p:sldId id="262" r:id="rId40"/>
    <p:sldId id="259" r:id="rId41"/>
    <p:sldId id="270" r:id="rId42"/>
    <p:sldId id="260" r:id="rId43"/>
    <p:sldId id="261" r:id="rId44"/>
    <p:sldId id="26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12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7/12/13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7/12/13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behat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hyperlink" Target="http://www.mountaingoatsoftware.com/blog/the-forgotten-layer-of-the-test-automation-pyramid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drupalwatchdog.com/2/2/behat-mink" TargetMode="External"/><Relationship Id="rId4" Type="http://schemas.openxmlformats.org/officeDocument/2006/relationships/hyperlink" Target="http://bdd.alexo.it/slides/dcessen.html" TargetMode="External"/><Relationship Id="rId5" Type="http://schemas.openxmlformats.org/officeDocument/2006/relationships/hyperlink" Target="https://portland2013.drupal.org/session/behat-behavioral-driven-development-and-selenium-drup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roups.drupal.org/behat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everze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Behat</a:t>
            </a:r>
            <a:r>
              <a:rPr lang="en-US" dirty="0" smtClean="0"/>
              <a:t> – 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human-readable automated testing</a:t>
            </a:r>
          </a:p>
        </p:txBody>
      </p:sp>
    </p:spTree>
    <p:extLst>
      <p:ext uri="{BB962C8B-B14F-4D97-AF65-F5344CB8AC3E}">
        <p14:creationId xmlns:p14="http://schemas.microsoft.com/office/powerpoint/2010/main" val="30759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Behat</a:t>
            </a:r>
            <a:r>
              <a:rPr lang="en-US" dirty="0" smtClean="0"/>
              <a:t>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Behat</a:t>
            </a:r>
            <a:r>
              <a:rPr lang="en-US" dirty="0" smtClean="0"/>
              <a:t>?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“</a:t>
            </a:r>
            <a:r>
              <a:rPr lang="en-US" dirty="0" err="1"/>
              <a:t>Behat</a:t>
            </a:r>
            <a:r>
              <a:rPr lang="en-US" dirty="0"/>
              <a:t> is a tool that makes behavior driven development (BDD) possible</a:t>
            </a:r>
            <a:r>
              <a:rPr lang="en-US" dirty="0" smtClean="0"/>
              <a:t>.”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http://docs.behat.org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		first line of the quick intro</a:t>
            </a: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So let’s ask what BDD is?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8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US" sz="5800" dirty="0" smtClean="0"/>
              <a:t>What is </a:t>
            </a:r>
            <a:r>
              <a:rPr lang="en-US" sz="5800" dirty="0" smtClean="0"/>
              <a:t>that</a:t>
            </a:r>
            <a:r>
              <a:rPr lang="en-US" sz="5800" dirty="0" smtClean="0"/>
              <a:t>?</a:t>
            </a:r>
          </a:p>
          <a:p>
            <a:pPr marL="118872" indent="0">
              <a:buNone/>
            </a:pPr>
            <a:r>
              <a:rPr lang="en-US" dirty="0" smtClean="0"/>
              <a:t>Coined by Dan North, http://</a:t>
            </a:r>
            <a:r>
              <a:rPr lang="en-US" dirty="0" err="1" smtClean="0"/>
              <a:t>dannorth.net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who was teaching Test Driven Development, and asking questions like:</a:t>
            </a:r>
            <a:endParaRPr lang="en-US" dirty="0"/>
          </a:p>
          <a:p>
            <a:pPr lvl="1">
              <a:buClr>
                <a:schemeClr val="bg1"/>
              </a:buClr>
              <a:buFont typeface="Courier New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Where to start in the process?</a:t>
            </a:r>
          </a:p>
          <a:p>
            <a:pPr lvl="1">
              <a:buClr>
                <a:schemeClr val="bg1"/>
              </a:buClr>
              <a:buFont typeface="Courier New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What to test and what not to test?</a:t>
            </a:r>
          </a:p>
          <a:p>
            <a:pPr lvl="1">
              <a:buClr>
                <a:schemeClr val="bg1"/>
              </a:buClr>
              <a:buFont typeface="Courier New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How much to test in one go?</a:t>
            </a:r>
          </a:p>
          <a:p>
            <a:pPr lvl="1">
              <a:buClr>
                <a:schemeClr val="bg1"/>
              </a:buClr>
              <a:buFont typeface="Courier New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What to call the tests?</a:t>
            </a:r>
          </a:p>
          <a:p>
            <a:pPr lvl="1">
              <a:buClr>
                <a:schemeClr val="bg1"/>
              </a:buClr>
              <a:buFont typeface="Courier New"/>
              <a:buChar char="o"/>
            </a:pPr>
            <a:r>
              <a:rPr lang="en-US" dirty="0" smtClean="0">
                <a:solidFill>
                  <a:schemeClr val="bg1"/>
                </a:solidFill>
              </a:rPr>
              <a:t>How to understand why a test fails?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US" sz="5800" dirty="0" smtClean="0"/>
              <a:t>What is </a:t>
            </a:r>
            <a:r>
              <a:rPr lang="en-US" sz="5800" dirty="0" smtClean="0"/>
              <a:t>that</a:t>
            </a:r>
            <a:r>
              <a:rPr lang="en-US" sz="5800" dirty="0" smtClean="0"/>
              <a:t>?</a:t>
            </a:r>
          </a:p>
          <a:p>
            <a:pPr marL="118872" indent="0">
              <a:buNone/>
            </a:pPr>
            <a:r>
              <a:rPr lang="en-US" dirty="0" smtClean="0"/>
              <a:t>Coined by Dan North, http://</a:t>
            </a:r>
            <a:r>
              <a:rPr lang="en-US" dirty="0" err="1" smtClean="0"/>
              <a:t>dannorth.net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who was teaching Test Driven Development, and asking questions like:</a:t>
            </a:r>
            <a:endParaRPr lang="en-US" dirty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to start in the </a:t>
            </a:r>
            <a:r>
              <a:rPr lang="en-US" dirty="0" smtClean="0"/>
              <a:t>process?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What </a:t>
            </a:r>
            <a:r>
              <a:rPr lang="en-US" dirty="0">
                <a:solidFill>
                  <a:srgbClr val="FFFFFF"/>
                </a:solidFill>
              </a:rPr>
              <a:t>to test and what not to </a:t>
            </a:r>
            <a:r>
              <a:rPr lang="en-US" dirty="0" smtClean="0">
                <a:solidFill>
                  <a:srgbClr val="FFFFFF"/>
                </a:solidFill>
              </a:rPr>
              <a:t>test?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</a:t>
            </a:r>
            <a:r>
              <a:rPr lang="en-US" dirty="0">
                <a:solidFill>
                  <a:srgbClr val="FFFFFF"/>
                </a:solidFill>
              </a:rPr>
              <a:t>much to test in one </a:t>
            </a:r>
            <a:r>
              <a:rPr lang="en-US" dirty="0" smtClean="0">
                <a:solidFill>
                  <a:srgbClr val="FFFFFF"/>
                </a:solidFill>
              </a:rPr>
              <a:t>go?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What </a:t>
            </a:r>
            <a:r>
              <a:rPr lang="en-US" dirty="0">
                <a:solidFill>
                  <a:srgbClr val="FFFFFF"/>
                </a:solidFill>
              </a:rPr>
              <a:t>to call the </a:t>
            </a:r>
            <a:r>
              <a:rPr lang="en-US" dirty="0" smtClean="0">
                <a:solidFill>
                  <a:srgbClr val="FFFFFF"/>
                </a:solidFill>
              </a:rPr>
              <a:t>tests?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</a:t>
            </a:r>
            <a:r>
              <a:rPr lang="en-US" dirty="0">
                <a:solidFill>
                  <a:srgbClr val="FFFFFF"/>
                </a:solidFill>
              </a:rPr>
              <a:t>to understand why a test </a:t>
            </a:r>
            <a:r>
              <a:rPr lang="en-US" dirty="0" smtClean="0">
                <a:solidFill>
                  <a:srgbClr val="FFFFFF"/>
                </a:solidFill>
              </a:rPr>
              <a:t>fails?</a:t>
            </a:r>
            <a:endParaRPr lang="en-US" dirty="0">
              <a:solidFill>
                <a:srgbClr val="FFFFFF"/>
              </a:solidFill>
            </a:endParaRP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7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US" sz="5800" dirty="0" smtClean="0"/>
              <a:t>What is </a:t>
            </a:r>
            <a:r>
              <a:rPr lang="en-US" sz="5800" dirty="0" smtClean="0"/>
              <a:t>that</a:t>
            </a:r>
            <a:r>
              <a:rPr lang="en-US" sz="5800" dirty="0" smtClean="0"/>
              <a:t>?</a:t>
            </a:r>
          </a:p>
          <a:p>
            <a:pPr marL="118872" indent="0">
              <a:buNone/>
            </a:pPr>
            <a:r>
              <a:rPr lang="en-US" dirty="0" smtClean="0"/>
              <a:t>Coined by Dan North, http://</a:t>
            </a:r>
            <a:r>
              <a:rPr lang="en-US" dirty="0" err="1" smtClean="0"/>
              <a:t>dannorth.net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who was teaching Test Driven Development, and asking questions like:</a:t>
            </a:r>
            <a:endParaRPr lang="en-US" dirty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to start in the </a:t>
            </a:r>
            <a:r>
              <a:rPr lang="en-US" dirty="0" smtClean="0"/>
              <a:t>process?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 test and what not to </a:t>
            </a:r>
            <a:r>
              <a:rPr lang="en-US" dirty="0" smtClean="0"/>
              <a:t>test?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</a:t>
            </a:r>
            <a:r>
              <a:rPr lang="en-US" dirty="0">
                <a:solidFill>
                  <a:srgbClr val="FFFFFF"/>
                </a:solidFill>
              </a:rPr>
              <a:t>much to test in one </a:t>
            </a:r>
            <a:r>
              <a:rPr lang="en-US" dirty="0" smtClean="0">
                <a:solidFill>
                  <a:srgbClr val="FFFFFF"/>
                </a:solidFill>
              </a:rPr>
              <a:t>go?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What </a:t>
            </a:r>
            <a:r>
              <a:rPr lang="en-US" dirty="0">
                <a:solidFill>
                  <a:srgbClr val="FFFFFF"/>
                </a:solidFill>
              </a:rPr>
              <a:t>to call the </a:t>
            </a:r>
            <a:r>
              <a:rPr lang="en-US" dirty="0" smtClean="0">
                <a:solidFill>
                  <a:srgbClr val="FFFFFF"/>
                </a:solidFill>
              </a:rPr>
              <a:t>tests?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</a:t>
            </a:r>
            <a:r>
              <a:rPr lang="en-US" dirty="0">
                <a:solidFill>
                  <a:srgbClr val="FFFFFF"/>
                </a:solidFill>
              </a:rPr>
              <a:t>to understand why a test </a:t>
            </a:r>
            <a:r>
              <a:rPr lang="en-US" dirty="0" smtClean="0">
                <a:solidFill>
                  <a:srgbClr val="FFFFFF"/>
                </a:solidFill>
              </a:rPr>
              <a:t>fails?</a:t>
            </a:r>
            <a:endParaRPr lang="en-US" dirty="0">
              <a:solidFill>
                <a:srgbClr val="FFFFFF"/>
              </a:solidFill>
            </a:endParaRP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US" sz="5800" dirty="0" smtClean="0"/>
              <a:t>What is </a:t>
            </a:r>
            <a:r>
              <a:rPr lang="en-US" sz="5800" dirty="0" smtClean="0"/>
              <a:t>that</a:t>
            </a:r>
            <a:r>
              <a:rPr lang="en-US" sz="5800" dirty="0" smtClean="0"/>
              <a:t>?</a:t>
            </a:r>
          </a:p>
          <a:p>
            <a:pPr marL="118872" indent="0">
              <a:buNone/>
            </a:pPr>
            <a:r>
              <a:rPr lang="en-US" dirty="0" smtClean="0"/>
              <a:t>Coined by Dan North, http://</a:t>
            </a:r>
            <a:r>
              <a:rPr lang="en-US" dirty="0" err="1" smtClean="0"/>
              <a:t>dannorth.net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who was teaching Test Driven Development, and asking questions like:</a:t>
            </a:r>
            <a:endParaRPr lang="en-US" dirty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to start in the </a:t>
            </a:r>
            <a:r>
              <a:rPr lang="en-US" dirty="0" smtClean="0"/>
              <a:t>process?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 test and what not to </a:t>
            </a:r>
            <a:r>
              <a:rPr lang="en-US" dirty="0" smtClean="0"/>
              <a:t>test?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 to test in one </a:t>
            </a:r>
            <a:r>
              <a:rPr lang="en-US" dirty="0" smtClean="0"/>
              <a:t>go?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What </a:t>
            </a:r>
            <a:r>
              <a:rPr lang="en-US" dirty="0">
                <a:solidFill>
                  <a:srgbClr val="FFFFFF"/>
                </a:solidFill>
              </a:rPr>
              <a:t>to call the </a:t>
            </a:r>
            <a:r>
              <a:rPr lang="en-US" dirty="0" smtClean="0">
                <a:solidFill>
                  <a:srgbClr val="FFFFFF"/>
                </a:solidFill>
              </a:rPr>
              <a:t>tests?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</a:t>
            </a:r>
            <a:r>
              <a:rPr lang="en-US" dirty="0">
                <a:solidFill>
                  <a:srgbClr val="FFFFFF"/>
                </a:solidFill>
              </a:rPr>
              <a:t>to understand why a test </a:t>
            </a:r>
            <a:r>
              <a:rPr lang="en-US" dirty="0" smtClean="0">
                <a:solidFill>
                  <a:srgbClr val="FFFFFF"/>
                </a:solidFill>
              </a:rPr>
              <a:t>fails?</a:t>
            </a:r>
            <a:endParaRPr lang="en-US" dirty="0">
              <a:solidFill>
                <a:srgbClr val="FFFFFF"/>
              </a:solidFill>
            </a:endParaRP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9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US" sz="5800" dirty="0" smtClean="0"/>
              <a:t>What is </a:t>
            </a:r>
            <a:r>
              <a:rPr lang="en-US" sz="5800" dirty="0" smtClean="0"/>
              <a:t>that</a:t>
            </a:r>
            <a:r>
              <a:rPr lang="en-US" sz="5800" dirty="0" smtClean="0"/>
              <a:t>?</a:t>
            </a:r>
          </a:p>
          <a:p>
            <a:pPr marL="118872" indent="0">
              <a:buNone/>
            </a:pPr>
            <a:r>
              <a:rPr lang="en-US" dirty="0" smtClean="0"/>
              <a:t>Coined by Dan North, http://</a:t>
            </a:r>
            <a:r>
              <a:rPr lang="en-US" dirty="0" err="1" smtClean="0"/>
              <a:t>dannorth.net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who was teaching Test Driven Development, and asking questions like:</a:t>
            </a:r>
            <a:endParaRPr lang="en-US" dirty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to start in the </a:t>
            </a:r>
            <a:r>
              <a:rPr lang="en-US" dirty="0" smtClean="0"/>
              <a:t>process?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 test and what not to </a:t>
            </a:r>
            <a:r>
              <a:rPr lang="en-US" dirty="0" smtClean="0"/>
              <a:t>test?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 to test in one </a:t>
            </a:r>
            <a:r>
              <a:rPr lang="en-US" dirty="0" smtClean="0"/>
              <a:t>go?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What </a:t>
            </a:r>
            <a:r>
              <a:rPr lang="en-US" dirty="0">
                <a:solidFill>
                  <a:srgbClr val="000000"/>
                </a:solidFill>
              </a:rPr>
              <a:t>to call the </a:t>
            </a:r>
            <a:r>
              <a:rPr lang="en-US" dirty="0" smtClean="0">
                <a:solidFill>
                  <a:srgbClr val="000000"/>
                </a:solidFill>
              </a:rPr>
              <a:t>tests?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How </a:t>
            </a:r>
            <a:r>
              <a:rPr lang="en-US" dirty="0">
                <a:solidFill>
                  <a:srgbClr val="FFFFFF"/>
                </a:solidFill>
              </a:rPr>
              <a:t>to understand why a test </a:t>
            </a:r>
            <a:r>
              <a:rPr lang="en-US" dirty="0" smtClean="0">
                <a:solidFill>
                  <a:srgbClr val="FFFFFF"/>
                </a:solidFill>
              </a:rPr>
              <a:t>fails?</a:t>
            </a:r>
            <a:endParaRPr lang="en-US" dirty="0">
              <a:solidFill>
                <a:srgbClr val="FFFFFF"/>
              </a:solidFill>
            </a:endParaRP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8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US" sz="5800" dirty="0" smtClean="0"/>
              <a:t>What is </a:t>
            </a:r>
            <a:r>
              <a:rPr lang="en-US" sz="5800" dirty="0" smtClean="0"/>
              <a:t>that</a:t>
            </a:r>
            <a:r>
              <a:rPr lang="en-US" sz="5800" dirty="0" smtClean="0"/>
              <a:t>?</a:t>
            </a:r>
          </a:p>
          <a:p>
            <a:pPr marL="118872" indent="0">
              <a:buNone/>
            </a:pPr>
            <a:r>
              <a:rPr lang="en-US" dirty="0" smtClean="0"/>
              <a:t>Coined by Dan North, http://</a:t>
            </a:r>
            <a:r>
              <a:rPr lang="en-US" dirty="0" err="1" smtClean="0"/>
              <a:t>dannorth.net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who was teaching Test Driven Development, and asking questions like:</a:t>
            </a:r>
            <a:endParaRPr lang="en-US" dirty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to start in the </a:t>
            </a:r>
            <a:r>
              <a:rPr lang="en-US" dirty="0" smtClean="0"/>
              <a:t>process?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 test and what not to </a:t>
            </a:r>
            <a:r>
              <a:rPr lang="en-US" dirty="0" smtClean="0"/>
              <a:t>test?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 to test in one </a:t>
            </a:r>
            <a:r>
              <a:rPr lang="en-US" dirty="0" smtClean="0"/>
              <a:t>go?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 call the </a:t>
            </a:r>
            <a:r>
              <a:rPr lang="en-US" dirty="0" smtClean="0"/>
              <a:t>tests?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How </a:t>
            </a:r>
            <a:r>
              <a:rPr lang="en-US" dirty="0">
                <a:solidFill>
                  <a:srgbClr val="000000"/>
                </a:solidFill>
              </a:rPr>
              <a:t>to understand why a test </a:t>
            </a:r>
            <a:r>
              <a:rPr lang="en-US" dirty="0" smtClean="0">
                <a:solidFill>
                  <a:srgbClr val="000000"/>
                </a:solidFill>
              </a:rPr>
              <a:t>fails?</a:t>
            </a:r>
            <a:endParaRPr lang="en-US" dirty="0">
              <a:solidFill>
                <a:srgbClr val="000000"/>
              </a:solidFill>
            </a:endParaRP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Pyramid – Mike Cohn*</a:t>
            </a:r>
            <a:endParaRPr lang="en-US" dirty="0"/>
          </a:p>
        </p:txBody>
      </p:sp>
      <p:pic>
        <p:nvPicPr>
          <p:cNvPr id="3" name="Picture 2" descr="Testpyram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242" y="2092551"/>
            <a:ext cx="4997391" cy="35951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256" y="2837094"/>
            <a:ext cx="39724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800" dirty="0" smtClean="0"/>
              <a:t>UI</a:t>
            </a:r>
          </a:p>
          <a:p>
            <a:pPr marL="285750" indent="-285750">
              <a:buFont typeface="Arial"/>
              <a:buChar char="•"/>
            </a:pPr>
            <a:r>
              <a:rPr lang="en-US" sz="4800" dirty="0" smtClean="0"/>
              <a:t>Service</a:t>
            </a:r>
          </a:p>
          <a:p>
            <a:pPr marL="285750" indent="-285750">
              <a:buFont typeface="Arial"/>
              <a:buChar char="•"/>
            </a:pPr>
            <a:r>
              <a:rPr lang="en-US" sz="4800" dirty="0" smtClean="0"/>
              <a:t>Unit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7257" y="5933026"/>
            <a:ext cx="87285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www.mountaingoatsoftware.com</a:t>
            </a:r>
            <a:r>
              <a:rPr lang="en-US" sz="1400" dirty="0"/>
              <a:t>/blog/the-forgotten-layer-of-the-test-automation-</a:t>
            </a:r>
            <a:r>
              <a:rPr lang="en-US" sz="1400" dirty="0" smtClean="0"/>
              <a:t>pyramid</a:t>
            </a:r>
            <a:br>
              <a:rPr lang="en-US" sz="1400" dirty="0" smtClean="0"/>
            </a:br>
            <a:r>
              <a:rPr lang="en-US" dirty="0" smtClean="0"/>
              <a:t>* no 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2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Pyramid – Mike Cohn*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242" y="2215999"/>
            <a:ext cx="4997391" cy="3348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256" y="2837094"/>
            <a:ext cx="39724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800" dirty="0" smtClean="0"/>
              <a:t>UI</a:t>
            </a:r>
          </a:p>
          <a:p>
            <a:pPr marL="285750" indent="-285750">
              <a:buFont typeface="Arial"/>
              <a:buChar char="•"/>
            </a:pPr>
            <a:r>
              <a:rPr lang="en-US" sz="4800" dirty="0" smtClean="0"/>
              <a:t>Service</a:t>
            </a:r>
          </a:p>
          <a:p>
            <a:pPr marL="285750" indent="-285750">
              <a:buFont typeface="Arial"/>
              <a:buChar char="•"/>
            </a:pPr>
            <a:r>
              <a:rPr lang="en-US" sz="4800" dirty="0" smtClean="0"/>
              <a:t>Unit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7257" y="5933026"/>
            <a:ext cx="87285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err="1">
                <a:hlinkClick r:id="rId3"/>
              </a:rPr>
              <a:t>www.mountaingoatsoftware.com</a:t>
            </a:r>
            <a:r>
              <a:rPr lang="en-US" sz="1400" dirty="0">
                <a:hlinkClick r:id="rId3"/>
              </a:rPr>
              <a:t>/blog/the-forgotten-layer-of-the-test-automation-</a:t>
            </a:r>
            <a:r>
              <a:rPr lang="en-US" sz="1400" dirty="0" smtClean="0">
                <a:hlinkClick r:id="rId3"/>
              </a:rPr>
              <a:t>pyramid</a:t>
            </a:r>
            <a:br>
              <a:rPr lang="en-US" sz="1400" dirty="0" smtClean="0">
                <a:hlinkClick r:id="rId3"/>
              </a:rPr>
            </a:br>
            <a:r>
              <a:rPr lang="en-US" dirty="0" smtClean="0"/>
              <a:t>* no 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37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BDD </a:t>
            </a:r>
            <a:r>
              <a:rPr lang="en-US" b="1" i="1" dirty="0" smtClean="0"/>
              <a:t>rethinks</a:t>
            </a:r>
            <a:r>
              <a:rPr lang="en-US" dirty="0" smtClean="0"/>
              <a:t> testing: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should </a:t>
            </a:r>
            <a:r>
              <a:rPr lang="en-US" dirty="0"/>
              <a:t>be written in order of </a:t>
            </a:r>
            <a:r>
              <a:rPr lang="en-US" b="1" i="1" dirty="0"/>
              <a:t>business </a:t>
            </a:r>
            <a:r>
              <a:rPr lang="en-US" b="1" i="1" dirty="0" smtClean="0"/>
              <a:t>value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should use </a:t>
            </a:r>
            <a:r>
              <a:rPr lang="en-US" dirty="0">
                <a:solidFill>
                  <a:schemeClr val="bg1"/>
                </a:solidFill>
              </a:rPr>
              <a:t>the standard </a:t>
            </a:r>
            <a:r>
              <a:rPr lang="en-US" b="1" i="1" dirty="0">
                <a:solidFill>
                  <a:schemeClr val="bg1"/>
                </a:solidFill>
              </a:rPr>
              <a:t>agile</a:t>
            </a:r>
            <a:r>
              <a:rPr lang="en-US" dirty="0">
                <a:solidFill>
                  <a:schemeClr val="bg1"/>
                </a:solidFill>
              </a:rPr>
              <a:t> framework of a </a:t>
            </a:r>
            <a:r>
              <a:rPr lang="en-US" b="1" i="1" dirty="0">
                <a:solidFill>
                  <a:schemeClr val="bg1"/>
                </a:solidFill>
              </a:rPr>
              <a:t>User </a:t>
            </a:r>
            <a:r>
              <a:rPr lang="en-US" b="1" i="1" dirty="0" smtClean="0">
                <a:solidFill>
                  <a:schemeClr val="bg1"/>
                </a:solidFill>
              </a:rPr>
              <a:t>story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i="1" dirty="0" smtClean="0">
                <a:solidFill>
                  <a:schemeClr val="bg1"/>
                </a:solidFill>
              </a:rPr>
              <a:t>"</a:t>
            </a:r>
            <a:r>
              <a:rPr lang="en-US" i="1" dirty="0">
                <a:solidFill>
                  <a:schemeClr val="bg1"/>
                </a:solidFill>
              </a:rPr>
              <a:t>As a [role] I want [feature] so that [</a:t>
            </a:r>
            <a:r>
              <a:rPr lang="en-US" i="1" dirty="0" smtClean="0">
                <a:solidFill>
                  <a:schemeClr val="bg1"/>
                </a:solidFill>
              </a:rPr>
              <a:t>benefit]”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should </a:t>
            </a:r>
            <a:r>
              <a:rPr lang="en-US" dirty="0">
                <a:solidFill>
                  <a:schemeClr val="bg1"/>
                </a:solidFill>
              </a:rPr>
              <a:t>be written </a:t>
            </a:r>
            <a:r>
              <a:rPr lang="en-US" dirty="0" smtClean="0">
                <a:solidFill>
                  <a:schemeClr val="bg1"/>
                </a:solidFill>
              </a:rPr>
              <a:t>with </a:t>
            </a:r>
            <a:r>
              <a:rPr lang="en-US" b="1" i="1" dirty="0">
                <a:solidFill>
                  <a:schemeClr val="bg1"/>
                </a:solidFill>
              </a:rPr>
              <a:t>Acceptance criteria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terms of </a:t>
            </a:r>
            <a:r>
              <a:rPr lang="en-US" b="1" i="1" dirty="0">
                <a:solidFill>
                  <a:schemeClr val="bg1"/>
                </a:solidFill>
              </a:rPr>
              <a:t>scenarios</a:t>
            </a:r>
            <a:r>
              <a:rPr lang="en-US" dirty="0">
                <a:solidFill>
                  <a:schemeClr val="bg1"/>
                </a:solidFill>
              </a:rPr>
              <a:t> and implemented as </a:t>
            </a:r>
            <a:r>
              <a:rPr lang="en-US" b="1" i="1" dirty="0" smtClean="0">
                <a:solidFill>
                  <a:schemeClr val="bg1"/>
                </a:solidFill>
              </a:rPr>
              <a:t>classes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i="1" dirty="0" smtClean="0">
                <a:solidFill>
                  <a:schemeClr val="bg1"/>
                </a:solidFill>
              </a:rPr>
              <a:t>Given </a:t>
            </a:r>
            <a:r>
              <a:rPr lang="en-US" i="1" dirty="0">
                <a:solidFill>
                  <a:schemeClr val="bg1"/>
                </a:solidFill>
              </a:rPr>
              <a:t>[initial context], when [event occurs], then [ensure some outcomes</a:t>
            </a:r>
            <a:r>
              <a:rPr lang="en-US" i="1" dirty="0" smtClean="0">
                <a:solidFill>
                  <a:schemeClr val="bg1"/>
                </a:solidFill>
              </a:rPr>
              <a:t>]</a:t>
            </a:r>
            <a:endParaRPr lang="en-US" i="1" dirty="0">
              <a:solidFill>
                <a:schemeClr val="bg1"/>
              </a:solidFill>
            </a:endParaRP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2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this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</a:t>
            </a:r>
          </a:p>
          <a:p>
            <a:r>
              <a:rPr lang="en-US" dirty="0" smtClean="0"/>
              <a:t>What</a:t>
            </a:r>
            <a:endParaRPr lang="en-US" dirty="0" smtClean="0"/>
          </a:p>
          <a:p>
            <a:r>
              <a:rPr lang="en-US" dirty="0" smtClean="0"/>
              <a:t>Why</a:t>
            </a:r>
            <a:endParaRPr lang="en-US" dirty="0" smtClean="0"/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How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566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BDD </a:t>
            </a:r>
            <a:r>
              <a:rPr lang="en-US" b="1" i="1" dirty="0" smtClean="0"/>
              <a:t>rethinks</a:t>
            </a:r>
            <a:r>
              <a:rPr lang="en-US" dirty="0" smtClean="0"/>
              <a:t> testing: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should </a:t>
            </a:r>
            <a:r>
              <a:rPr lang="en-US" dirty="0"/>
              <a:t>be written in order of </a:t>
            </a:r>
            <a:r>
              <a:rPr lang="en-US" b="1" i="1" dirty="0"/>
              <a:t>business </a:t>
            </a:r>
            <a:r>
              <a:rPr lang="en-US" b="1" i="1" dirty="0" smtClean="0"/>
              <a:t>value</a:t>
            </a:r>
          </a:p>
          <a:p>
            <a:r>
              <a:rPr lang="en-US" dirty="0" smtClean="0"/>
              <a:t>should use </a:t>
            </a:r>
            <a:r>
              <a:rPr lang="en-US" dirty="0"/>
              <a:t>the standard </a:t>
            </a:r>
            <a:r>
              <a:rPr lang="en-US" b="1" i="1" dirty="0"/>
              <a:t>agile</a:t>
            </a:r>
            <a:r>
              <a:rPr lang="en-US" dirty="0"/>
              <a:t> framework of a </a:t>
            </a:r>
            <a:r>
              <a:rPr lang="en-US" b="1" i="1" dirty="0"/>
              <a:t>User </a:t>
            </a:r>
            <a:r>
              <a:rPr lang="en-US" b="1" i="1" dirty="0" smtClean="0"/>
              <a:t>story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"</a:t>
            </a:r>
            <a:r>
              <a:rPr lang="en-US" i="1" dirty="0">
                <a:solidFill>
                  <a:srgbClr val="FFFFFF"/>
                </a:solidFill>
              </a:rPr>
              <a:t>As a [role] I want [feature] so that [</a:t>
            </a:r>
            <a:r>
              <a:rPr lang="en-US" i="1" dirty="0" smtClean="0">
                <a:solidFill>
                  <a:srgbClr val="FFFFFF"/>
                </a:solidFill>
              </a:rPr>
              <a:t>benefit]”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should </a:t>
            </a:r>
            <a:r>
              <a:rPr lang="en-US" dirty="0">
                <a:solidFill>
                  <a:srgbClr val="FFFFFF"/>
                </a:solidFill>
              </a:rPr>
              <a:t>be written </a:t>
            </a:r>
            <a:r>
              <a:rPr lang="en-US" dirty="0" smtClean="0">
                <a:solidFill>
                  <a:srgbClr val="FFFFFF"/>
                </a:solidFill>
              </a:rPr>
              <a:t>with </a:t>
            </a:r>
            <a:r>
              <a:rPr lang="en-US" b="1" i="1" dirty="0">
                <a:solidFill>
                  <a:srgbClr val="FFFFFF"/>
                </a:solidFill>
              </a:rPr>
              <a:t>Acceptance criteria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in </a:t>
            </a:r>
            <a:r>
              <a:rPr lang="en-US" dirty="0">
                <a:solidFill>
                  <a:srgbClr val="FFFFFF"/>
                </a:solidFill>
              </a:rPr>
              <a:t>terms of </a:t>
            </a:r>
            <a:r>
              <a:rPr lang="en-US" b="1" i="1" dirty="0">
                <a:solidFill>
                  <a:srgbClr val="FFFFFF"/>
                </a:solidFill>
              </a:rPr>
              <a:t>scenarios</a:t>
            </a:r>
            <a:r>
              <a:rPr lang="en-US" dirty="0">
                <a:solidFill>
                  <a:srgbClr val="FFFFFF"/>
                </a:solidFill>
              </a:rPr>
              <a:t> and implemented as </a:t>
            </a:r>
            <a:r>
              <a:rPr lang="en-US" b="1" i="1" dirty="0" smtClean="0">
                <a:solidFill>
                  <a:srgbClr val="FFFFFF"/>
                </a:solidFill>
              </a:rPr>
              <a:t>classes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Given </a:t>
            </a:r>
            <a:r>
              <a:rPr lang="en-US" i="1" dirty="0">
                <a:solidFill>
                  <a:srgbClr val="FFFFFF"/>
                </a:solidFill>
              </a:rPr>
              <a:t>[initial context], when [event occurs], then [ensure some outcomes</a:t>
            </a:r>
            <a:r>
              <a:rPr lang="en-US" i="1" dirty="0" smtClean="0">
                <a:solidFill>
                  <a:srgbClr val="FFFFFF"/>
                </a:solidFill>
              </a:rPr>
              <a:t>]</a:t>
            </a:r>
            <a:endParaRPr lang="en-US" i="1" dirty="0">
              <a:solidFill>
                <a:srgbClr val="FFFFFF"/>
              </a:solidFill>
            </a:endParaRP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BDD </a:t>
            </a:r>
            <a:r>
              <a:rPr lang="en-US" b="1" i="1" dirty="0" smtClean="0"/>
              <a:t>rethinks</a:t>
            </a:r>
            <a:r>
              <a:rPr lang="en-US" dirty="0" smtClean="0"/>
              <a:t> testing: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should </a:t>
            </a:r>
            <a:r>
              <a:rPr lang="en-US" dirty="0"/>
              <a:t>be written in order of </a:t>
            </a:r>
            <a:r>
              <a:rPr lang="en-US" b="1" i="1" dirty="0"/>
              <a:t>business </a:t>
            </a:r>
            <a:r>
              <a:rPr lang="en-US" b="1" i="1" dirty="0" smtClean="0"/>
              <a:t>value</a:t>
            </a:r>
          </a:p>
          <a:p>
            <a:r>
              <a:rPr lang="en-US" dirty="0" smtClean="0"/>
              <a:t>should use </a:t>
            </a:r>
            <a:r>
              <a:rPr lang="en-US" dirty="0"/>
              <a:t>the standard </a:t>
            </a:r>
            <a:r>
              <a:rPr lang="en-US" b="1" i="1" dirty="0"/>
              <a:t>agile</a:t>
            </a:r>
            <a:r>
              <a:rPr lang="en-US" dirty="0"/>
              <a:t> framework of a </a:t>
            </a:r>
            <a:r>
              <a:rPr lang="en-US" b="1" i="1" dirty="0"/>
              <a:t>User </a:t>
            </a:r>
            <a:r>
              <a:rPr lang="en-US" b="1" i="1" dirty="0" smtClean="0"/>
              <a:t>story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"</a:t>
            </a:r>
            <a:r>
              <a:rPr lang="en-US" i="1" dirty="0"/>
              <a:t>As a [role] I want [feature] so that [</a:t>
            </a:r>
            <a:r>
              <a:rPr lang="en-US" i="1" dirty="0" smtClean="0"/>
              <a:t>benefit]”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should </a:t>
            </a:r>
            <a:r>
              <a:rPr lang="en-US" dirty="0">
                <a:solidFill>
                  <a:srgbClr val="FFFFFF"/>
                </a:solidFill>
              </a:rPr>
              <a:t>be written </a:t>
            </a:r>
            <a:r>
              <a:rPr lang="en-US" dirty="0" smtClean="0">
                <a:solidFill>
                  <a:srgbClr val="FFFFFF"/>
                </a:solidFill>
              </a:rPr>
              <a:t>with </a:t>
            </a:r>
            <a:r>
              <a:rPr lang="en-US" b="1" i="1" dirty="0">
                <a:solidFill>
                  <a:srgbClr val="FFFFFF"/>
                </a:solidFill>
              </a:rPr>
              <a:t>Acceptance criteria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in </a:t>
            </a:r>
            <a:r>
              <a:rPr lang="en-US" dirty="0">
                <a:solidFill>
                  <a:srgbClr val="FFFFFF"/>
                </a:solidFill>
              </a:rPr>
              <a:t>terms of </a:t>
            </a:r>
            <a:r>
              <a:rPr lang="en-US" b="1" i="1" dirty="0">
                <a:solidFill>
                  <a:srgbClr val="FFFFFF"/>
                </a:solidFill>
              </a:rPr>
              <a:t>scenarios</a:t>
            </a:r>
            <a:r>
              <a:rPr lang="en-US" dirty="0">
                <a:solidFill>
                  <a:srgbClr val="FFFFFF"/>
                </a:solidFill>
              </a:rPr>
              <a:t> and implemented as </a:t>
            </a:r>
            <a:r>
              <a:rPr lang="en-US" b="1" i="1" dirty="0" smtClean="0">
                <a:solidFill>
                  <a:srgbClr val="FFFFFF"/>
                </a:solidFill>
              </a:rPr>
              <a:t>classes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Given </a:t>
            </a:r>
            <a:r>
              <a:rPr lang="en-US" i="1" dirty="0">
                <a:solidFill>
                  <a:srgbClr val="FFFFFF"/>
                </a:solidFill>
              </a:rPr>
              <a:t>[initial context], when [event occurs], then [ensure some outcomes</a:t>
            </a:r>
            <a:r>
              <a:rPr lang="en-US" i="1" dirty="0" smtClean="0">
                <a:solidFill>
                  <a:srgbClr val="FFFFFF"/>
                </a:solidFill>
              </a:rPr>
              <a:t>]</a:t>
            </a:r>
            <a:endParaRPr lang="en-US" i="1" dirty="0">
              <a:solidFill>
                <a:srgbClr val="FFFFFF"/>
              </a:solidFill>
            </a:endParaRP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7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BDD </a:t>
            </a:r>
            <a:r>
              <a:rPr lang="en-US" b="1" i="1" dirty="0" smtClean="0"/>
              <a:t>rethinks</a:t>
            </a:r>
            <a:r>
              <a:rPr lang="en-US" dirty="0" smtClean="0"/>
              <a:t> testing: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should </a:t>
            </a:r>
            <a:r>
              <a:rPr lang="en-US" dirty="0"/>
              <a:t>be written in order of </a:t>
            </a:r>
            <a:r>
              <a:rPr lang="en-US" b="1" i="1" dirty="0"/>
              <a:t>business </a:t>
            </a:r>
            <a:r>
              <a:rPr lang="en-US" b="1" i="1" dirty="0" smtClean="0"/>
              <a:t>value</a:t>
            </a:r>
          </a:p>
          <a:p>
            <a:r>
              <a:rPr lang="en-US" dirty="0" smtClean="0"/>
              <a:t>should use </a:t>
            </a:r>
            <a:r>
              <a:rPr lang="en-US" dirty="0"/>
              <a:t>the standard </a:t>
            </a:r>
            <a:r>
              <a:rPr lang="en-US" b="1" i="1" dirty="0"/>
              <a:t>agile</a:t>
            </a:r>
            <a:r>
              <a:rPr lang="en-US" dirty="0"/>
              <a:t> framework of a </a:t>
            </a:r>
            <a:r>
              <a:rPr lang="en-US" b="1" i="1" dirty="0"/>
              <a:t>User </a:t>
            </a:r>
            <a:r>
              <a:rPr lang="en-US" b="1" i="1" dirty="0" smtClean="0"/>
              <a:t>story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"</a:t>
            </a:r>
            <a:r>
              <a:rPr lang="en-US" i="1" dirty="0"/>
              <a:t>As a [role] I want [feature] so that [</a:t>
            </a:r>
            <a:r>
              <a:rPr lang="en-US" i="1" dirty="0" smtClean="0"/>
              <a:t>benefit]”</a:t>
            </a:r>
          </a:p>
          <a:p>
            <a:r>
              <a:rPr lang="en-US" dirty="0" smtClean="0"/>
              <a:t>should </a:t>
            </a:r>
            <a:r>
              <a:rPr lang="en-US" dirty="0"/>
              <a:t>be written </a:t>
            </a:r>
            <a:r>
              <a:rPr lang="en-US" dirty="0" smtClean="0"/>
              <a:t>with </a:t>
            </a:r>
            <a:r>
              <a:rPr lang="en-US" b="1" i="1" dirty="0"/>
              <a:t>Acceptance criteria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terms of </a:t>
            </a:r>
            <a:r>
              <a:rPr lang="en-US" b="1" i="1" dirty="0"/>
              <a:t>scenarios</a:t>
            </a:r>
            <a:r>
              <a:rPr lang="en-US" dirty="0"/>
              <a:t> and implemented as </a:t>
            </a:r>
            <a:r>
              <a:rPr lang="en-US" b="1" i="1" dirty="0" smtClean="0"/>
              <a:t>classes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Given </a:t>
            </a:r>
            <a:r>
              <a:rPr lang="en-US" i="1" dirty="0">
                <a:solidFill>
                  <a:srgbClr val="FFFFFF"/>
                </a:solidFill>
              </a:rPr>
              <a:t>[initial context], when [event occurs], then [ensure some outcomes</a:t>
            </a:r>
            <a:r>
              <a:rPr lang="en-US" i="1" dirty="0" smtClean="0">
                <a:solidFill>
                  <a:srgbClr val="FFFFFF"/>
                </a:solidFill>
              </a:rPr>
              <a:t>]</a:t>
            </a:r>
            <a:endParaRPr lang="en-US" i="1" dirty="0">
              <a:solidFill>
                <a:srgbClr val="FFFFFF"/>
              </a:solidFill>
            </a:endParaRPr>
          </a:p>
          <a:p>
            <a:pPr marL="118872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93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BDD </a:t>
            </a:r>
            <a:r>
              <a:rPr lang="en-US" b="1" i="1" dirty="0" smtClean="0"/>
              <a:t>rethinks</a:t>
            </a:r>
            <a:r>
              <a:rPr lang="en-US" dirty="0" smtClean="0"/>
              <a:t> testing: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should </a:t>
            </a:r>
            <a:r>
              <a:rPr lang="en-US" dirty="0"/>
              <a:t>be written in order of </a:t>
            </a:r>
            <a:r>
              <a:rPr lang="en-US" b="1" i="1" dirty="0"/>
              <a:t>business </a:t>
            </a:r>
            <a:r>
              <a:rPr lang="en-US" b="1" i="1" dirty="0" smtClean="0"/>
              <a:t>value</a:t>
            </a:r>
          </a:p>
          <a:p>
            <a:r>
              <a:rPr lang="en-US" dirty="0" smtClean="0"/>
              <a:t>should use </a:t>
            </a:r>
            <a:r>
              <a:rPr lang="en-US" dirty="0"/>
              <a:t>the standard </a:t>
            </a:r>
            <a:r>
              <a:rPr lang="en-US" b="1" i="1" dirty="0"/>
              <a:t>agile</a:t>
            </a:r>
            <a:r>
              <a:rPr lang="en-US" dirty="0"/>
              <a:t> framework of a </a:t>
            </a:r>
            <a:r>
              <a:rPr lang="en-US" b="1" i="1" dirty="0"/>
              <a:t>User </a:t>
            </a:r>
            <a:r>
              <a:rPr lang="en-US" b="1" i="1" dirty="0" smtClean="0"/>
              <a:t>story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"</a:t>
            </a:r>
            <a:r>
              <a:rPr lang="en-US" i="1" dirty="0"/>
              <a:t>As a [role] I want [feature] so that [</a:t>
            </a:r>
            <a:r>
              <a:rPr lang="en-US" i="1" dirty="0" smtClean="0"/>
              <a:t>benefit]”</a:t>
            </a:r>
          </a:p>
          <a:p>
            <a:r>
              <a:rPr lang="en-US" dirty="0" smtClean="0"/>
              <a:t>should </a:t>
            </a:r>
            <a:r>
              <a:rPr lang="en-US" dirty="0"/>
              <a:t>be written </a:t>
            </a:r>
            <a:r>
              <a:rPr lang="en-US" dirty="0" smtClean="0"/>
              <a:t>with </a:t>
            </a:r>
            <a:r>
              <a:rPr lang="en-US" b="1" i="1" dirty="0"/>
              <a:t>Acceptance criteria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terms of </a:t>
            </a:r>
            <a:r>
              <a:rPr lang="en-US" b="1" i="1" dirty="0"/>
              <a:t>scenarios</a:t>
            </a:r>
            <a:r>
              <a:rPr lang="en-US" dirty="0"/>
              <a:t> and implemented as </a:t>
            </a:r>
            <a:r>
              <a:rPr lang="en-US" b="1" i="1" dirty="0" smtClean="0"/>
              <a:t>classes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Given </a:t>
            </a:r>
            <a:r>
              <a:rPr lang="en-US" i="1" dirty="0"/>
              <a:t>[initial context], when [event occurs], then [ensure some outcomes</a:t>
            </a:r>
            <a:r>
              <a:rPr lang="en-US" i="1" dirty="0" smtClean="0"/>
              <a:t>]</a:t>
            </a:r>
            <a:endParaRPr lang="en-US" i="1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3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behavior driven development (BDD</a:t>
            </a:r>
            <a:r>
              <a:rPr lang="en-US" sz="4000" dirty="0" smtClean="0"/>
              <a:t>)?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BDD</a:t>
            </a:r>
            <a:r>
              <a:rPr lang="en-US" dirty="0" smtClean="0"/>
              <a:t> </a:t>
            </a:r>
            <a:r>
              <a:rPr lang="en-US" b="1" i="1" dirty="0" smtClean="0"/>
              <a:t>rethinks</a:t>
            </a:r>
            <a:r>
              <a:rPr lang="en-US" dirty="0" smtClean="0"/>
              <a:t> testing: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should </a:t>
            </a:r>
            <a:r>
              <a:rPr lang="en-US" dirty="0">
                <a:solidFill>
                  <a:srgbClr val="FFFFFF"/>
                </a:solidFill>
              </a:rPr>
              <a:t>be written in order of </a:t>
            </a:r>
            <a:r>
              <a:rPr lang="en-US" b="1" i="1" dirty="0"/>
              <a:t>business </a:t>
            </a:r>
            <a:r>
              <a:rPr lang="en-US" b="1" i="1" dirty="0" smtClean="0"/>
              <a:t>value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should use </a:t>
            </a:r>
            <a:r>
              <a:rPr lang="en-US" dirty="0">
                <a:solidFill>
                  <a:srgbClr val="FFFFFF"/>
                </a:solidFill>
              </a:rPr>
              <a:t>the standard </a:t>
            </a:r>
            <a:r>
              <a:rPr lang="en-US" b="1" i="1" dirty="0"/>
              <a:t>agile</a:t>
            </a:r>
            <a:r>
              <a:rPr lang="en-US" dirty="0"/>
              <a:t> </a:t>
            </a:r>
            <a:r>
              <a:rPr lang="en-US" dirty="0">
                <a:solidFill>
                  <a:srgbClr val="FFFFFF"/>
                </a:solidFill>
              </a:rPr>
              <a:t>framework of a </a:t>
            </a:r>
            <a:r>
              <a:rPr lang="en-US" b="1" i="1" dirty="0"/>
              <a:t>User </a:t>
            </a:r>
            <a:r>
              <a:rPr lang="en-US" b="1" i="1" dirty="0" smtClean="0"/>
              <a:t>story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en-US" i="1" dirty="0" smtClean="0"/>
              <a:t>"</a:t>
            </a:r>
            <a:r>
              <a:rPr lang="en-US" i="1" dirty="0"/>
              <a:t>As a [role] I want [feature] so that [</a:t>
            </a:r>
            <a:r>
              <a:rPr lang="en-US" i="1" dirty="0" smtClean="0"/>
              <a:t>benefit]”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should </a:t>
            </a:r>
            <a:r>
              <a:rPr lang="en-US" dirty="0">
                <a:solidFill>
                  <a:srgbClr val="FFFFFF"/>
                </a:solidFill>
              </a:rPr>
              <a:t>be written </a:t>
            </a:r>
            <a:r>
              <a:rPr lang="en-US" dirty="0" smtClean="0">
                <a:solidFill>
                  <a:srgbClr val="FFFFFF"/>
                </a:solidFill>
              </a:rPr>
              <a:t>with </a:t>
            </a:r>
            <a:r>
              <a:rPr lang="en-US" b="1" i="1" dirty="0"/>
              <a:t>Acceptance </a:t>
            </a:r>
            <a:r>
              <a:rPr lang="en-US" b="1" i="1" dirty="0">
                <a:solidFill>
                  <a:srgbClr val="FFFFFF"/>
                </a:solidFill>
              </a:rPr>
              <a:t>criteria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in </a:t>
            </a:r>
            <a:r>
              <a:rPr lang="en-US" dirty="0">
                <a:solidFill>
                  <a:srgbClr val="FFFFFF"/>
                </a:solidFill>
              </a:rPr>
              <a:t>terms of </a:t>
            </a:r>
            <a:r>
              <a:rPr lang="en-US" b="1" i="1" dirty="0"/>
              <a:t>scenarios</a:t>
            </a:r>
            <a:r>
              <a:rPr lang="en-US" dirty="0"/>
              <a:t> </a:t>
            </a:r>
            <a:r>
              <a:rPr lang="en-US" dirty="0">
                <a:solidFill>
                  <a:srgbClr val="FFFFFF"/>
                </a:solidFill>
              </a:rPr>
              <a:t>and implemented as</a:t>
            </a:r>
            <a:r>
              <a:rPr lang="en-US" dirty="0"/>
              <a:t> </a:t>
            </a:r>
            <a:r>
              <a:rPr lang="en-US" b="1" i="1" dirty="0" smtClean="0"/>
              <a:t>classes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Given </a:t>
            </a:r>
            <a:r>
              <a:rPr lang="en-US" i="1" dirty="0"/>
              <a:t>[initial context], when [event occurs], then [ensure some outcomes</a:t>
            </a:r>
            <a:r>
              <a:rPr lang="en-US" i="1" dirty="0" smtClean="0"/>
              <a:t>]</a:t>
            </a:r>
            <a:endParaRPr lang="en-US" i="1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2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Behat</a:t>
            </a:r>
            <a:r>
              <a:rPr lang="en-US" dirty="0" smtClean="0"/>
              <a:t> is? (let’s try again!)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Behat</a:t>
            </a:r>
            <a:r>
              <a:rPr lang="en-US" dirty="0" smtClean="0"/>
              <a:t>?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err="1" smtClean="0"/>
              <a:t>Behat</a:t>
            </a:r>
            <a:r>
              <a:rPr lang="en-US" dirty="0" smtClean="0"/>
              <a:t> is a PHP clone of Cucumber</a:t>
            </a:r>
            <a:br>
              <a:rPr lang="en-US" dirty="0" smtClean="0"/>
            </a:br>
            <a:r>
              <a:rPr lang="en-US" dirty="0" smtClean="0"/>
              <a:t> (which was written in Ruby).  </a:t>
            </a:r>
            <a:br>
              <a:rPr lang="en-US" dirty="0" smtClean="0"/>
            </a:br>
            <a:r>
              <a:rPr lang="en-US" dirty="0" smtClean="0"/>
              <a:t> It works with Mink, to….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6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Behat</a:t>
            </a:r>
            <a:r>
              <a:rPr lang="en-US" dirty="0" smtClean="0"/>
              <a:t> is? (let’s try again!)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Behat</a:t>
            </a:r>
            <a:r>
              <a:rPr lang="en-US" dirty="0" smtClean="0"/>
              <a:t>?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err="1" smtClean="0"/>
              <a:t>Behat</a:t>
            </a:r>
            <a:r>
              <a:rPr lang="en-US" dirty="0" smtClean="0"/>
              <a:t> is a PHP clone of Cucumber</a:t>
            </a:r>
            <a:br>
              <a:rPr lang="en-US" dirty="0" smtClean="0"/>
            </a:br>
            <a:r>
              <a:rPr lang="en-US" dirty="0" smtClean="0"/>
              <a:t> (which was written in Ruby).  </a:t>
            </a:r>
            <a:br>
              <a:rPr lang="en-US" dirty="0" smtClean="0"/>
            </a:br>
            <a:r>
              <a:rPr lang="en-US" dirty="0" smtClean="0"/>
              <a:t> It works with Mink, to….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WHA?  Ok, let’s try again….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4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Behat</a:t>
            </a:r>
            <a:r>
              <a:rPr lang="en-US" dirty="0"/>
              <a:t> </a:t>
            </a:r>
            <a:r>
              <a:rPr lang="en-US" dirty="0" smtClean="0"/>
              <a:t>tests </a:t>
            </a:r>
            <a:r>
              <a:rPr lang="en-US" dirty="0"/>
              <a:t>the behavior of your </a:t>
            </a:r>
            <a:r>
              <a:rPr lang="en-US" dirty="0" smtClean="0"/>
              <a:t>application </a:t>
            </a:r>
            <a:r>
              <a:rPr lang="en-US" dirty="0"/>
              <a:t>described in special language called </a:t>
            </a:r>
            <a:r>
              <a:rPr lang="en-US" dirty="0" smtClean="0"/>
              <a:t>Gherkin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7827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Behat</a:t>
            </a:r>
            <a:r>
              <a:rPr lang="en-US" dirty="0"/>
              <a:t> </a:t>
            </a:r>
            <a:r>
              <a:rPr lang="en-US" dirty="0" smtClean="0"/>
              <a:t>tests </a:t>
            </a:r>
            <a:r>
              <a:rPr lang="en-US" dirty="0"/>
              <a:t>the behavior of your </a:t>
            </a:r>
            <a:r>
              <a:rPr lang="en-US" dirty="0" smtClean="0"/>
              <a:t>application </a:t>
            </a:r>
            <a:r>
              <a:rPr lang="en-US" dirty="0"/>
              <a:t>described in special language called </a:t>
            </a:r>
            <a:r>
              <a:rPr lang="en-US" dirty="0" smtClean="0"/>
              <a:t>Gherkin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Behat</a:t>
            </a:r>
            <a:r>
              <a:rPr lang="en-US" dirty="0" smtClean="0"/>
              <a:t> is a clone of a similar tool in Ruby called Cucumber.</a:t>
            </a:r>
          </a:p>
          <a:p>
            <a:endParaRPr lang="en-US" dirty="0"/>
          </a:p>
          <a:p>
            <a:r>
              <a:rPr lang="en-US" dirty="0" smtClean="0"/>
              <a:t>Cucumber?</a:t>
            </a:r>
          </a:p>
          <a:p>
            <a:r>
              <a:rPr lang="en-US" dirty="0" smtClean="0"/>
              <a:t>Gherkin!</a:t>
            </a:r>
          </a:p>
          <a:p>
            <a:r>
              <a:rPr lang="en-US" dirty="0" err="1" smtClean="0"/>
              <a:t>Behat</a:t>
            </a:r>
            <a:r>
              <a:rPr lang="en-US" dirty="0" smtClean="0"/>
              <a:t>?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5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/>
              <a:t>Gherkin </a:t>
            </a:r>
            <a:r>
              <a:rPr lang="en-US" dirty="0"/>
              <a:t>is a </a:t>
            </a:r>
            <a:r>
              <a:rPr lang="en-US" dirty="0" smtClean="0"/>
              <a:t>“Business Readable </a:t>
            </a:r>
            <a:r>
              <a:rPr lang="en-US" dirty="0"/>
              <a:t>Domain Specific </a:t>
            </a:r>
            <a:r>
              <a:rPr lang="en-US" dirty="0" smtClean="0"/>
              <a:t>Language” </a:t>
            </a:r>
            <a:r>
              <a:rPr lang="en-US" dirty="0"/>
              <a:t>created especially for behavior descriptions.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1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this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b="1" dirty="0" smtClean="0"/>
              <a:t>am I?</a:t>
            </a:r>
            <a:r>
              <a:rPr lang="en-US" dirty="0" smtClean="0"/>
              <a:t>  </a:t>
            </a:r>
            <a:r>
              <a:rPr lang="en-US" dirty="0" smtClean="0"/>
              <a:t>Who </a:t>
            </a:r>
            <a:r>
              <a:rPr lang="en-US" b="1" dirty="0" smtClean="0"/>
              <a:t>should use this?</a:t>
            </a:r>
          </a:p>
          <a:p>
            <a:r>
              <a:rPr lang="en-US" dirty="0" smtClean="0"/>
              <a:t>What </a:t>
            </a:r>
            <a:endParaRPr lang="en-US" dirty="0" smtClean="0"/>
          </a:p>
          <a:p>
            <a:r>
              <a:rPr lang="en-US" dirty="0" smtClean="0"/>
              <a:t>Why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3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/>
              <a:t>Gherkin </a:t>
            </a:r>
            <a:r>
              <a:rPr lang="en-US" dirty="0"/>
              <a:t>is a </a:t>
            </a:r>
            <a:r>
              <a:rPr lang="en-US" dirty="0" smtClean="0"/>
              <a:t>“Business Readable </a:t>
            </a:r>
            <a:r>
              <a:rPr lang="en-US" dirty="0"/>
              <a:t>Domain Specific </a:t>
            </a:r>
            <a:r>
              <a:rPr lang="en-US" dirty="0" smtClean="0"/>
              <a:t>Language” </a:t>
            </a:r>
            <a:r>
              <a:rPr lang="en-US" dirty="0"/>
              <a:t>created especially for behavior descriptions.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Example?</a:t>
            </a:r>
          </a:p>
          <a:p>
            <a:pPr marL="118872" indent="0">
              <a:buNone/>
            </a:pPr>
            <a:endParaRPr lang="en-US" dirty="0"/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 smtClean="0"/>
              <a:t>Feature:</a:t>
            </a:r>
            <a:br>
              <a:rPr lang="en-US" dirty="0" smtClean="0"/>
            </a:br>
            <a:r>
              <a:rPr lang="en-US" i="1" dirty="0"/>
              <a:t>"As a [role]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I </a:t>
            </a:r>
            <a:r>
              <a:rPr lang="en-US" i="1" dirty="0"/>
              <a:t>want [feature]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so </a:t>
            </a:r>
            <a:r>
              <a:rPr lang="en-US" i="1" dirty="0"/>
              <a:t>that [benefit]”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Scenario:</a:t>
            </a: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i="1" dirty="0"/>
              <a:t>Given [initial context], </a:t>
            </a:r>
            <a:endParaRPr lang="en-US" i="1" dirty="0" smtClean="0"/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i="1" dirty="0" smtClean="0"/>
              <a:t>when </a:t>
            </a:r>
            <a:r>
              <a:rPr lang="en-US" i="1" dirty="0"/>
              <a:t>[event occurs], </a:t>
            </a:r>
            <a:endParaRPr lang="en-US" i="1" dirty="0" smtClean="0"/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i="1" dirty="0" smtClean="0"/>
              <a:t>then </a:t>
            </a:r>
            <a:r>
              <a:rPr lang="en-US" i="1" dirty="0"/>
              <a:t>[ensure some outcomes]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4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a Business Readable, Domain Specific Language created especially for behavior descriptions.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Mink </a:t>
            </a:r>
            <a:r>
              <a:rPr lang="en-US" dirty="0"/>
              <a:t>is an open source acceptance test framework for web applications, written in PHP </a:t>
            </a:r>
            <a:r>
              <a:rPr lang="en-US" dirty="0" smtClean="0"/>
              <a:t>5.3</a:t>
            </a: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3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a Business Readable, Domain Specific Language created especially for behavior descriptions.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Mink </a:t>
            </a:r>
            <a:r>
              <a:rPr lang="en-US" dirty="0"/>
              <a:t>is an open source acceptance test framework for web applications, written in PHP </a:t>
            </a:r>
            <a:r>
              <a:rPr lang="en-US" dirty="0" smtClean="0"/>
              <a:t>5.3</a:t>
            </a:r>
            <a:endParaRPr lang="en-US" dirty="0"/>
          </a:p>
          <a:p>
            <a:r>
              <a:rPr lang="en-US" dirty="0" err="1"/>
              <a:t>GoutteDriver</a:t>
            </a:r>
            <a:endParaRPr lang="en-US" dirty="0"/>
          </a:p>
          <a:p>
            <a:r>
              <a:rPr lang="en-US" dirty="0" err="1"/>
              <a:t>SahiDriver</a:t>
            </a:r>
            <a:endParaRPr lang="en-US" dirty="0"/>
          </a:p>
          <a:p>
            <a:r>
              <a:rPr lang="en-US" dirty="0" err="1"/>
              <a:t>ZombieDriver</a:t>
            </a:r>
            <a:endParaRPr lang="en-US" dirty="0"/>
          </a:p>
          <a:p>
            <a:r>
              <a:rPr lang="en-US" dirty="0" err="1"/>
              <a:t>SeleniumDriver</a:t>
            </a:r>
            <a:endParaRPr lang="en-US" dirty="0"/>
          </a:p>
          <a:p>
            <a:r>
              <a:rPr lang="en-US" dirty="0"/>
              <a:t>Selenium2Driver</a:t>
            </a:r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7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a Business Readable, Domain Specific Language created especially for behavior descriptions.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DDFE5"/>
                </a:solidFill>
              </a:rPr>
              <a:t>Mink </a:t>
            </a:r>
            <a:r>
              <a:rPr lang="en-US" dirty="0">
                <a:solidFill>
                  <a:srgbClr val="DDDFE5"/>
                </a:solidFill>
              </a:rPr>
              <a:t>is an open source acceptance test framework for web applications, written in PHP </a:t>
            </a:r>
            <a:r>
              <a:rPr lang="en-US" dirty="0" smtClean="0">
                <a:solidFill>
                  <a:srgbClr val="DDDFE5"/>
                </a:solidFill>
              </a:rPr>
              <a:t>5.3</a:t>
            </a:r>
            <a:endParaRPr lang="en-US" dirty="0">
              <a:solidFill>
                <a:srgbClr val="DDDFE5"/>
              </a:solidFill>
            </a:endParaRPr>
          </a:p>
          <a:p>
            <a:r>
              <a:rPr lang="en-US" dirty="0" err="1" smtClean="0"/>
              <a:t>GoutteDriver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SahiDriver</a:t>
            </a:r>
            <a:endParaRPr lang="en-US" dirty="0"/>
          </a:p>
          <a:p>
            <a:r>
              <a:rPr lang="en-US" dirty="0" err="1"/>
              <a:t>ZombieDriver</a:t>
            </a:r>
            <a:endParaRPr lang="en-US" dirty="0"/>
          </a:p>
          <a:p>
            <a:r>
              <a:rPr lang="en-US" dirty="0" err="1"/>
              <a:t>SeleniumDriver</a:t>
            </a:r>
            <a:endParaRPr lang="en-US" dirty="0"/>
          </a:p>
          <a:p>
            <a:r>
              <a:rPr lang="en-US" dirty="0"/>
              <a:t>Selenium2Driver</a:t>
            </a:r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a Business Readable, Domain Specific Language created especially for behavior descriptions.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DDFE5"/>
                </a:solidFill>
              </a:rPr>
              <a:t>Mink </a:t>
            </a:r>
            <a:r>
              <a:rPr lang="en-US" dirty="0">
                <a:solidFill>
                  <a:srgbClr val="DDDFE5"/>
                </a:solidFill>
              </a:rPr>
              <a:t>is an open source acceptance test framework for web applications, written in PHP </a:t>
            </a:r>
            <a:r>
              <a:rPr lang="en-US" dirty="0" smtClean="0">
                <a:solidFill>
                  <a:srgbClr val="DDDFE5"/>
                </a:solidFill>
              </a:rPr>
              <a:t>5.3</a:t>
            </a:r>
            <a:endParaRPr lang="en-US" dirty="0">
              <a:solidFill>
                <a:srgbClr val="DDDFE5"/>
              </a:solidFill>
            </a:endParaRPr>
          </a:p>
          <a:p>
            <a:r>
              <a:rPr lang="en-US" dirty="0" smtClean="0"/>
              <a:t>No </a:t>
            </a:r>
            <a:r>
              <a:rPr lang="en-US" dirty="0" err="1" smtClean="0"/>
              <a:t>Javascript</a:t>
            </a:r>
            <a:r>
              <a:rPr lang="en-US" dirty="0" smtClean="0"/>
              <a:t> driver</a:t>
            </a:r>
            <a:endParaRPr lang="en-US" dirty="0"/>
          </a:p>
          <a:p>
            <a:r>
              <a:rPr lang="en-US" dirty="0" err="1" smtClean="0"/>
              <a:t>SahiDriver</a:t>
            </a:r>
            <a:endParaRPr lang="en-US" dirty="0"/>
          </a:p>
          <a:p>
            <a:r>
              <a:rPr lang="en-US" dirty="0" err="1"/>
              <a:t>ZombieDriver</a:t>
            </a:r>
            <a:endParaRPr lang="en-US" dirty="0"/>
          </a:p>
          <a:p>
            <a:r>
              <a:rPr lang="en-US" dirty="0" err="1"/>
              <a:t>SeleniumDriver</a:t>
            </a:r>
            <a:endParaRPr lang="en-US" dirty="0"/>
          </a:p>
          <a:p>
            <a:r>
              <a:rPr lang="en-US" dirty="0"/>
              <a:t>Selenium2Driver</a:t>
            </a:r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4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a Business Readable, Domain Specific Language created especially for behavior descriptions.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DDFE5"/>
                </a:solidFill>
              </a:rPr>
              <a:t>Mink </a:t>
            </a:r>
            <a:r>
              <a:rPr lang="en-US" dirty="0">
                <a:solidFill>
                  <a:srgbClr val="DDDFE5"/>
                </a:solidFill>
              </a:rPr>
              <a:t>is an open source acceptance test framework for web applications, written in PHP </a:t>
            </a:r>
            <a:r>
              <a:rPr lang="en-US" dirty="0" smtClean="0">
                <a:solidFill>
                  <a:srgbClr val="DDDFE5"/>
                </a:solidFill>
              </a:rPr>
              <a:t>5.3</a:t>
            </a:r>
            <a:endParaRPr lang="en-US" dirty="0">
              <a:solidFill>
                <a:srgbClr val="DDDFE5"/>
              </a:solidFill>
            </a:endParaRPr>
          </a:p>
          <a:p>
            <a:r>
              <a:rPr lang="en-US" dirty="0" smtClean="0"/>
              <a:t>No </a:t>
            </a:r>
            <a:r>
              <a:rPr lang="en-US" dirty="0" err="1" smtClean="0"/>
              <a:t>Javascript</a:t>
            </a:r>
            <a:r>
              <a:rPr lang="en-US" dirty="0" smtClean="0"/>
              <a:t> driver</a:t>
            </a:r>
            <a:endParaRPr lang="en-US" dirty="0"/>
          </a:p>
          <a:p>
            <a:r>
              <a:rPr lang="en-US" dirty="0" err="1" smtClean="0"/>
              <a:t>Sahi</a:t>
            </a:r>
            <a:r>
              <a:rPr lang="en-US" dirty="0" smtClean="0"/>
              <a:t> Proxy Driver</a:t>
            </a:r>
            <a:endParaRPr lang="en-US" dirty="0"/>
          </a:p>
          <a:p>
            <a:r>
              <a:rPr lang="en-US" dirty="0" err="1"/>
              <a:t>ZombieDriver</a:t>
            </a:r>
            <a:endParaRPr lang="en-US" dirty="0"/>
          </a:p>
          <a:p>
            <a:r>
              <a:rPr lang="en-US" dirty="0" err="1"/>
              <a:t>SeleniumDriver</a:t>
            </a:r>
            <a:endParaRPr lang="en-US" dirty="0"/>
          </a:p>
          <a:p>
            <a:r>
              <a:rPr lang="en-US" dirty="0"/>
              <a:t>Selenium2Driver</a:t>
            </a:r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6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a Business Readable, Domain Specific Language created especially for behavior descriptions.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DDFE5"/>
                </a:solidFill>
              </a:rPr>
              <a:t>Mink </a:t>
            </a:r>
            <a:r>
              <a:rPr lang="en-US" dirty="0">
                <a:solidFill>
                  <a:srgbClr val="DDDFE5"/>
                </a:solidFill>
              </a:rPr>
              <a:t>is an open source acceptance test framework for web applications, written in PHP </a:t>
            </a:r>
            <a:r>
              <a:rPr lang="en-US" dirty="0" smtClean="0">
                <a:solidFill>
                  <a:srgbClr val="DDDFE5"/>
                </a:solidFill>
              </a:rPr>
              <a:t>5.3</a:t>
            </a:r>
            <a:endParaRPr lang="en-US" dirty="0">
              <a:solidFill>
                <a:srgbClr val="DDDFE5"/>
              </a:solidFill>
            </a:endParaRPr>
          </a:p>
          <a:p>
            <a:r>
              <a:rPr lang="en-US" dirty="0" smtClean="0"/>
              <a:t>No </a:t>
            </a:r>
            <a:r>
              <a:rPr lang="en-US" dirty="0" err="1" smtClean="0"/>
              <a:t>Javascript</a:t>
            </a:r>
            <a:r>
              <a:rPr lang="en-US" dirty="0" smtClean="0"/>
              <a:t> driver</a:t>
            </a:r>
            <a:endParaRPr lang="en-US" dirty="0"/>
          </a:p>
          <a:p>
            <a:r>
              <a:rPr lang="en-US" dirty="0" err="1" smtClean="0"/>
              <a:t>Sahi</a:t>
            </a:r>
            <a:r>
              <a:rPr lang="en-US" dirty="0" smtClean="0"/>
              <a:t> Proxy Driver</a:t>
            </a:r>
            <a:endParaRPr lang="en-US" dirty="0"/>
          </a:p>
          <a:p>
            <a:r>
              <a:rPr lang="en-US" dirty="0" smtClean="0"/>
              <a:t>Headless JS </a:t>
            </a:r>
            <a:r>
              <a:rPr lang="en-US" dirty="0" smtClean="0"/>
              <a:t>Driver</a:t>
            </a:r>
            <a:endParaRPr lang="en-US" dirty="0"/>
          </a:p>
          <a:p>
            <a:r>
              <a:rPr lang="en-US" dirty="0" err="1" smtClean="0"/>
              <a:t>SeleniumDriver</a:t>
            </a:r>
            <a:endParaRPr lang="en-US" dirty="0"/>
          </a:p>
          <a:p>
            <a:r>
              <a:rPr lang="en-US" dirty="0"/>
              <a:t>Selenium2Driver</a:t>
            </a:r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3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a Business Readable, Domain Specific Language created especially for behavior descriptions.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DDFE5"/>
                </a:solidFill>
              </a:rPr>
              <a:t>Mink </a:t>
            </a:r>
            <a:r>
              <a:rPr lang="en-US" dirty="0">
                <a:solidFill>
                  <a:srgbClr val="DDDFE5"/>
                </a:solidFill>
              </a:rPr>
              <a:t>is an open source acceptance test framework for web applications, written in PHP </a:t>
            </a:r>
            <a:r>
              <a:rPr lang="en-US" dirty="0" smtClean="0">
                <a:solidFill>
                  <a:srgbClr val="DDDFE5"/>
                </a:solidFill>
              </a:rPr>
              <a:t>5.3</a:t>
            </a:r>
            <a:endParaRPr lang="en-US" dirty="0">
              <a:solidFill>
                <a:srgbClr val="DDDFE5"/>
              </a:solidFill>
            </a:endParaRPr>
          </a:p>
          <a:p>
            <a:r>
              <a:rPr lang="en-US" dirty="0" smtClean="0"/>
              <a:t>No </a:t>
            </a:r>
            <a:r>
              <a:rPr lang="en-US" dirty="0" err="1" smtClean="0"/>
              <a:t>Javascript</a:t>
            </a:r>
            <a:r>
              <a:rPr lang="en-US" dirty="0" smtClean="0"/>
              <a:t> driver</a:t>
            </a:r>
            <a:endParaRPr lang="en-US" dirty="0"/>
          </a:p>
          <a:p>
            <a:r>
              <a:rPr lang="en-US" dirty="0" err="1" smtClean="0"/>
              <a:t>Sahi</a:t>
            </a:r>
            <a:r>
              <a:rPr lang="en-US" dirty="0" smtClean="0"/>
              <a:t> Proxy Driver</a:t>
            </a:r>
            <a:endParaRPr lang="en-US" dirty="0"/>
          </a:p>
          <a:p>
            <a:r>
              <a:rPr lang="en-US" dirty="0" smtClean="0"/>
              <a:t>Headless JS </a:t>
            </a:r>
            <a:r>
              <a:rPr lang="en-US" dirty="0" smtClean="0"/>
              <a:t>Driver</a:t>
            </a:r>
            <a:endParaRPr lang="en-US" dirty="0"/>
          </a:p>
          <a:p>
            <a:r>
              <a:rPr lang="en-US" b="1" dirty="0" smtClean="0"/>
              <a:t>Selenium!</a:t>
            </a:r>
            <a:r>
              <a:rPr lang="en-US" dirty="0" smtClean="0"/>
              <a:t> Driver</a:t>
            </a:r>
            <a:endParaRPr lang="en-US" dirty="0"/>
          </a:p>
          <a:p>
            <a:r>
              <a:rPr lang="en-US" dirty="0" smtClean="0"/>
              <a:t>Selenium2 Driver</a:t>
            </a:r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5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that make up ‘</a:t>
            </a:r>
            <a:r>
              <a:rPr lang="en-US" dirty="0" err="1" smtClean="0"/>
              <a:t>Behat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Behat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tests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the behavior of your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application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described in special language called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Gherkin.</a:t>
            </a:r>
          </a:p>
          <a:p>
            <a:r>
              <a:rPr lang="en-US" dirty="0" smtClean="0"/>
              <a:t>Gherkin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a Business Readable, Domain Specific Language created especially for behavior descriptions.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Mink</a:t>
            </a:r>
            <a:r>
              <a:rPr lang="en-US" dirty="0" smtClean="0">
                <a:solidFill>
                  <a:srgbClr val="DDDFE5"/>
                </a:solidFill>
              </a:rPr>
              <a:t> </a:t>
            </a:r>
            <a:r>
              <a:rPr lang="en-US" dirty="0">
                <a:solidFill>
                  <a:srgbClr val="DDDFE5"/>
                </a:solidFill>
              </a:rPr>
              <a:t>is an open source acceptance test framework for web applications, written in PHP </a:t>
            </a:r>
            <a:r>
              <a:rPr lang="en-US" dirty="0" smtClean="0">
                <a:solidFill>
                  <a:srgbClr val="DDDFE5"/>
                </a:solidFill>
              </a:rPr>
              <a:t>5.3</a:t>
            </a:r>
            <a:endParaRPr lang="en-US" dirty="0">
              <a:solidFill>
                <a:srgbClr val="DDDFE5"/>
              </a:solidFill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No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Javascript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driver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Sahi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Proxy </a:t>
            </a:r>
            <a:r>
              <a:rPr lang="en-US" dirty="0" smtClean="0"/>
              <a:t>Driver</a:t>
            </a:r>
            <a:endParaRPr lang="en-US" dirty="0"/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Headless JS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Driver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SeleniumDriver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Selenium2Driver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1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Nitty</a:t>
            </a:r>
            <a:r>
              <a:rPr lang="en-US" dirty="0" smtClean="0"/>
              <a:t> Gritty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how the heck does this work?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0748" y="3069918"/>
            <a:ext cx="74717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Sites we don’t control (</a:t>
            </a:r>
            <a:r>
              <a:rPr lang="en-US" sz="3200" dirty="0" err="1" smtClean="0"/>
              <a:t>blackbox</a:t>
            </a:r>
            <a:r>
              <a:rPr lang="en-US" sz="3200" dirty="0" smtClean="0"/>
              <a:t>) – Wikipedia demo example</a:t>
            </a:r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Sites we do control (but still </a:t>
            </a:r>
            <a:r>
              <a:rPr lang="en-US" sz="3200" dirty="0" err="1" smtClean="0"/>
              <a:t>blackbox</a:t>
            </a:r>
            <a:r>
              <a:rPr lang="en-US" sz="3200" dirty="0" smtClean="0"/>
              <a:t>) – local Drupal 8 install demo example</a:t>
            </a:r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err="1" smtClean="0"/>
              <a:t>Whitebox</a:t>
            </a:r>
            <a:r>
              <a:rPr lang="en-US" sz="3200" dirty="0" smtClean="0"/>
              <a:t> – not demoing today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283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this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 smtClean="0"/>
              <a:t>am I?  </a:t>
            </a:r>
            <a:r>
              <a:rPr lang="en-US" dirty="0" smtClean="0"/>
              <a:t>Who </a:t>
            </a:r>
            <a:r>
              <a:rPr lang="en-US" dirty="0" smtClean="0"/>
              <a:t>should use this?</a:t>
            </a:r>
          </a:p>
          <a:p>
            <a:r>
              <a:rPr lang="en-US" dirty="0" smtClean="0"/>
              <a:t>What is </a:t>
            </a:r>
            <a:r>
              <a:rPr lang="en-US" b="1" i="1" dirty="0" err="1" smtClean="0"/>
              <a:t>Behat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Why</a:t>
            </a:r>
          </a:p>
          <a:p>
            <a:r>
              <a:rPr lang="en-US" dirty="0" smtClean="0"/>
              <a:t>Where </a:t>
            </a:r>
          </a:p>
          <a:p>
            <a:r>
              <a:rPr lang="en-US" dirty="0" smtClean="0"/>
              <a:t>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7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Drupal embrace </a:t>
            </a:r>
            <a:r>
              <a:rPr lang="en-US" dirty="0" smtClean="0"/>
              <a:t>BDD?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Benefits to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Better testing of all of the code, </a:t>
            </a:r>
            <a:br>
              <a:rPr lang="en-US" dirty="0" smtClean="0"/>
            </a:br>
            <a:r>
              <a:rPr lang="en-US" dirty="0" smtClean="0"/>
              <a:t>	especially code you didn’t author yourself</a:t>
            </a:r>
            <a:endParaRPr lang="en-US" dirty="0" smtClean="0"/>
          </a:p>
          <a:p>
            <a:r>
              <a:rPr lang="en-US" dirty="0" smtClean="0"/>
              <a:t>Benefits </a:t>
            </a:r>
            <a:r>
              <a:rPr lang="en-US" dirty="0" smtClean="0"/>
              <a:t>to </a:t>
            </a:r>
            <a:r>
              <a:rPr lang="en-US" dirty="0" smtClean="0"/>
              <a:t>developer</a:t>
            </a:r>
          </a:p>
          <a:p>
            <a:pPr lvl="1"/>
            <a:r>
              <a:rPr lang="en-US" dirty="0" smtClean="0"/>
              <a:t>Write simpler tests and get cleaner tests</a:t>
            </a:r>
          </a:p>
          <a:p>
            <a:pPr lvl="1"/>
            <a:r>
              <a:rPr lang="en-US" dirty="0" smtClean="0"/>
              <a:t>improve your code, and your overall site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especially with help of non-tech folks</a:t>
            </a:r>
            <a:endParaRPr lang="en-US" dirty="0" smtClean="0"/>
          </a:p>
          <a:p>
            <a:r>
              <a:rPr lang="en-US" dirty="0" smtClean="0"/>
              <a:t>Benefits to end user and site </a:t>
            </a:r>
            <a:r>
              <a:rPr lang="en-US" dirty="0" smtClean="0"/>
              <a:t>owners</a:t>
            </a:r>
          </a:p>
          <a:p>
            <a:pPr lvl="1"/>
            <a:r>
              <a:rPr lang="en-US" dirty="0" smtClean="0"/>
              <a:t>PROFIT!  Business focus = productive changes!</a:t>
            </a:r>
          </a:p>
          <a:p>
            <a:pPr lvl="1"/>
            <a:r>
              <a:rPr lang="en-US" dirty="0" smtClean="0"/>
              <a:t>Better communication of needs and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6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</a:t>
            </a:r>
            <a:r>
              <a:rPr lang="en-US" dirty="0" err="1"/>
              <a:t>behat</a:t>
            </a:r>
            <a:r>
              <a:rPr lang="en-US" dirty="0"/>
              <a:t> </a:t>
            </a:r>
            <a:r>
              <a:rPr lang="en-US" dirty="0" smtClean="0"/>
              <a:t>‘module’ </a:t>
            </a:r>
            <a:r>
              <a:rPr lang="en-US" dirty="0"/>
              <a:t>to use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Modules at </a:t>
            </a:r>
            <a:r>
              <a:rPr lang="en-US" dirty="0" err="1" smtClean="0"/>
              <a:t>Drupal.org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/>
              <a:t>behat</a:t>
            </a:r>
            <a:r>
              <a:rPr lang="en-US" dirty="0"/>
              <a:t>: </a:t>
            </a:r>
            <a:r>
              <a:rPr lang="en-US" dirty="0" smtClean="0"/>
              <a:t>It </a:t>
            </a:r>
            <a:r>
              <a:rPr lang="en-US" dirty="0"/>
              <a:t>allows you to write feature tests for a Drupal site using </a:t>
            </a:r>
            <a:r>
              <a:rPr lang="en-US" dirty="0" err="1"/>
              <a:t>SimpleTest</a:t>
            </a:r>
            <a:r>
              <a:rPr lang="en-US" dirty="0"/>
              <a:t> API functions and assertions in step definitions.</a:t>
            </a:r>
          </a:p>
          <a:p>
            <a:r>
              <a:rPr lang="en-US" dirty="0" err="1"/>
              <a:t>behat_testing</a:t>
            </a:r>
            <a:r>
              <a:rPr lang="en-US" dirty="0"/>
              <a:t>: </a:t>
            </a:r>
            <a:r>
              <a:rPr lang="en-US" dirty="0" smtClean="0"/>
              <a:t>Integrates </a:t>
            </a:r>
            <a:r>
              <a:rPr lang="en-US" dirty="0" err="1"/>
              <a:t>behat</a:t>
            </a:r>
            <a:r>
              <a:rPr lang="en-US" dirty="0"/>
              <a:t> with </a:t>
            </a:r>
            <a:r>
              <a:rPr lang="en-US" dirty="0" err="1"/>
              <a:t>drush</a:t>
            </a:r>
            <a:r>
              <a:rPr lang="en-US" dirty="0"/>
              <a:t> and adds own step definitions for </a:t>
            </a:r>
            <a:r>
              <a:rPr lang="en-US" dirty="0" smtClean="0"/>
              <a:t>Drupal</a:t>
            </a:r>
            <a:endParaRPr lang="en-US" dirty="0"/>
          </a:p>
          <a:p>
            <a:r>
              <a:rPr lang="en-US" dirty="0" err="1"/>
              <a:t>drupalextension</a:t>
            </a:r>
            <a:r>
              <a:rPr lang="en-US" dirty="0"/>
              <a:t>: </a:t>
            </a:r>
            <a:r>
              <a:rPr lang="en-US" dirty="0" smtClean="0"/>
              <a:t>Provides </a:t>
            </a:r>
            <a:r>
              <a:rPr lang="en-US" dirty="0"/>
              <a:t>a </a:t>
            </a:r>
            <a:r>
              <a:rPr lang="en-US" dirty="0" err="1"/>
              <a:t>DrupalExtension</a:t>
            </a:r>
            <a:r>
              <a:rPr lang="en-US" dirty="0"/>
              <a:t> with Drupal step definitions.</a:t>
            </a:r>
          </a:p>
          <a:p>
            <a:r>
              <a:rPr lang="en-US" dirty="0"/>
              <a:t>doobie: </a:t>
            </a:r>
            <a:r>
              <a:rPr lang="en-US" dirty="0" smtClean="0"/>
              <a:t>used </a:t>
            </a:r>
            <a:r>
              <a:rPr lang="en-US" dirty="0"/>
              <a:t>to test </a:t>
            </a:r>
            <a:r>
              <a:rPr lang="en-US" dirty="0" err="1" smtClean="0"/>
              <a:t>Drupal.org</a:t>
            </a:r>
            <a:r>
              <a:rPr lang="en-US" dirty="0" smtClean="0"/>
              <a:t> </a:t>
            </a:r>
            <a:r>
              <a:rPr lang="en-US" dirty="0"/>
              <a:t>site </a:t>
            </a:r>
            <a:r>
              <a:rPr lang="en-US" dirty="0" smtClean="0"/>
              <a:t>w/ </a:t>
            </a:r>
            <a:r>
              <a:rPr lang="en-US" dirty="0" err="1" smtClean="0"/>
              <a:t>behat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0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Drupal.org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</a:t>
            </a:r>
            <a:r>
              <a:rPr lang="en-US" dirty="0" err="1" smtClean="0"/>
              <a:t>Drupal.org</a:t>
            </a:r>
            <a:r>
              <a:rPr lang="en-US" dirty="0" smtClean="0"/>
              <a:t> </a:t>
            </a:r>
            <a:r>
              <a:rPr lang="en-US" dirty="0" smtClean="0"/>
              <a:t>now use </a:t>
            </a:r>
            <a:r>
              <a:rPr lang="en-US" dirty="0" err="1" smtClean="0"/>
              <a:t>Behat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Developers don’t get acces</a:t>
            </a:r>
            <a:r>
              <a:rPr lang="en-US" dirty="0" smtClean="0"/>
              <a:t>s to the main Drupal boxes… </a:t>
            </a:r>
          </a:p>
          <a:p>
            <a:pPr lvl="1"/>
            <a:r>
              <a:rPr lang="en-US" dirty="0" smtClean="0"/>
              <a:t>Breaking </a:t>
            </a:r>
            <a:r>
              <a:rPr lang="en-US" dirty="0" err="1" smtClean="0"/>
              <a:t>Drupal.org</a:t>
            </a:r>
            <a:r>
              <a:rPr lang="en-US" dirty="0" smtClean="0"/>
              <a:t> is a bad thing!</a:t>
            </a:r>
          </a:p>
          <a:p>
            <a:pPr lvl="1"/>
            <a:r>
              <a:rPr lang="en-US" dirty="0" smtClean="0"/>
              <a:t>Updating from D5 to D6 to D7 (to D8…)?  Don’t want to lose features, functionality, etc…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0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Drupal/</a:t>
            </a:r>
            <a:r>
              <a:rPr lang="en-US" dirty="0" err="1" smtClean="0"/>
              <a:t>Behat</a:t>
            </a:r>
            <a:r>
              <a:rPr lang="en-US" dirty="0" smtClean="0"/>
              <a:t> </a:t>
            </a:r>
            <a:r>
              <a:rPr lang="en-US" dirty="0" smtClean="0"/>
              <a:t>Resources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Behat</a:t>
            </a:r>
            <a:r>
              <a:rPr lang="en-US" dirty="0" smtClean="0"/>
              <a:t> Drupal </a:t>
            </a:r>
            <a:r>
              <a:rPr lang="en-US" dirty="0" smtClean="0"/>
              <a:t>Group </a:t>
            </a:r>
            <a:r>
              <a:rPr lang="en-US" dirty="0" smtClean="0">
                <a:hlinkClick r:id="rId2"/>
              </a:rPr>
              <a:t>http://groups.drupal.org/behat</a:t>
            </a:r>
            <a:endParaRPr lang="en-US" dirty="0" smtClean="0"/>
          </a:p>
          <a:p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Melissa’s articles in Drupal Watchdog 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://drupalwatchdog.com/2/2/behat-</a:t>
            </a:r>
            <a:r>
              <a:rPr lang="en-US" dirty="0" smtClean="0">
                <a:hlinkClick r:id="rId3"/>
              </a:rPr>
              <a:t>mink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Slide shows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://bdd.alexo.it/slides/</a:t>
            </a:r>
            <a:r>
              <a:rPr lang="en-US" dirty="0" smtClean="0">
                <a:hlinkClick r:id="rId4"/>
              </a:rPr>
              <a:t>dcessen.html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https://portland2013.drupal.org/session/</a:t>
            </a:r>
            <a:r>
              <a:rPr lang="en-US" dirty="0" err="1">
                <a:hlinkClick r:id="rId5"/>
              </a:rPr>
              <a:t>behat</a:t>
            </a:r>
            <a:r>
              <a:rPr lang="en-US" dirty="0">
                <a:hlinkClick r:id="rId5"/>
              </a:rPr>
              <a:t>-behavioral-driven-development-and-selenium-</a:t>
            </a:r>
            <a:r>
              <a:rPr lang="en-US" dirty="0" err="1">
                <a:hlinkClick r:id="rId5"/>
              </a:rPr>
              <a:t>drupal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4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entire team at BioRAFT </a:t>
            </a:r>
            <a:r>
              <a:rPr lang="en-US" dirty="0" smtClean="0"/>
              <a:t>and especially</a:t>
            </a:r>
            <a:endParaRPr lang="en-US" dirty="0" smtClean="0"/>
          </a:p>
          <a:p>
            <a:pPr lvl="1"/>
            <a:r>
              <a:rPr lang="en-US" dirty="0" smtClean="0"/>
              <a:t>Nathan &amp; </a:t>
            </a:r>
            <a:r>
              <a:rPr lang="en-US" dirty="0" smtClean="0"/>
              <a:t>Ben, </a:t>
            </a:r>
            <a:r>
              <a:rPr lang="en-US" dirty="0" smtClean="0"/>
              <a:t>the </a:t>
            </a:r>
            <a:r>
              <a:rPr lang="en-US" dirty="0" smtClean="0"/>
              <a:t>CEO </a:t>
            </a:r>
            <a:r>
              <a:rPr lang="en-US" dirty="0" smtClean="0"/>
              <a:t>&amp; </a:t>
            </a:r>
            <a:r>
              <a:rPr lang="en-US" dirty="0" smtClean="0"/>
              <a:t>CTO who ‘get it’</a:t>
            </a:r>
            <a:endParaRPr lang="en-US" dirty="0" smtClean="0"/>
          </a:p>
          <a:p>
            <a:pPr lvl="1"/>
            <a:r>
              <a:rPr lang="en-US" dirty="0" smtClean="0"/>
              <a:t>Jeremy, Justin, Dan, </a:t>
            </a:r>
            <a:r>
              <a:rPr lang="en-US" dirty="0" err="1" smtClean="0"/>
              <a:t>Diliny</a:t>
            </a:r>
            <a:r>
              <a:rPr lang="en-US" dirty="0" smtClean="0"/>
              <a:t>, &amp; Michelle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Behat</a:t>
            </a:r>
            <a:r>
              <a:rPr lang="en-US" dirty="0" smtClean="0"/>
              <a:t> </a:t>
            </a:r>
            <a:r>
              <a:rPr lang="en-US" dirty="0" smtClean="0"/>
              <a:t>coders </a:t>
            </a:r>
            <a:r>
              <a:rPr lang="en-US" dirty="0" smtClean="0"/>
              <a:t>everywhere and especially</a:t>
            </a:r>
            <a:endParaRPr lang="en-US" dirty="0" smtClean="0"/>
          </a:p>
          <a:p>
            <a:pPr lvl="1"/>
            <a:r>
              <a:rPr lang="en-US" b="1" i="1" dirty="0" smtClean="0"/>
              <a:t>Konstantin </a:t>
            </a:r>
            <a:r>
              <a:rPr lang="en-US" b="1" i="1" dirty="0" err="1"/>
              <a:t>Kudryashov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smtClean="0">
                <a:hlinkClick r:id="rId2"/>
              </a:rPr>
              <a:t>everzet</a:t>
            </a:r>
            <a:r>
              <a:rPr lang="en-US" b="1" dirty="0" smtClean="0"/>
              <a:t>) 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Drupal coders </a:t>
            </a:r>
            <a:r>
              <a:rPr lang="en-US" dirty="0" smtClean="0"/>
              <a:t>everywhere and especially</a:t>
            </a:r>
            <a:endParaRPr lang="en-US" dirty="0" smtClean="0"/>
          </a:p>
          <a:p>
            <a:pPr lvl="1"/>
            <a:r>
              <a:rPr lang="en-US" b="1" i="1" dirty="0"/>
              <a:t>Melissa Anderson </a:t>
            </a:r>
            <a:r>
              <a:rPr lang="en-US" dirty="0"/>
              <a:t>(</a:t>
            </a:r>
            <a:r>
              <a:rPr lang="en-US" dirty="0" smtClean="0"/>
              <a:t>eliza411)</a:t>
            </a:r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203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this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 smtClean="0"/>
              <a:t>am I?  </a:t>
            </a:r>
            <a:r>
              <a:rPr lang="en-US" dirty="0" smtClean="0"/>
              <a:t>Who </a:t>
            </a:r>
            <a:r>
              <a:rPr lang="en-US" dirty="0" smtClean="0"/>
              <a:t>should use this?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Behat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b="1" dirty="0" smtClean="0"/>
              <a:t>should you care?</a:t>
            </a:r>
          </a:p>
          <a:p>
            <a:r>
              <a:rPr lang="en-US" dirty="0" smtClean="0"/>
              <a:t>Where</a:t>
            </a:r>
            <a:endParaRPr lang="en-US" dirty="0" smtClean="0"/>
          </a:p>
          <a:p>
            <a:r>
              <a:rPr lang="en-US" dirty="0" smtClean="0"/>
              <a:t>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9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this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 smtClean="0"/>
              <a:t>am I?  </a:t>
            </a:r>
            <a:r>
              <a:rPr lang="en-US" dirty="0" smtClean="0"/>
              <a:t>Who </a:t>
            </a:r>
            <a:r>
              <a:rPr lang="en-US" dirty="0" smtClean="0"/>
              <a:t>should use this?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Behat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Why should you care?</a:t>
            </a:r>
          </a:p>
          <a:p>
            <a:r>
              <a:rPr lang="en-US" dirty="0" smtClean="0"/>
              <a:t>Where </a:t>
            </a:r>
            <a:r>
              <a:rPr lang="en-US" b="1" dirty="0" smtClean="0"/>
              <a:t>did </a:t>
            </a:r>
            <a:r>
              <a:rPr lang="en-US" b="1" dirty="0" smtClean="0"/>
              <a:t>this</a:t>
            </a:r>
            <a:r>
              <a:rPr lang="en-US" b="1" dirty="0" smtClean="0"/>
              <a:t> </a:t>
            </a:r>
            <a:r>
              <a:rPr lang="en-US" b="1" dirty="0" smtClean="0"/>
              <a:t>come from? </a:t>
            </a:r>
          </a:p>
          <a:p>
            <a:r>
              <a:rPr lang="en-US" dirty="0" smtClean="0"/>
              <a:t>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2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this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 smtClean="0"/>
              <a:t>am I?  </a:t>
            </a:r>
            <a:r>
              <a:rPr lang="en-US" dirty="0" smtClean="0"/>
              <a:t>Who </a:t>
            </a:r>
            <a:r>
              <a:rPr lang="en-US" dirty="0" smtClean="0"/>
              <a:t>should use this?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Behat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Why should you care?</a:t>
            </a:r>
          </a:p>
          <a:p>
            <a:r>
              <a:rPr lang="en-US" dirty="0" smtClean="0"/>
              <a:t>Where did </a:t>
            </a:r>
            <a:r>
              <a:rPr lang="en-US" dirty="0" smtClean="0"/>
              <a:t>this</a:t>
            </a:r>
            <a:r>
              <a:rPr lang="en-US" dirty="0" smtClean="0"/>
              <a:t> </a:t>
            </a:r>
            <a:r>
              <a:rPr lang="en-US" dirty="0" smtClean="0"/>
              <a:t>come from? </a:t>
            </a:r>
          </a:p>
          <a:p>
            <a:r>
              <a:rPr lang="en-US" dirty="0" smtClean="0"/>
              <a:t>How </a:t>
            </a:r>
            <a:r>
              <a:rPr lang="en-US" b="1" dirty="0" smtClean="0"/>
              <a:t>does it work? </a:t>
            </a:r>
            <a:r>
              <a:rPr lang="en-US" dirty="0" smtClean="0"/>
              <a:t>How </a:t>
            </a:r>
            <a:r>
              <a:rPr lang="en-US" dirty="0" smtClean="0"/>
              <a:t>can you </a:t>
            </a:r>
            <a:r>
              <a:rPr lang="en-US" b="1" i="1" dirty="0" smtClean="0"/>
              <a:t>use</a:t>
            </a:r>
            <a:r>
              <a:rPr lang="en-US" dirty="0" smtClean="0"/>
              <a:t>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dirty="0" smtClean="0"/>
              <a:t>Seth Cohn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sethcohn</a:t>
            </a:r>
            <a:r>
              <a:rPr lang="en-US" dirty="0" smtClean="0"/>
              <a:t> at </a:t>
            </a:r>
            <a:r>
              <a:rPr lang="en-US" dirty="0" err="1" smtClean="0"/>
              <a:t>drupal.org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twitter, and elsewhere</a:t>
            </a:r>
          </a:p>
          <a:p>
            <a:pPr lvl="1"/>
            <a:r>
              <a:rPr lang="en-US" dirty="0" smtClean="0"/>
              <a:t>Almost 9 years of Drupal</a:t>
            </a:r>
          </a:p>
          <a:p>
            <a:pPr lvl="1"/>
            <a:r>
              <a:rPr lang="en-US" dirty="0" smtClean="0"/>
              <a:t>Worked as independent, </a:t>
            </a:r>
            <a:br>
              <a:rPr lang="en-US" dirty="0" smtClean="0"/>
            </a:br>
            <a:r>
              <a:rPr lang="en-US" dirty="0" smtClean="0"/>
              <a:t>part of development companies,</a:t>
            </a:r>
            <a:br>
              <a:rPr lang="en-US" dirty="0" smtClean="0"/>
            </a:br>
            <a:r>
              <a:rPr lang="en-US" dirty="0" smtClean="0"/>
              <a:t>non-profits, and more..</a:t>
            </a:r>
          </a:p>
          <a:p>
            <a:pPr lvl="1"/>
            <a:r>
              <a:rPr lang="en-US" dirty="0" smtClean="0"/>
              <a:t>Elected in NH in 2010 as State Representative, prime sponsored the first Open Source/Open Data bill passed into law in USA</a:t>
            </a:r>
            <a:endParaRPr lang="en-US" dirty="0"/>
          </a:p>
        </p:txBody>
      </p:sp>
      <p:pic>
        <p:nvPicPr>
          <p:cNvPr id="4" name="Picture 3" descr="sethcohn_gmail.com_9359f6f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1775191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7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use this?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target of this talk?</a:t>
            </a:r>
            <a:endParaRPr lang="en-US" dirty="0"/>
          </a:p>
          <a:p>
            <a:pPr lvl="1"/>
            <a:r>
              <a:rPr lang="en-US" dirty="0" smtClean="0"/>
              <a:t>Developers who want to be clear on what they are being asked to build</a:t>
            </a:r>
          </a:p>
          <a:p>
            <a:pPr lvl="1"/>
            <a:r>
              <a:rPr lang="en-US" dirty="0" smtClean="0"/>
              <a:t>Project Managers who want to be clear on what they are requesting be built</a:t>
            </a:r>
          </a:p>
          <a:p>
            <a:pPr lvl="1"/>
            <a:r>
              <a:rPr lang="en-US" dirty="0" smtClean="0"/>
              <a:t>Anyone using Agile methods or who wants to…</a:t>
            </a:r>
          </a:p>
          <a:p>
            <a:pPr lvl="1"/>
            <a:r>
              <a:rPr lang="en-US" dirty="0" smtClean="0"/>
              <a:t>End Users working to get new useful features built</a:t>
            </a:r>
          </a:p>
          <a:p>
            <a:pPr lvl="1"/>
            <a:r>
              <a:rPr lang="en-US" dirty="0" smtClean="0"/>
              <a:t>Anyone wanting to drive focused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4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4834</TotalTime>
  <Words>2177</Words>
  <Application>Microsoft Macintosh PowerPoint</Application>
  <PresentationFormat>On-screen Show (4:3)</PresentationFormat>
  <Paragraphs>365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Module</vt:lpstr>
      <vt:lpstr>Behat – an introduction</vt:lpstr>
      <vt:lpstr>Overview of this presentation </vt:lpstr>
      <vt:lpstr>Overview of this presentation </vt:lpstr>
      <vt:lpstr>Overview of this presentation </vt:lpstr>
      <vt:lpstr>Overview of this presentation </vt:lpstr>
      <vt:lpstr>Overview of this presentation </vt:lpstr>
      <vt:lpstr>Overview of this presentation </vt:lpstr>
      <vt:lpstr>Who am I?</vt:lpstr>
      <vt:lpstr>Who should use this? </vt:lpstr>
      <vt:lpstr>Behat is?</vt:lpstr>
      <vt:lpstr>behavior driven development (BDD)? </vt:lpstr>
      <vt:lpstr>behavior driven development (BDD)? </vt:lpstr>
      <vt:lpstr>behavior driven development (BDD)? </vt:lpstr>
      <vt:lpstr>behavior driven development (BDD)? </vt:lpstr>
      <vt:lpstr>behavior driven development (BDD)? </vt:lpstr>
      <vt:lpstr>behavior driven development (BDD)? </vt:lpstr>
      <vt:lpstr>Testing Pyramid – Mike Cohn*</vt:lpstr>
      <vt:lpstr>Testing Pyramid – Mike Cohn*</vt:lpstr>
      <vt:lpstr>behavior driven development (BDD)? </vt:lpstr>
      <vt:lpstr>behavior driven development (BDD)? </vt:lpstr>
      <vt:lpstr>behavior driven development (BDD)? </vt:lpstr>
      <vt:lpstr>behavior driven development (BDD)? </vt:lpstr>
      <vt:lpstr>behavior driven development (BDD)? </vt:lpstr>
      <vt:lpstr>behavior driven development (BDD)? </vt:lpstr>
      <vt:lpstr>Behat is? (let’s try again!)</vt:lpstr>
      <vt:lpstr>Behat is? (let’s try again!)</vt:lpstr>
      <vt:lpstr>Pieces that make up ‘Behat’</vt:lpstr>
      <vt:lpstr>Pieces that make up ‘Behat’</vt:lpstr>
      <vt:lpstr>Pieces that make up ‘Behat’</vt:lpstr>
      <vt:lpstr>Pieces that make up ‘Behat’</vt:lpstr>
      <vt:lpstr>Pieces that make up ‘Behat’</vt:lpstr>
      <vt:lpstr>Pieces that make up ‘Behat’</vt:lpstr>
      <vt:lpstr>Pieces that make up ‘Behat’</vt:lpstr>
      <vt:lpstr>Pieces that make up ‘Behat’</vt:lpstr>
      <vt:lpstr>Pieces that make up ‘Behat’</vt:lpstr>
      <vt:lpstr>Pieces that make up ‘Behat’</vt:lpstr>
      <vt:lpstr>Pieces that make up ‘Behat’</vt:lpstr>
      <vt:lpstr>Pieces that make up ‘Behat’</vt:lpstr>
      <vt:lpstr>Nitty Gritty details</vt:lpstr>
      <vt:lpstr>Why should Drupal embrace BDD?</vt:lpstr>
      <vt:lpstr>Which behat ‘module’ to use?</vt:lpstr>
      <vt:lpstr>Drupal.org</vt:lpstr>
      <vt:lpstr>Drupal/Behat Resources  </vt:lpstr>
      <vt:lpstr>Thank you to…</vt:lpstr>
    </vt:vector>
  </TitlesOfParts>
  <Company>BioRAFT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Cohn</dc:creator>
  <cp:lastModifiedBy>Seth Cohn</cp:lastModifiedBy>
  <cp:revision>24</cp:revision>
  <dcterms:created xsi:type="dcterms:W3CDTF">2013-07-10T02:27:53Z</dcterms:created>
  <dcterms:modified xsi:type="dcterms:W3CDTF">2013-07-13T23:12:45Z</dcterms:modified>
</cp:coreProperties>
</file>