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29" r:id="rId5"/>
    <p:sldId id="260" r:id="rId6"/>
    <p:sldId id="294" r:id="rId7"/>
    <p:sldId id="261" r:id="rId8"/>
    <p:sldId id="262" r:id="rId9"/>
    <p:sldId id="330" r:id="rId10"/>
    <p:sldId id="331" r:id="rId11"/>
    <p:sldId id="293" r:id="rId12"/>
    <p:sldId id="332" r:id="rId13"/>
    <p:sldId id="273" r:id="rId14"/>
    <p:sldId id="333" r:id="rId15"/>
    <p:sldId id="334" r:id="rId16"/>
    <p:sldId id="335" r:id="rId17"/>
    <p:sldId id="336" r:id="rId18"/>
    <p:sldId id="337" r:id="rId19"/>
    <p:sldId id="338" r:id="rId20"/>
    <p:sldId id="299" r:id="rId21"/>
    <p:sldId id="339" r:id="rId22"/>
    <p:sldId id="304" r:id="rId23"/>
    <p:sldId id="340" r:id="rId24"/>
    <p:sldId id="326" r:id="rId25"/>
    <p:sldId id="264" r:id="rId26"/>
    <p:sldId id="265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86D4-75DB-184A-9FEE-5A8A9BA2068F}" type="datetimeFigureOut">
              <a:rPr lang="en-US" smtClean="0"/>
              <a:t>10/2/16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66606-BF46-BD46-A067-6C59A481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786E2-A785-4B49-8E05-701B96989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3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http://</a:t>
            </a:r>
            <a:r>
              <a:rPr lang="en-US" dirty="0" err="1" smtClean="0"/>
              <a:t>helpcentral.componentone.com</a:t>
            </a:r>
            <a:r>
              <a:rPr lang="en-US" dirty="0" smtClean="0"/>
              <a:t>/</a:t>
            </a:r>
            <a:r>
              <a:rPr lang="en-US" dirty="0" err="1" smtClean="0"/>
              <a:t>NetHelp</a:t>
            </a:r>
            <a:r>
              <a:rPr lang="en-US" dirty="0" smtClean="0"/>
              <a:t>/ActiveReports6/images/</a:t>
            </a:r>
            <a:r>
              <a:rPr lang="en-US" dirty="0" err="1" smtClean="0"/>
              <a:t>charts_new.png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http://</a:t>
            </a:r>
            <a:r>
              <a:rPr lang="en-US" dirty="0" err="1" smtClean="0"/>
              <a:t>marketingland.com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-content/ml-loads/2014/12/mobile-smartphones-pile-ss-1920.jpg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accessibility.psu.edu</a:t>
            </a:r>
            <a:r>
              <a:rPr lang="en-US" dirty="0" smtClean="0"/>
              <a:t>/images/charts/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www.accessiq.org</a:t>
            </a:r>
            <a:r>
              <a:rPr lang="en-US" dirty="0" smtClean="0"/>
              <a:t>/news/news/2015/02/accessible-charts-and-information-graphics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www.paciellogroup.com</a:t>
            </a:r>
            <a:r>
              <a:rPr lang="en-US" dirty="0" smtClean="0"/>
              <a:t>/blog/2013/12/using-aria-enhance-</a:t>
            </a:r>
            <a:r>
              <a:rPr lang="en-US" dirty="0" err="1" smtClean="0"/>
              <a:t>svg</a:t>
            </a:r>
            <a:r>
              <a:rPr lang="en-US" dirty="0" smtClean="0"/>
              <a:t>-accessibility/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www.webaccessibility.com</a:t>
            </a:r>
            <a:r>
              <a:rPr lang="en-US" dirty="0" smtClean="0"/>
              <a:t>/</a:t>
            </a:r>
            <a:r>
              <a:rPr lang="en-US" dirty="0" err="1" smtClean="0"/>
              <a:t>best_practices.php?technology_platform_id</a:t>
            </a:r>
            <a:r>
              <a:rPr lang="en-US" dirty="0" smtClean="0"/>
              <a:t>=120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alistapart.com</a:t>
            </a:r>
            <a:r>
              <a:rPr lang="en-US" dirty="0" smtClean="0"/>
              <a:t>/article/</a:t>
            </a:r>
            <a:r>
              <a:rPr lang="en-US" dirty="0" err="1" smtClean="0"/>
              <a:t>accessibledatavisualization</a:t>
            </a:r>
            <a:endParaRPr lang="en-US" dirty="0" smtClean="0"/>
          </a:p>
          <a:p>
            <a:r>
              <a:rPr lang="en-US" dirty="0" smtClean="0"/>
              <a:t>Photo: http://</a:t>
            </a:r>
            <a:r>
              <a:rPr lang="en-US" dirty="0" err="1" smtClean="0"/>
              <a:t>tsubaki.ca</a:t>
            </a:r>
            <a:r>
              <a:rPr lang="en-US" dirty="0" smtClean="0"/>
              <a:t>/images/uploads/w3c-wcag.png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images.clipartpanda.com</a:t>
            </a:r>
            <a:r>
              <a:rPr lang="en-US" baseline="0" dirty="0" smtClean="0"/>
              <a:t>/green-dollar-sign-clipart-consulting-clipart-green-dollar-signwhat-is-your-time-worth----rogue-river-consulting-blog-sp0s3dup.jpg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https://</a:t>
            </a:r>
            <a:r>
              <a:rPr lang="en-US" dirty="0" err="1" smtClean="0"/>
              <a:t>media.licdn.com</a:t>
            </a:r>
            <a:r>
              <a:rPr lang="en-US" dirty="0" smtClean="0"/>
              <a:t>/</a:t>
            </a:r>
            <a:r>
              <a:rPr lang="en-US" dirty="0" err="1" smtClean="0"/>
              <a:t>mpr</a:t>
            </a:r>
            <a:r>
              <a:rPr lang="en-US" dirty="0" smtClean="0"/>
              <a:t>/</a:t>
            </a:r>
            <a:r>
              <a:rPr lang="en-US" dirty="0" err="1" smtClean="0"/>
              <a:t>mpr</a:t>
            </a:r>
            <a:r>
              <a:rPr lang="en-US" dirty="0" smtClean="0"/>
              <a:t>/shrinknp_800_800/AAEAAQAAAAAAAAfMAAAAJDE0YWMzYjY2LTZiZmItNDMxMS1hZjhkLTZkOWViYjE0NzMwZA.jpg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 safety, compliance &amp; training software for lab scientists</a:t>
            </a:r>
            <a:r>
              <a:rPr lang="en-US" baseline="0" dirty="0" smtClean="0"/>
              <a:t> and those that work with them built with Drupal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786E2-A785-4B49-8E05-701B969897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http://</a:t>
            </a:r>
            <a:r>
              <a:rPr lang="en-US" dirty="0" err="1" smtClean="0"/>
              <a:t>www.bluegrassdigital.com</a:t>
            </a:r>
            <a:r>
              <a:rPr lang="en-US" dirty="0" smtClean="0"/>
              <a:t>/media/100737/death-of-adobe-</a:t>
            </a:r>
            <a:r>
              <a:rPr lang="en-US" dirty="0" err="1" smtClean="0"/>
              <a:t>flash.jpg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www.businessinsider.com</a:t>
            </a:r>
            <a:r>
              <a:rPr lang="en-US" dirty="0" smtClean="0"/>
              <a:t>/adobe-flash-is-dying-a-death-by-1000-cuts-and-thats-a-good-thing-2015-8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digiday.com</a:t>
            </a:r>
            <a:r>
              <a:rPr lang="en-US" dirty="0" smtClean="0"/>
              <a:t>/platforms/</a:t>
            </a:r>
            <a:r>
              <a:rPr lang="en-US" dirty="0" err="1" smtClean="0"/>
              <a:t>google</a:t>
            </a:r>
            <a:r>
              <a:rPr lang="en-US" dirty="0" smtClean="0"/>
              <a:t>-chrome-block-adobe-flash/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www.cnet.com</a:t>
            </a:r>
            <a:r>
              <a:rPr lang="en-US" dirty="0" smtClean="0"/>
              <a:t>/news/google-to-block-flash-on-chrome-only-10-websites-exempt/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www.bbc.com</a:t>
            </a:r>
            <a:r>
              <a:rPr lang="en-US" dirty="0" smtClean="0"/>
              <a:t>/news/technology-36301904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fortune.com</a:t>
            </a:r>
            <a:r>
              <a:rPr lang="en-US" dirty="0" smtClean="0"/>
              <a:t>/2016/07/21/</a:t>
            </a:r>
            <a:r>
              <a:rPr lang="en-US" dirty="0" err="1" smtClean="0"/>
              <a:t>mozilla</a:t>
            </a:r>
            <a:r>
              <a:rPr lang="en-US" dirty="0" smtClean="0"/>
              <a:t>-</a:t>
            </a:r>
            <a:r>
              <a:rPr lang="en-US" dirty="0" err="1" smtClean="0"/>
              <a:t>google</a:t>
            </a:r>
            <a:r>
              <a:rPr lang="en-US" dirty="0" smtClean="0"/>
              <a:t>-</a:t>
            </a:r>
            <a:r>
              <a:rPr lang="en-US" dirty="0" err="1" smtClean="0"/>
              <a:t>facebook</a:t>
            </a:r>
            <a:r>
              <a:rPr lang="en-US" dirty="0" smtClean="0"/>
              <a:t>-phasing-adobe-flash/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www.huffingtonpost.com</a:t>
            </a:r>
            <a:r>
              <a:rPr lang="en-US" dirty="0" smtClean="0"/>
              <a:t>/entry/adobe-phasing-out-flash_us_565de8cde4b072e9d1c37767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https://www.w3.org/html/logo/downloads/HTML5_Logo_512.png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www.howtogeek.com</a:t>
            </a:r>
            <a:r>
              <a:rPr lang="en-US" dirty="0" smtClean="0"/>
              <a:t>/179213/why-browser-plug-ins-are-going-away-and-</a:t>
            </a:r>
            <a:r>
              <a:rPr lang="en-US" dirty="0" err="1" smtClean="0"/>
              <a:t>whats</a:t>
            </a:r>
            <a:r>
              <a:rPr lang="en-US" dirty="0" smtClean="0"/>
              <a:t>-replacing-them/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www.emaze.com</a:t>
            </a:r>
            <a:r>
              <a:rPr lang="en-US" dirty="0" smtClean="0"/>
              <a:t>/blog/your-first-</a:t>
            </a:r>
            <a:r>
              <a:rPr lang="en-US" dirty="0" err="1" smtClean="0"/>
              <a:t>emazing</a:t>
            </a:r>
            <a:r>
              <a:rPr lang="en-US" dirty="0" smtClean="0"/>
              <a:t>-experience/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</a:t>
            </a:r>
            <a:r>
              <a:rPr lang="en-US" baseline="0" dirty="0" smtClean="0"/>
              <a:t> </a:t>
            </a:r>
            <a:r>
              <a:rPr lang="en-US" dirty="0" smtClean="0"/>
              <a:t>http://sr.photos2.fotosearch.com/</a:t>
            </a:r>
            <a:r>
              <a:rPr lang="en-US" dirty="0" err="1" smtClean="0"/>
              <a:t>bthumb</a:t>
            </a:r>
            <a:r>
              <a:rPr lang="en-US" dirty="0" smtClean="0"/>
              <a:t>/CSP/CSP992/k13261660.jpg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http://</a:t>
            </a:r>
            <a:r>
              <a:rPr lang="en-US" dirty="0" err="1" smtClean="0"/>
              <a:t>outdatedbrowser.com</a:t>
            </a:r>
            <a:r>
              <a:rPr lang="en-US" dirty="0" smtClean="0"/>
              <a:t>/public/</a:t>
            </a:r>
            <a:r>
              <a:rPr lang="en-US" dirty="0" err="1" smtClean="0"/>
              <a:t>imgs</a:t>
            </a:r>
            <a:r>
              <a:rPr lang="en-US" dirty="0" smtClean="0"/>
              <a:t>/browsers-</a:t>
            </a:r>
            <a:r>
              <a:rPr lang="en-US" dirty="0" err="1" smtClean="0"/>
              <a:t>bg.png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6606-BF46-BD46-A067-6C59A48166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drupal.org/u/hezzieb" TargetMode="External"/><Relationship Id="rId5" Type="http://schemas.openxmlformats.org/officeDocument/2006/relationships/hyperlink" Target="http://www.twitter.com/hezzieb524" TargetMode="External"/><Relationship Id="rId6" Type="http://schemas.openxmlformats.org/officeDocument/2006/relationships/hyperlink" Target="http://www.linkedin.com/in/heathersbau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chart/" TargetMode="External"/><Relationship Id="rId4" Type="http://schemas.openxmlformats.org/officeDocument/2006/relationships/hyperlink" Target="https://d3js.org/" TargetMode="External"/><Relationship Id="rId5" Type="http://schemas.openxmlformats.org/officeDocument/2006/relationships/hyperlink" Target="http://www.chartjs.org/" TargetMode="External"/><Relationship Id="rId6" Type="http://schemas.openxmlformats.org/officeDocument/2006/relationships/hyperlink" Target="http://www.fusioncharts.com/" TargetMode="External"/><Relationship Id="rId7" Type="http://schemas.openxmlformats.org/officeDocument/2006/relationships/hyperlink" Target="http://www.highcharts.com/" TargetMode="External"/><Relationship Id="rId8" Type="http://schemas.openxmlformats.org/officeDocument/2006/relationships/hyperlink" Target="https://www.zingchar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html/logo/downloads/HTML5_Logo_512.png" TargetMode="External"/><Relationship Id="rId4" Type="http://schemas.openxmlformats.org/officeDocument/2006/relationships/hyperlink" Target="http://sr.photos2.fotosearch.com/bthumb/CSP/CSP992/k13261660.jpg" TargetMode="External"/><Relationship Id="rId5" Type="http://schemas.openxmlformats.org/officeDocument/2006/relationships/hyperlink" Target="http://outdatedbrowser.com/public/imgs/browsers-bg.png" TargetMode="External"/><Relationship Id="rId6" Type="http://schemas.openxmlformats.org/officeDocument/2006/relationships/hyperlink" Target="http://helpcentral.componentone.com/NetHelp/ActiveReports6/images/charts_new.png" TargetMode="External"/><Relationship Id="rId7" Type="http://schemas.openxmlformats.org/officeDocument/2006/relationships/hyperlink" Target="http://marketingland.com/wp-content/ml-loads/2014/12/mobile-smartphones-pile-ss-1920.jpg" TargetMode="External"/><Relationship Id="rId8" Type="http://schemas.openxmlformats.org/officeDocument/2006/relationships/hyperlink" Target="http://tsubaki.ca/images/uploads/w3c-wcag.png" TargetMode="External"/><Relationship Id="rId9" Type="http://schemas.openxmlformats.org/officeDocument/2006/relationships/hyperlink" Target="http://images.clipartpanda.com/green-dollar-sign-clipart-consulting-clipart-green-dollar-signwhat-is-your-time-worth----rogue-river-consulting-blog-sp0s3dup.jpg" TargetMode="External"/><Relationship Id="rId10" Type="http://schemas.openxmlformats.org/officeDocument/2006/relationships/hyperlink" Target="https://media.licdn.com/mpr/mpr/shrinknp_800_800/AAEAAQAAAAAAAAfMAAAAJDE0YWMzYjY2LTZiZmItNDMxMS1hZjhkLTZkOWViYjE0NzMwZA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uegrassdigital.com/media/100737/death-of-adobe-flash.jpg" TargetMode="Externa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ccessiq.org/news/news/2015/02/accessible-charts-and-information-graphics" TargetMode="External"/><Relationship Id="rId12" Type="http://schemas.openxmlformats.org/officeDocument/2006/relationships/hyperlink" Target="https://www.paciellogroup.com/blog/2013/12/using-aria-enhance-svg-accessibility/" TargetMode="External"/><Relationship Id="rId13" Type="http://schemas.openxmlformats.org/officeDocument/2006/relationships/hyperlink" Target="https://www.webaccessibility.com/best_practices.php?technology_platform_id=120" TargetMode="External"/><Relationship Id="rId14" Type="http://schemas.openxmlformats.org/officeDocument/2006/relationships/hyperlink" Target="http://alistapart.com/article/accessibledatavisualiz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sinessinsider.com/adobe-flash-is-dying-a-death-by-1000-cuts-and-thats-a-good-thing-2015-8" TargetMode="External"/><Relationship Id="rId3" Type="http://schemas.openxmlformats.org/officeDocument/2006/relationships/hyperlink" Target="http://digiday.com/platforms/google-chrome-block-adobe-flash/" TargetMode="External"/><Relationship Id="rId4" Type="http://schemas.openxmlformats.org/officeDocument/2006/relationships/hyperlink" Target="https://www.cnet.com/news/google-to-block-flash-on-chrome-only-10-websites-exempt/" TargetMode="External"/><Relationship Id="rId5" Type="http://schemas.openxmlformats.org/officeDocument/2006/relationships/hyperlink" Target="http://www.bbc.com/news/technology-36301904" TargetMode="External"/><Relationship Id="rId6" Type="http://schemas.openxmlformats.org/officeDocument/2006/relationships/hyperlink" Target="http://fortune.com/2016/07/21/mozilla-google-facebook-phasing-adobe-flash/" TargetMode="External"/><Relationship Id="rId7" Type="http://schemas.openxmlformats.org/officeDocument/2006/relationships/hyperlink" Target="http://www.huffingtonpost.com/entry/adobe-phasing-out-flash_us_565de8cde4b072e9d1c37767" TargetMode="External"/><Relationship Id="rId8" Type="http://schemas.openxmlformats.org/officeDocument/2006/relationships/hyperlink" Target="http://www.howtogeek.com/179213/why-browser-plug-ins-are-going-away-and-whats-replacing-them/" TargetMode="External"/><Relationship Id="rId9" Type="http://schemas.openxmlformats.org/officeDocument/2006/relationships/hyperlink" Target="https://www.emaze.com/blog/your-first-emazing-experience/" TargetMode="External"/><Relationship Id="rId10" Type="http://schemas.openxmlformats.org/officeDocument/2006/relationships/hyperlink" Target="http://accessibility.psu.edu/images/chart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heathersbauer" TargetMode="External"/><Relationship Id="rId4" Type="http://schemas.openxmlformats.org/officeDocument/2006/relationships/hyperlink" Target="http://www.drupalnights.org/upcoming-camps-cons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witter.com/hezzieb5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bioraft.com" TargetMode="External"/><Relationship Id="rId5" Type="http://schemas.openxmlformats.org/officeDocument/2006/relationships/hyperlink" Target="http://www.DrupalNight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a Graphing Library for the Modern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to Ask as a Non-Developer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88419" y="5811408"/>
            <a:ext cx="3312818" cy="81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Heather Bauer</a:t>
            </a:r>
          </a:p>
          <a:p>
            <a:pPr algn="r"/>
            <a:r>
              <a:rPr lang="en-US" dirty="0" err="1" smtClean="0"/>
              <a:t>NEDCamp</a:t>
            </a:r>
            <a:endParaRPr lang="en-US" dirty="0" smtClean="0"/>
          </a:p>
          <a:p>
            <a:pPr algn="r"/>
            <a:r>
              <a:rPr lang="en-US" dirty="0" smtClean="0"/>
              <a:t>Saturday, October 1</a:t>
            </a:r>
            <a:r>
              <a:rPr lang="en-US" baseline="30000" dirty="0" smtClean="0"/>
              <a:t>st</a:t>
            </a:r>
            <a:r>
              <a:rPr lang="en-US" dirty="0" smtClean="0"/>
              <a:t>, 2016 – 4:15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98" y="233496"/>
            <a:ext cx="1505677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Replacing Flash?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58% faster</a:t>
            </a:r>
          </a:p>
          <a:p>
            <a:r>
              <a:rPr lang="en-US" dirty="0" smtClean="0"/>
              <a:t>Can run on any computer or mobile device</a:t>
            </a:r>
          </a:p>
          <a:p>
            <a:r>
              <a:rPr lang="en-US" dirty="0" smtClean="0"/>
              <a:t>Touch screen compatible</a:t>
            </a:r>
          </a:p>
          <a:p>
            <a:r>
              <a:rPr lang="en-US" dirty="0" smtClean="0"/>
              <a:t>Doesn’t require a plug-in or player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Considerations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data leave our servers?</a:t>
            </a:r>
          </a:p>
          <a:p>
            <a:r>
              <a:rPr lang="en-US" dirty="0"/>
              <a:t>Can it be used on all of our supported browsers?</a:t>
            </a:r>
          </a:p>
          <a:p>
            <a:r>
              <a:rPr lang="en-US" dirty="0" smtClean="0"/>
              <a:t>What charts are available?</a:t>
            </a:r>
            <a:endParaRPr lang="en-US" dirty="0"/>
          </a:p>
          <a:p>
            <a:r>
              <a:rPr lang="en-US" dirty="0"/>
              <a:t>Will it work on mobile </a:t>
            </a:r>
            <a:r>
              <a:rPr lang="en-US" dirty="0" smtClean="0"/>
              <a:t>devices?</a:t>
            </a:r>
            <a:endParaRPr lang="en-US" dirty="0"/>
          </a:p>
          <a:p>
            <a:r>
              <a:rPr lang="en-US" dirty="0" smtClean="0"/>
              <a:t>What are the accessibility concerns?</a:t>
            </a:r>
            <a:endParaRPr lang="en-US" dirty="0"/>
          </a:p>
          <a:p>
            <a:r>
              <a:rPr lang="en-US" dirty="0" smtClean="0"/>
              <a:t>What is your budget?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data leave our servers?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important for data policies</a:t>
            </a:r>
          </a:p>
          <a:p>
            <a:r>
              <a:rPr lang="en-US" dirty="0" smtClean="0"/>
              <a:t>It was important to us that we did not have send our data out to be processed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55" y="3548852"/>
            <a:ext cx="2359193" cy="23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browsers are supported?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commitments to support specific browsers?</a:t>
            </a:r>
          </a:p>
          <a:p>
            <a:r>
              <a:rPr lang="en-US" dirty="0" smtClean="0"/>
              <a:t>What legacy browsers are you still supporting?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owsers-b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9"/>
          <a:stretch/>
        </p:blipFill>
        <p:spPr>
          <a:xfrm>
            <a:off x="0" y="4009580"/>
            <a:ext cx="9144000" cy="18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charts are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particular chart type you need?</a:t>
            </a:r>
          </a:p>
          <a:p>
            <a:r>
              <a:rPr lang="en-US" dirty="0" smtClean="0"/>
              <a:t>Can you create custom chart types?</a:t>
            </a:r>
          </a:p>
          <a:p>
            <a:r>
              <a:rPr lang="en-US" dirty="0" smtClean="0"/>
              <a:t>Do you have resources to create chart types?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s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88" y="3346783"/>
            <a:ext cx="3153978" cy="27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work on mobile devices?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mobile functionality necessary?</a:t>
            </a:r>
          </a:p>
          <a:p>
            <a:r>
              <a:rPr lang="en-US" dirty="0" smtClean="0"/>
              <a:t>This is related to the browser conversation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bile-smartphones-pile-ss-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43" y="2940184"/>
            <a:ext cx="5628034" cy="31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3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accessibility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for low vision and colorblind</a:t>
            </a:r>
          </a:p>
          <a:p>
            <a:r>
              <a:rPr lang="en-US" dirty="0" smtClean="0"/>
              <a:t>Provide text alternative that provides the same data (WCAG 2.0 Guideline 1.1.1)</a:t>
            </a:r>
          </a:p>
          <a:p>
            <a:r>
              <a:rPr lang="en-US" dirty="0" smtClean="0"/>
              <a:t>Readable in black and white – textures and patterns (WCAG 2.0 Guideline 1.4.1)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3c-wc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89" y="4325123"/>
            <a:ext cx="2676290" cy="19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0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your budget?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 large variety of price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een-dollar-sign-clipart-consulting-clipart-green-dollar-signwhat-is-your-time-worth----rogue-river-consulting-blog-sp0s3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50" y="2433025"/>
            <a:ext cx="3802130" cy="3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other features are included?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Weigh the additional feature 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AEAAQAAAAAAAAfMAAAAJDE0YWMzYjY2LTZiZmItNDMxMS1hZjhkLTZkOWViYjE0NzMw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70" y="2222114"/>
            <a:ext cx="5136907" cy="39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 Heather Bauer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UX Product Specialist at BioRAFT</a:t>
            </a:r>
          </a:p>
          <a:p>
            <a:r>
              <a:rPr lang="en-US" dirty="0" smtClean="0"/>
              <a:t>M.S. in Human Factors in Information Design at Bentley University</a:t>
            </a:r>
          </a:p>
          <a:p>
            <a:r>
              <a:rPr lang="en-US" dirty="0" smtClean="0"/>
              <a:t>Co-Organizer of Boston Service Jam 2014</a:t>
            </a:r>
          </a:p>
          <a:p>
            <a:r>
              <a:rPr lang="en-US" dirty="0" smtClean="0"/>
              <a:t>Expert in Residence for GA UXD course summer 2014</a:t>
            </a:r>
            <a:endParaRPr lang="en-US" dirty="0"/>
          </a:p>
        </p:txBody>
      </p:sp>
      <p:pic>
        <p:nvPicPr>
          <p:cNvPr id="5" name="Picture 4" descr="HeatherBau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743200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8977" y="4247931"/>
            <a:ext cx="302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hlinkClick r:id="rId4"/>
              </a:rPr>
              <a:t>drupal.org</a:t>
            </a:r>
            <a:r>
              <a:rPr lang="en-US" sz="1600" dirty="0">
                <a:hlinkClick r:id="rId4"/>
              </a:rPr>
              <a:t>/u/</a:t>
            </a:r>
            <a:r>
              <a:rPr lang="en-US" sz="1600" dirty="0" smtClean="0">
                <a:hlinkClick r:id="rId4"/>
              </a:rPr>
              <a:t>hezzieb</a:t>
            </a:r>
            <a:endParaRPr lang="en-US" sz="1600" dirty="0" smtClean="0"/>
          </a:p>
          <a:p>
            <a:pPr algn="r"/>
            <a:r>
              <a:rPr lang="en-US" sz="1600" dirty="0" smtClean="0">
                <a:hlinkClick r:id="rId5"/>
              </a:rPr>
              <a:t>twitter.com/hezzieb524</a:t>
            </a:r>
            <a:r>
              <a:rPr lang="en-US" sz="1600" dirty="0" smtClean="0"/>
              <a:t> </a:t>
            </a:r>
          </a:p>
          <a:p>
            <a:pPr algn="r"/>
            <a:r>
              <a:rPr lang="en-US" sz="1600" dirty="0" smtClean="0">
                <a:hlinkClick r:id="rId6"/>
              </a:rPr>
              <a:t>linkedin.com</a:t>
            </a:r>
            <a:r>
              <a:rPr lang="en-US" sz="1600" dirty="0">
                <a:hlinkClick r:id="rId6"/>
              </a:rPr>
              <a:t>/in/</a:t>
            </a:r>
            <a:r>
              <a:rPr lang="en-US" sz="1600" dirty="0" smtClean="0">
                <a:hlinkClick r:id="rId6"/>
              </a:rPr>
              <a:t>heathersbauer</a:t>
            </a:r>
            <a:r>
              <a:rPr lang="en-US" sz="16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Popular Options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7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Google Charts </a:t>
            </a:r>
            <a:r>
              <a:rPr lang="en-US" dirty="0">
                <a:hlinkClick r:id="rId3"/>
              </a:rPr>
              <a:t>https://developers.google.com/chart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D3</a:t>
            </a:r>
            <a:r>
              <a:rPr lang="en-US" dirty="0"/>
              <a:t>.js </a:t>
            </a:r>
            <a:r>
              <a:rPr lang="en-US" dirty="0">
                <a:hlinkClick r:id="rId4"/>
              </a:rPr>
              <a:t>https://d3js.org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Chart.js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http://www.chartjs.org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FusionCharts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http://www.fusioncharts.com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Highcharts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http://www.highcharts.com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Zingchart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https://www.zingchart.com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many more!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Popular Options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Final Winner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Winner</a:t>
            </a:r>
            <a:endParaRPr lang="en-US" dirty="0"/>
          </a:p>
        </p:txBody>
      </p:sp>
      <p:pic>
        <p:nvPicPr>
          <p:cNvPr id="4" name="Content Placeholder 3" descr="highcharts-log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49" b="-5954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333877" y="183627"/>
            <a:ext cx="18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Final Winner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flipH="1">
            <a:off x="7333877" y="212904"/>
            <a:ext cx="1810120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http://www.bluegrassdigital.com/media/100737/death-of-adobe-</a:t>
            </a:r>
            <a:r>
              <a:rPr lang="en-US" dirty="0" smtClean="0">
                <a:hlinkClick r:id="rId2"/>
              </a:rPr>
              <a:t>flash.jpg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3"/>
              </a:rPr>
              <a:t>https://www.w3.org/html/logo/downloads/HTML5_Logo_512.png</a:t>
            </a:r>
            <a:endParaRPr lang="en-US" dirty="0"/>
          </a:p>
          <a:p>
            <a:r>
              <a:rPr lang="en-US" dirty="0">
                <a:hlinkClick r:id="rId4"/>
              </a:rPr>
              <a:t>http://sr.photos2.fotosearch.com/bthumb/CSP/CSP992/k13261660.</a:t>
            </a:r>
            <a:r>
              <a:rPr lang="en-US" dirty="0" smtClean="0">
                <a:hlinkClick r:id="rId4"/>
              </a:rPr>
              <a:t>jpg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5"/>
              </a:rPr>
              <a:t>http://outdatedbrowser.com/public/imgs/browsers-</a:t>
            </a:r>
            <a:r>
              <a:rPr lang="en-US" dirty="0" smtClean="0">
                <a:hlinkClick r:id="rId5"/>
              </a:rPr>
              <a:t>bg.png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6"/>
              </a:rPr>
              <a:t>http://helpcentral.componentone.com/NetHelp/ActiveReports6/images/charts_new.png</a:t>
            </a:r>
            <a:endParaRPr lang="en-US" dirty="0"/>
          </a:p>
          <a:p>
            <a:r>
              <a:rPr lang="en-US" dirty="0">
                <a:hlinkClick r:id="rId7"/>
              </a:rPr>
              <a:t>http://marketingland.com/wp-</a:t>
            </a:r>
            <a:r>
              <a:rPr lang="en-US" dirty="0" smtClean="0">
                <a:hlinkClick r:id="rId7"/>
              </a:rPr>
              <a:t>content</a:t>
            </a:r>
            <a:r>
              <a:rPr lang="en-US" dirty="0">
                <a:hlinkClick r:id="rId7"/>
              </a:rPr>
              <a:t>/ml-loads/2014/12/mobile-smartphones-pile-ss-1920.</a:t>
            </a:r>
            <a:r>
              <a:rPr lang="en-US" dirty="0" smtClean="0">
                <a:hlinkClick r:id="rId7"/>
              </a:rPr>
              <a:t>jpg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8"/>
              </a:rPr>
              <a:t>http://tsubaki.ca/images/uploads/w3c-</a:t>
            </a:r>
            <a:r>
              <a:rPr lang="en-US" dirty="0" smtClean="0">
                <a:hlinkClick r:id="rId8"/>
              </a:rPr>
              <a:t>wcag.png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9"/>
              </a:rPr>
              <a:t>http://images.clipartpanda.com/green-dollar-sign-clipart-consulting-clipart-green-dollar-signwhat-is-your-time-worth----rogue-river-consulting-blog-sp0s3dup.jpg</a:t>
            </a:r>
            <a:endParaRPr lang="en-US" dirty="0"/>
          </a:p>
          <a:p>
            <a:r>
              <a:rPr lang="en-US" dirty="0">
                <a:hlinkClick r:id="rId10"/>
              </a:rPr>
              <a:t>https://media.licdn.com/mpr/mpr/shrinknp_800_800/</a:t>
            </a:r>
            <a:r>
              <a:rPr lang="en-US" dirty="0" smtClean="0">
                <a:hlinkClick r:id="rId10"/>
              </a:rPr>
              <a:t>AAEAAQAAAAAAAAfMAAAAJDE0YWMzYjY2LTZiZmItNDMxMS1hZjhkLTZkOWViYjE0NzMwZA.jpg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6549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http://www.businessinsider.com/adobe-flash-is-dying-a-death-by-1000-cuts-and-thats-a-good-thing-2015-</a:t>
            </a:r>
            <a:r>
              <a:rPr lang="en-US" sz="1600" dirty="0" smtClean="0">
                <a:hlinkClick r:id="rId2"/>
              </a:rPr>
              <a:t>8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http://digiday.com/platforms/google-chrome-block-adobe-flash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https://www.cnet.com/news/google-to-block-flash-on-chrome-only-10-websites-exempt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http://www.bbc.com/news/technology-</a:t>
            </a:r>
            <a:r>
              <a:rPr lang="en-US" sz="1600" dirty="0" smtClean="0">
                <a:hlinkClick r:id="rId5"/>
              </a:rPr>
              <a:t>36301904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http://fortune.com/2016/07/21/mozilla-google-facebook-phasing-adobe-flash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http://www.huffingtonpost.com/entry/adobe-phasing-out-</a:t>
            </a:r>
            <a:r>
              <a:rPr lang="en-US" sz="1600" dirty="0" smtClean="0">
                <a:hlinkClick r:id="rId7"/>
              </a:rPr>
              <a:t>flash_us_565de8cde4b072e9d1c37767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http://www.howtogeek.com/179213/why-browser-plug-ins-are-going-away-and-whats-replacing-them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https://www.emaze.com/blog/your-first-emazing-experience</a:t>
            </a:r>
            <a:r>
              <a:rPr lang="en-US" sz="1600" dirty="0" smtClean="0">
                <a:hlinkClick r:id="rId9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http://accessibility.psu.edu/images/charts</a:t>
            </a:r>
            <a:r>
              <a:rPr lang="en-US" sz="1600" dirty="0" smtClean="0">
                <a:hlinkClick r:id="rId10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http://www.accessiq.org/news/news/2015/02/accessible-charts-and-information-</a:t>
            </a:r>
            <a:r>
              <a:rPr lang="en-US" sz="1600" dirty="0" smtClean="0">
                <a:hlinkClick r:id="rId11"/>
              </a:rPr>
              <a:t>graphics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https://www.paciellogroup.com/blog/2013/12/using-aria-enhance-svg-accessibility</a:t>
            </a:r>
            <a:r>
              <a:rPr lang="en-US" sz="1600" dirty="0" smtClean="0">
                <a:hlinkClick r:id="rId12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https://www.webaccessibility.com/best_practices.php?technology_platform_id=</a:t>
            </a:r>
            <a:r>
              <a:rPr lang="en-US" sz="1600" dirty="0" smtClean="0">
                <a:hlinkClick r:id="rId13"/>
              </a:rPr>
              <a:t>120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hlinkClick r:id="rId14"/>
              </a:rPr>
              <a:t>http://alistapart.com/article/</a:t>
            </a:r>
            <a:r>
              <a:rPr lang="en-US" sz="1600" dirty="0" smtClean="0">
                <a:hlinkClick r:id="rId14"/>
              </a:rPr>
              <a:t>accessibledatavisualization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915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a Graphing Library for the Modern Web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89985" y="4863877"/>
            <a:ext cx="3511251" cy="75310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>
                <a:hlinkClick r:id="rId2"/>
              </a:rPr>
              <a:t>twitter.com</a:t>
            </a:r>
            <a:r>
              <a:rPr lang="en-US" dirty="0">
                <a:hlinkClick r:id="rId2"/>
              </a:rPr>
              <a:t>/hezzieb524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3"/>
              </a:rPr>
              <a:t>linkedin.com/in/heathersbauer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4720772"/>
            <a:ext cx="4804185" cy="97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Slides will be available </a:t>
            </a:r>
            <a:r>
              <a:rPr lang="en-US" dirty="0"/>
              <a:t>on </a:t>
            </a:r>
            <a:r>
              <a:rPr lang="en-US" dirty="0" smtClean="0">
                <a:hlinkClick r:id="rId4"/>
              </a:rPr>
              <a:t>drupalnights.org/library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98" y="233496"/>
            <a:ext cx="1505677" cy="13081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688419" y="5811408"/>
            <a:ext cx="3312818" cy="81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Heather Bauer</a:t>
            </a:r>
          </a:p>
          <a:p>
            <a:pPr algn="r"/>
            <a:r>
              <a:rPr lang="en-US" dirty="0" err="1" smtClean="0"/>
              <a:t>NEDCamp</a:t>
            </a:r>
            <a:endParaRPr lang="en-US" dirty="0" smtClean="0"/>
          </a:p>
          <a:p>
            <a:pPr algn="r"/>
            <a:r>
              <a:rPr lang="en-US" dirty="0" smtClean="0"/>
              <a:t>Saturday, October 1</a:t>
            </a:r>
            <a:r>
              <a:rPr lang="en-US" baseline="30000" dirty="0" smtClean="0"/>
              <a:t>st</a:t>
            </a:r>
            <a:r>
              <a:rPr lang="en-US" dirty="0" smtClean="0"/>
              <a:t>, 2016 – 4:15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BioRAFT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/>
          </a:bodyPr>
          <a:lstStyle/>
          <a:p>
            <a:r>
              <a:rPr lang="en-US" dirty="0"/>
              <a:t>Enterprise safety, compliance &amp; training software for lab scientists and those that work with them built with Drupal</a:t>
            </a:r>
          </a:p>
          <a:p>
            <a:r>
              <a:rPr lang="en-US" dirty="0" err="1" smtClean="0"/>
              <a:t>SaaS</a:t>
            </a:r>
            <a:r>
              <a:rPr lang="en-US" dirty="0" smtClean="0"/>
              <a:t>, multi-site application.</a:t>
            </a:r>
          </a:p>
          <a:p>
            <a:r>
              <a:rPr lang="en-US" dirty="0" smtClean="0"/>
              <a:t>WE’RE HIRING!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27" y="1417638"/>
            <a:ext cx="2743200" cy="3788228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938453" y="5301452"/>
            <a:ext cx="2745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i="1" dirty="0" smtClean="0"/>
          </a:p>
          <a:p>
            <a:pPr algn="r"/>
            <a:endParaRPr lang="en-US" i="1" dirty="0"/>
          </a:p>
          <a:p>
            <a:pPr algn="r"/>
            <a:endParaRPr lang="en-US" i="1" dirty="0" smtClean="0"/>
          </a:p>
          <a:p>
            <a:pPr algn="r"/>
            <a:r>
              <a:rPr lang="en-US" i="1" dirty="0" smtClean="0">
                <a:hlinkClick r:id="rId4"/>
              </a:rPr>
              <a:t>BioRAFT.com</a:t>
            </a:r>
            <a:endParaRPr lang="en-US" i="1" dirty="0" smtClean="0"/>
          </a:p>
          <a:p>
            <a:pPr algn="r"/>
            <a:r>
              <a:rPr lang="en-US" i="1" dirty="0" smtClean="0">
                <a:hlinkClick r:id="rId5"/>
              </a:rPr>
              <a:t>DrupalNights.org</a:t>
            </a:r>
            <a:endParaRPr lang="en-US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Usability Professionals</a:t>
            </a:r>
          </a:p>
          <a:p>
            <a:r>
              <a:rPr lang="en-US" dirty="0"/>
              <a:t>Project Managers</a:t>
            </a:r>
          </a:p>
          <a:p>
            <a:r>
              <a:rPr lang="en-US" dirty="0"/>
              <a:t>Developers</a:t>
            </a:r>
          </a:p>
          <a:p>
            <a:r>
              <a:rPr lang="en-US" dirty="0"/>
              <a:t>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Questions to ask</a:t>
            </a:r>
          </a:p>
          <a:p>
            <a:r>
              <a:rPr lang="en-US" dirty="0" smtClean="0"/>
              <a:t>Popular options</a:t>
            </a:r>
          </a:p>
          <a:p>
            <a:r>
              <a:rPr lang="en-US" dirty="0" smtClean="0"/>
              <a:t>Our final winner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0657" y="183628"/>
            <a:ext cx="146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of Flash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7" name="Content Placeholder 6" descr="death-of-adobe-flas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  <p:sp>
        <p:nvSpPr>
          <p:cNvPr id="8" name="Pentagon 7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Death of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Hated for slowing down computers</a:t>
            </a:r>
          </a:p>
          <a:p>
            <a:r>
              <a:rPr lang="en-US" dirty="0" smtClean="0"/>
              <a:t>Security concerns</a:t>
            </a:r>
          </a:p>
          <a:p>
            <a:r>
              <a:rPr lang="en-US" dirty="0" smtClean="0"/>
              <a:t>Not supported on mobile devices</a:t>
            </a:r>
          </a:p>
          <a:p>
            <a:r>
              <a:rPr lang="en-US" dirty="0" smtClean="0"/>
              <a:t>Chrome will block Flash from auto loading by the end of 2016 (10 exceptions)</a:t>
            </a:r>
          </a:p>
          <a:p>
            <a:r>
              <a:rPr lang="en-US" dirty="0" smtClean="0"/>
              <a:t>Mozilla is beginning to phase the player out</a:t>
            </a:r>
          </a:p>
          <a:p>
            <a:r>
              <a:rPr lang="en-US" dirty="0" smtClean="0"/>
              <a:t>Even Adobe is moving to HTML5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Replacing Flash?</a:t>
            </a:r>
            <a:endParaRPr lang="en-US" dirty="0"/>
          </a:p>
        </p:txBody>
      </p:sp>
      <p:pic>
        <p:nvPicPr>
          <p:cNvPr id="4" name="Content Placeholder 3" descr="HTML5_Logo_5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458285" y="183627"/>
            <a:ext cx="1685714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flipH="1">
            <a:off x="7443969" y="212904"/>
            <a:ext cx="1700028" cy="345057"/>
          </a:xfrm>
          <a:prstGeom prst="homePlate">
            <a:avLst/>
          </a:prstGeom>
          <a:noFill/>
          <a:ln>
            <a:solidFill>
              <a:srgbClr val="2B44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30827 Safety Tracking.pptx" id="{7179E895-B371-4B24-B63A-6E798C846AFE}" vid="{93F1C59B-FB7B-4E1A-9F0B-B4ABE7B95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27004</TotalTime>
  <Words>1487</Words>
  <Application>Microsoft Macintosh PowerPoint</Application>
  <PresentationFormat>On-screen Show (4:3)</PresentationFormat>
  <Paragraphs>180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BioRAFT_PowerPoint</vt:lpstr>
      <vt:lpstr>Choosing a Graphing Library for the Modern Web</vt:lpstr>
      <vt:lpstr>About Me: Heather Bauer</vt:lpstr>
      <vt:lpstr>About BioRAFT</vt:lpstr>
      <vt:lpstr>About You</vt:lpstr>
      <vt:lpstr>Agenda</vt:lpstr>
      <vt:lpstr>The Problem</vt:lpstr>
      <vt:lpstr>The Death of Flash</vt:lpstr>
      <vt:lpstr>The Death of Flash</vt:lpstr>
      <vt:lpstr>What’s Replacing Flash?</vt:lpstr>
      <vt:lpstr>What’s Replacing Flash?</vt:lpstr>
      <vt:lpstr>Questions to Ask</vt:lpstr>
      <vt:lpstr>Our Considerations</vt:lpstr>
      <vt:lpstr>Does the data leave our servers?</vt:lpstr>
      <vt:lpstr>Which browsers are supported?</vt:lpstr>
      <vt:lpstr>What charts are available?</vt:lpstr>
      <vt:lpstr>Will it work on mobile devices?</vt:lpstr>
      <vt:lpstr>What are the accessibility concerns?</vt:lpstr>
      <vt:lpstr>What is your budget?</vt:lpstr>
      <vt:lpstr>What other features are included?</vt:lpstr>
      <vt:lpstr>Popular Options</vt:lpstr>
      <vt:lpstr>Popular Options</vt:lpstr>
      <vt:lpstr>Our Final Winner</vt:lpstr>
      <vt:lpstr>Final Winner</vt:lpstr>
      <vt:lpstr>Questions?</vt:lpstr>
      <vt:lpstr>Photo Credits</vt:lpstr>
      <vt:lpstr>Resources</vt:lpstr>
      <vt:lpstr>Choosing a Graphing Library for the Modern Web</vt:lpstr>
    </vt:vector>
  </TitlesOfParts>
  <Manager/>
  <Company>BioRAFT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Heather Bauer</dc:creator>
  <cp:keywords/>
  <dc:description/>
  <cp:lastModifiedBy>Heather Bauer</cp:lastModifiedBy>
  <cp:revision>105</cp:revision>
  <dcterms:created xsi:type="dcterms:W3CDTF">2013-06-14T17:24:36Z</dcterms:created>
  <dcterms:modified xsi:type="dcterms:W3CDTF">2016-10-02T18:43:32Z</dcterms:modified>
  <cp:category/>
</cp:coreProperties>
</file>