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4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952"/>
    <a:srgbClr val="004A94"/>
    <a:srgbClr val="001C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710" autoAdjust="0"/>
  </p:normalViewPr>
  <p:slideViewPr>
    <p:cSldViewPr snapToGrid="0" snapToObjects="1">
      <p:cViewPr varScale="1">
        <p:scale>
          <a:sx n="123" d="100"/>
          <a:sy n="123" d="100"/>
        </p:scale>
        <p:origin x="-1072" y="-104"/>
      </p:cViewPr>
      <p:guideLst>
        <p:guide orient="horz" pos="900"/>
        <p:guide orient="horz" pos="1620"/>
        <p:guide pos="220"/>
        <p:guide pos="548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ue_bar_with_hexes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11400"/>
            <a:ext cx="9144000" cy="2235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74711"/>
            <a:ext cx="7772400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720772"/>
            <a:ext cx="6400800" cy="97608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830350" y="6483357"/>
            <a:ext cx="41866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25 1</a:t>
            </a:r>
            <a:r>
              <a:rPr lang="en-US" sz="1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</a:t>
            </a:r>
            <a:r>
              <a:rPr lang="en-US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St.,</a:t>
            </a:r>
            <a:r>
              <a:rPr lang="en-US" sz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Suite 104, Cambridge, MA 02141 | </a:t>
            </a:r>
            <a:r>
              <a:rPr lang="en-US" sz="1200" baseline="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www.BioRAFT.com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86" y="472536"/>
            <a:ext cx="2590800" cy="6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443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390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38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3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01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7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1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9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DC74957-7003-5741-AE98-DF89D8E158AD}" type="datetimeFigureOut">
              <a:rPr lang="en-US" smtClean="0"/>
              <a:t>7/12/14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C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AB1E3-FC36-6442-BC34-9B8469E93AD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gray_hex_bubbles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00" y="5451475"/>
            <a:ext cx="1498600" cy="1270000"/>
          </a:xfrm>
          <a:prstGeom prst="rect">
            <a:avLst/>
          </a:prstGeom>
        </p:spPr>
      </p:pic>
      <p:pic>
        <p:nvPicPr>
          <p:cNvPr id="8" name="Picture 7" descr="BIORAFT_FINAL_LOGO.ep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6356350"/>
            <a:ext cx="2301723" cy="372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45719"/>
          </a:xfrm>
          <a:prstGeom prst="rect">
            <a:avLst/>
          </a:prstGeom>
          <a:solidFill>
            <a:srgbClr val="C0504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3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rgbClr val="7F7F7F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1238250"/>
            <a:ext cx="9143999" cy="3100917"/>
          </a:xfrm>
          <a:prstGeom prst="rect">
            <a:avLst/>
          </a:prstGeom>
          <a:gradFill flip="none" rotWithShape="1">
            <a:gsLst>
              <a:gs pos="0">
                <a:srgbClr val="002952"/>
              </a:gs>
              <a:gs pos="68000">
                <a:srgbClr val="001C37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861281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 Year </a:t>
            </a:r>
            <a:r>
              <a:rPr lang="en-US" sz="4800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Anniversary Event</a:t>
            </a:r>
          </a:p>
          <a:p>
            <a:pPr algn="ctr"/>
            <a:r>
              <a:rPr lang="en-US" sz="4400" b="1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Ask </a:t>
            </a:r>
            <a:r>
              <a:rPr lang="en-US" sz="44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Experts</a:t>
            </a:r>
            <a:endParaRPr lang="en-US" sz="4400" b="1" dirty="0">
              <a:solidFill>
                <a:srgbClr val="D9D9D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 descr="bioraft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34833" y="3227917"/>
            <a:ext cx="21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D9D9D9"/>
                </a:solidFill>
              </a:rPr>
              <a:t>July 17, 2014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7463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D9D9D9"/>
                </a:solidFill>
              </a:rPr>
              <a:t>Panel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1750"/>
            <a:ext cx="5526320" cy="3554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High Performance Drupal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January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1377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Kay </a:t>
            </a:r>
            <a:r>
              <a:rPr lang="en-US" sz="4800" dirty="0" err="1" smtClean="0">
                <a:solidFill>
                  <a:srgbClr val="D9D9D9"/>
                </a:solidFill>
              </a:rPr>
              <a:t>VanValkenburgh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81768"/>
            <a:ext cx="5526320" cy="3544395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D9D9D9"/>
                </a:solidFill>
              </a:rPr>
              <a:t>Client Training Rollouts Using </a:t>
            </a:r>
            <a:r>
              <a:rPr lang="en-US" dirty="0" smtClean="0">
                <a:solidFill>
                  <a:srgbClr val="D9D9D9"/>
                </a:solidFill>
              </a:rPr>
              <a:t>Personas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February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75282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D9D9D9"/>
                </a:solidFill>
              </a:rPr>
              <a:t>Ben </a:t>
            </a:r>
            <a:r>
              <a:rPr lang="en-US" sz="4800" dirty="0" err="1">
                <a:solidFill>
                  <a:srgbClr val="D9D9D9"/>
                </a:solidFill>
              </a:rPr>
              <a:t>Melançon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1750"/>
            <a:ext cx="4766437" cy="3554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Powering </a:t>
            </a:r>
            <a:r>
              <a:rPr lang="en-US" dirty="0">
                <a:solidFill>
                  <a:srgbClr val="D9D9D9"/>
                </a:solidFill>
              </a:rPr>
              <a:t>your API with Drupal </a:t>
            </a:r>
            <a:r>
              <a:rPr lang="en-US" dirty="0" smtClean="0">
                <a:solidFill>
                  <a:srgbClr val="D9D9D9"/>
                </a:solidFill>
              </a:rPr>
              <a:t>8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March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1393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D9D9D9"/>
                </a:solidFill>
              </a:rPr>
              <a:t>Nic</a:t>
            </a:r>
            <a:r>
              <a:rPr lang="en-US" sz="4800" dirty="0" smtClean="0">
                <a:solidFill>
                  <a:srgbClr val="D9D9D9"/>
                </a:solidFill>
              </a:rPr>
              <a:t> </a:t>
            </a:r>
            <a:r>
              <a:rPr lang="en-US" sz="4800" dirty="0" err="1" smtClean="0">
                <a:solidFill>
                  <a:srgbClr val="D9D9D9"/>
                </a:solidFill>
              </a:rPr>
              <a:t>Laflin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81768"/>
            <a:ext cx="5526320" cy="3544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Using Drupal as a Platform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April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4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49351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Chris </a:t>
            </a:r>
            <a:r>
              <a:rPr lang="en-US" sz="4800" dirty="0" err="1" smtClean="0">
                <a:solidFill>
                  <a:srgbClr val="D9D9D9"/>
                </a:solidFill>
              </a:rPr>
              <a:t>Pliakas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1750"/>
            <a:ext cx="5526320" cy="3554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Accelerate </a:t>
            </a:r>
            <a:r>
              <a:rPr lang="en-US" dirty="0">
                <a:solidFill>
                  <a:srgbClr val="D9D9D9"/>
                </a:solidFill>
              </a:rPr>
              <a:t>Drupal Development By Getting Off The Island</a:t>
            </a:r>
            <a:endParaRPr lang="en-US" dirty="0" smtClean="0">
              <a:solidFill>
                <a:srgbClr val="D9D9D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May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4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D9D9D9"/>
                </a:solidFill>
              </a:rPr>
              <a:t>Micky</a:t>
            </a:r>
            <a:r>
              <a:rPr lang="en-US" sz="4800" dirty="0" smtClean="0">
                <a:solidFill>
                  <a:srgbClr val="D9D9D9"/>
                </a:solidFill>
              </a:rPr>
              <a:t> </a:t>
            </a:r>
            <a:r>
              <a:rPr lang="en-US" sz="4800" dirty="0" err="1" smtClean="0">
                <a:solidFill>
                  <a:srgbClr val="D9D9D9"/>
                </a:solidFill>
              </a:rPr>
              <a:t>Metts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81768"/>
            <a:ext cx="5526320" cy="3544395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D9D9D9"/>
                </a:solidFill>
              </a:rPr>
              <a:t>VoipDrupal</a:t>
            </a:r>
            <a:r>
              <a:rPr lang="en-US" dirty="0" smtClean="0">
                <a:solidFill>
                  <a:srgbClr val="D9D9D9"/>
                </a:solidFill>
              </a:rPr>
              <a:t> </a:t>
            </a:r>
            <a:r>
              <a:rPr lang="en-US" dirty="0">
                <a:solidFill>
                  <a:srgbClr val="D9D9D9"/>
                </a:solidFill>
              </a:rPr>
              <a:t>- Your Site and a Regular </a:t>
            </a:r>
            <a:r>
              <a:rPr lang="en-US" dirty="0" smtClean="0">
                <a:solidFill>
                  <a:srgbClr val="D9D9D9"/>
                </a:solidFill>
              </a:rPr>
              <a:t>Phone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June 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4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768"/>
            <a:ext cx="8320320" cy="1143000"/>
          </a:xfrm>
        </p:spPr>
        <p:txBody>
          <a:bodyPr/>
          <a:lstStyle/>
          <a:p>
            <a:r>
              <a:rPr lang="en-US" sz="4800" dirty="0" smtClean="0">
                <a:solidFill>
                  <a:srgbClr val="D9D9D9"/>
                </a:solidFill>
              </a:rPr>
              <a:t>Panel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81768"/>
            <a:ext cx="5526320" cy="354439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Ask </a:t>
            </a:r>
            <a:r>
              <a:rPr lang="en-US" dirty="0">
                <a:solidFill>
                  <a:srgbClr val="D9D9D9"/>
                </a:solidFill>
              </a:rPr>
              <a:t>T</a:t>
            </a:r>
            <a:r>
              <a:rPr lang="en-US" dirty="0" smtClean="0">
                <a:solidFill>
                  <a:srgbClr val="D9D9D9"/>
                </a:solidFill>
              </a:rPr>
              <a:t>he Experts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D9D9D9"/>
                </a:solidFill>
              </a:rPr>
              <a:t>July </a:t>
            </a:r>
            <a:r>
              <a:rPr lang="en-US" sz="2400" dirty="0" smtClean="0">
                <a:solidFill>
                  <a:srgbClr val="D9D9D9"/>
                </a:solidFill>
              </a:rPr>
              <a:t>2014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714500"/>
            <a:ext cx="2794000" cy="25654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1483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1" y="1238250"/>
            <a:ext cx="9143999" cy="3100917"/>
          </a:xfrm>
          <a:prstGeom prst="rect">
            <a:avLst/>
          </a:prstGeom>
          <a:gradFill flip="none" rotWithShape="1">
            <a:gsLst>
              <a:gs pos="0">
                <a:srgbClr val="002952"/>
              </a:gs>
              <a:gs pos="68000">
                <a:srgbClr val="001C37"/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5792003"/>
            <a:ext cx="3037417" cy="106599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0" y="1861281"/>
            <a:ext cx="914399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One Year </a:t>
            </a:r>
            <a:r>
              <a:rPr lang="en-US" sz="4800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Anniversary Event</a:t>
            </a:r>
          </a:p>
          <a:p>
            <a:pPr algn="ctr"/>
            <a:r>
              <a:rPr lang="en-US" sz="4400" b="1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Ask </a:t>
            </a:r>
            <a:r>
              <a:rPr lang="en-US" sz="4400" b="1" dirty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4400" b="1" dirty="0" smtClean="0">
                <a:solidFill>
                  <a:srgbClr val="D9D9D9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Experts</a:t>
            </a:r>
            <a:endParaRPr lang="en-US" sz="4400" b="1" dirty="0">
              <a:solidFill>
                <a:srgbClr val="D9D9D9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4" name="Picture 13" descr="bioraft-whi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3534833" y="3227917"/>
            <a:ext cx="21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32142" y="6383617"/>
            <a:ext cx="213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>
                <a:solidFill>
                  <a:srgbClr val="D9D9D9"/>
                </a:solidFill>
              </a:rPr>
              <a:t>July 17, 2014</a:t>
            </a:r>
            <a:endParaRPr lang="en-US" i="1" dirty="0">
              <a:solidFill>
                <a:srgbClr val="D9D9D9"/>
              </a:solidFill>
            </a:endParaRPr>
          </a:p>
        </p:txBody>
      </p:sp>
      <p:pic>
        <p:nvPicPr>
          <p:cNvPr id="17" name="Picture 16" descr="people-160789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8259" y="4317985"/>
            <a:ext cx="7620000" cy="6858000"/>
          </a:xfrm>
          <a:prstGeom prst="rect">
            <a:avLst/>
          </a:prstGeom>
        </p:spPr>
      </p:pic>
      <p:pic>
        <p:nvPicPr>
          <p:cNvPr id="18" name="Picture 17" descr="people-160789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542" y="4180406"/>
            <a:ext cx="7620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935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1" y="1428750"/>
            <a:ext cx="8120724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Why Drupal Nights?</a:t>
            </a:r>
            <a:endParaRPr lang="en-US" sz="4800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50" y="1929334"/>
            <a:ext cx="2778849" cy="317919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1" y="2571749"/>
            <a:ext cx="5354587" cy="355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D9D9D9"/>
                </a:solidFill>
              </a:rPr>
              <a:t>Foster an open conversation between </a:t>
            </a:r>
            <a:r>
              <a:rPr lang="en-US" dirty="0" smtClean="0">
                <a:solidFill>
                  <a:srgbClr val="D9D9D9"/>
                </a:solidFill>
              </a:rPr>
              <a:t>developers.  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Share &amp; learn best practices</a:t>
            </a:r>
            <a:r>
              <a:rPr lang="en-US" dirty="0">
                <a:solidFill>
                  <a:srgbClr val="D9D9D9"/>
                </a:solidFill>
              </a:rPr>
              <a:t>, strategies, and </a:t>
            </a:r>
            <a:r>
              <a:rPr lang="en-US" dirty="0" smtClean="0">
                <a:solidFill>
                  <a:srgbClr val="D9D9D9"/>
                </a:solidFill>
              </a:rPr>
              <a:t>code.</a:t>
            </a:r>
          </a:p>
          <a:p>
            <a:r>
              <a:rPr lang="en-US" dirty="0">
                <a:solidFill>
                  <a:srgbClr val="D9D9D9"/>
                </a:solidFill>
              </a:rPr>
              <a:t>Create strong community </a:t>
            </a:r>
            <a:r>
              <a:rPr lang="en-US" dirty="0" smtClean="0">
                <a:solidFill>
                  <a:srgbClr val="D9D9D9"/>
                </a:solidFill>
              </a:rPr>
              <a:t>ties.</a:t>
            </a:r>
          </a:p>
        </p:txBody>
      </p:sp>
      <p:pic>
        <p:nvPicPr>
          <p:cNvPr id="10" name="Picture 9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512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1" y="2571749"/>
            <a:ext cx="5354587" cy="35544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Demonstrate </a:t>
            </a:r>
            <a:r>
              <a:rPr lang="en-US" dirty="0">
                <a:solidFill>
                  <a:srgbClr val="D9D9D9"/>
                </a:solidFill>
              </a:rPr>
              <a:t>that BioRAFT is a great place to </a:t>
            </a:r>
            <a:r>
              <a:rPr lang="en-US" dirty="0" smtClean="0">
                <a:solidFill>
                  <a:srgbClr val="D9D9D9"/>
                </a:solidFill>
              </a:rPr>
              <a:t>work.</a:t>
            </a:r>
          </a:p>
          <a:p>
            <a:r>
              <a:rPr lang="en-US" dirty="0" smtClean="0">
                <a:solidFill>
                  <a:srgbClr val="D9D9D9"/>
                </a:solidFill>
              </a:rPr>
              <a:t>Yes, we are hiring!</a:t>
            </a:r>
          </a:p>
        </p:txBody>
      </p:sp>
      <p:pic>
        <p:nvPicPr>
          <p:cNvPr id="5" name="Picture 4" descr="BioRAFT-Postcard-3[3]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950" y="1600200"/>
            <a:ext cx="2778849" cy="383745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9251" y="1428750"/>
            <a:ext cx="8120724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1">
                    <a:lumMod val="85000"/>
                  </a:schemeClr>
                </a:solidFill>
              </a:rPr>
              <a:t>Why Drupal Nights?</a:t>
            </a:r>
            <a:endParaRPr lang="en-US" sz="4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6618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276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solidFill>
                  <a:srgbClr val="D9D9D9"/>
                </a:solidFill>
              </a:rPr>
              <a:t>Dani</a:t>
            </a:r>
            <a:r>
              <a:rPr lang="en-US" sz="4800" dirty="0" smtClean="0">
                <a:solidFill>
                  <a:srgbClr val="D9D9D9"/>
                </a:solidFill>
              </a:rPr>
              <a:t> </a:t>
            </a:r>
            <a:r>
              <a:rPr lang="en-US" sz="4800" dirty="0" err="1" smtClean="0">
                <a:solidFill>
                  <a:srgbClr val="D9D9D9"/>
                </a:solidFill>
              </a:rPr>
              <a:t>Nordin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81276"/>
            <a:ext cx="5526320" cy="354488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User Research for the Web and Applications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D9D9D9"/>
                </a:solidFill>
              </a:rPr>
              <a:t>July </a:t>
            </a:r>
            <a:r>
              <a:rPr lang="en-US" sz="2400" dirty="0" smtClean="0">
                <a:solidFill>
                  <a:srgbClr val="D9D9D9"/>
                </a:solidFill>
              </a:rPr>
              <a:t>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 descr="da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0428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8276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err="1">
                <a:solidFill>
                  <a:srgbClr val="D9D9D9"/>
                </a:solidFill>
              </a:rPr>
              <a:t>Stéphane</a:t>
            </a:r>
            <a:r>
              <a:rPr lang="en-US" sz="4800" dirty="0">
                <a:solidFill>
                  <a:srgbClr val="D9D9D9"/>
                </a:solidFill>
              </a:rPr>
              <a:t> </a:t>
            </a:r>
            <a:r>
              <a:rPr lang="en-US" sz="4800" dirty="0" err="1" smtClean="0">
                <a:solidFill>
                  <a:srgbClr val="D9D9D9"/>
                </a:solidFill>
              </a:rPr>
              <a:t>Corlosquet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91859"/>
            <a:ext cx="5526320" cy="35554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Keeping Your Site Secure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August 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1600200"/>
            <a:ext cx="23749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0716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6647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Ed </a:t>
            </a:r>
            <a:r>
              <a:rPr lang="en-US" sz="4800" dirty="0" err="1" smtClean="0">
                <a:solidFill>
                  <a:srgbClr val="D9D9D9"/>
                </a:solidFill>
              </a:rPr>
              <a:t>Carlevale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9647"/>
            <a:ext cx="5526320" cy="35465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Blending Drupal Distributions for Custom Websites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September 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5177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36119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Jesse Beach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9119"/>
            <a:ext cx="5526320" cy="354704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The Semantic Application Layer and Accessibility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October 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231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28750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Jason </a:t>
            </a:r>
            <a:r>
              <a:rPr lang="en-US" sz="4800" dirty="0" err="1" smtClean="0">
                <a:solidFill>
                  <a:srgbClr val="D9D9D9"/>
                </a:solidFill>
              </a:rPr>
              <a:t>Pamental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1750"/>
            <a:ext cx="5526320" cy="35544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D9D9D9"/>
                </a:solidFill>
              </a:rPr>
              <a:t>Think Responsively, Design Responsibly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November 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12743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480" y="1449351"/>
            <a:ext cx="8320320" cy="1143000"/>
          </a:xfrm>
        </p:spPr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D9D9D9"/>
                </a:solidFill>
              </a:rPr>
              <a:t>Seth Cohn</a:t>
            </a:r>
            <a:endParaRPr lang="en-US" sz="4800" dirty="0">
              <a:solidFill>
                <a:srgbClr val="D9D9D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6480" y="2571750"/>
            <a:ext cx="5526320" cy="3554413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solidFill>
                  <a:srgbClr val="D9D9D9"/>
                </a:solidFill>
              </a:rPr>
              <a:t>Behat</a:t>
            </a:r>
            <a:r>
              <a:rPr lang="en-US" dirty="0" smtClean="0">
                <a:solidFill>
                  <a:srgbClr val="D9D9D9"/>
                </a:solidFill>
              </a:rPr>
              <a:t>: Human-Readable Automated Testing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D9D9D9"/>
                </a:solidFill>
              </a:rPr>
              <a:t>December 2013</a:t>
            </a: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2800" y="1600200"/>
            <a:ext cx="2794000" cy="27940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0" y="5699083"/>
            <a:ext cx="3037417" cy="1158916"/>
          </a:xfrm>
          <a:prstGeom prst="rect">
            <a:avLst/>
          </a:prstGeom>
          <a:solidFill>
            <a:srgbClr val="001C3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bioraft-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57132"/>
            <a:ext cx="2425700" cy="406400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416806" y="6383617"/>
            <a:ext cx="2387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rgbClr val="D9D9D9"/>
                </a:solidFill>
              </a:rPr>
              <a:t>d</a:t>
            </a:r>
            <a:r>
              <a:rPr lang="en-US" dirty="0" smtClean="0">
                <a:solidFill>
                  <a:srgbClr val="D9D9D9"/>
                </a:solidFill>
              </a:rPr>
              <a:t>rupalnights.org</a:t>
            </a:r>
            <a:endParaRPr lang="en-US" dirty="0">
              <a:solidFill>
                <a:srgbClr val="D9D9D9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39" y="300417"/>
            <a:ext cx="5763838" cy="714298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249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ioRAFT_PowerPoint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8080"/>
      </a:hlink>
      <a:folHlink>
        <a:srgbClr val="808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20130827 Safety Tracking.pptx" id="{7179E895-B371-4B24-B63A-6E798C846AFE}" vid="{93F1C59B-FB7B-4E1A-9F0B-B4ABE7B957A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BioRAFT_PowerPoint.potx</Template>
  <TotalTime>5267</TotalTime>
  <Words>209</Words>
  <Application>Microsoft Macintosh PowerPoint</Application>
  <PresentationFormat>On-screen Show (4:3)</PresentationFormat>
  <Paragraphs>82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BioRAFT_PowerPoint</vt:lpstr>
      <vt:lpstr>PowerPoint Presentation</vt:lpstr>
      <vt:lpstr>Why Drupal Nights?</vt:lpstr>
      <vt:lpstr>Why Drupal Nights?</vt:lpstr>
      <vt:lpstr>Dani Nordin</vt:lpstr>
      <vt:lpstr>Stéphane Corlosquet</vt:lpstr>
      <vt:lpstr>Ed Carlevale</vt:lpstr>
      <vt:lpstr>Jesse Beach</vt:lpstr>
      <vt:lpstr>Jason Pamental</vt:lpstr>
      <vt:lpstr>Seth Cohn</vt:lpstr>
      <vt:lpstr>Panel</vt:lpstr>
      <vt:lpstr>Kay VanValkenburgh</vt:lpstr>
      <vt:lpstr>Ben Melançon</vt:lpstr>
      <vt:lpstr>Nic Laflin</vt:lpstr>
      <vt:lpstr>Chris Pliakas</vt:lpstr>
      <vt:lpstr>Micky Metts</vt:lpstr>
      <vt:lpstr>Panel</vt:lpstr>
      <vt:lpstr>PowerPoint Presentation</vt:lpstr>
    </vt:vector>
  </TitlesOfParts>
  <Company>BioRAFT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Charlie Wong</dc:creator>
  <cp:lastModifiedBy>Michelle Lauer</cp:lastModifiedBy>
  <cp:revision>64</cp:revision>
  <dcterms:created xsi:type="dcterms:W3CDTF">2013-06-14T17:24:36Z</dcterms:created>
  <dcterms:modified xsi:type="dcterms:W3CDTF">2014-07-14T15:11:32Z</dcterms:modified>
</cp:coreProperties>
</file>