
<file path=[Content_Types].xml><?xml version="1.0" encoding="utf-8"?>
<Types xmlns="http://schemas.openxmlformats.org/package/2006/content-types">
  <Default Extension="xml" ContentType="application/xml"/>
  <Default Extension="jpeg" ContentType="image/jpeg"/>
  <Default Extension="mp3" ContentType="audio/mpeg"/>
  <Default Extension="jpg" ContentType="image/jpeg"/>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57" r:id="rId3"/>
    <p:sldId id="265" r:id="rId4"/>
    <p:sldId id="258" r:id="rId5"/>
    <p:sldId id="259" r:id="rId6"/>
    <p:sldId id="260" r:id="rId7"/>
    <p:sldId id="261" r:id="rId8"/>
    <p:sldId id="262" r:id="rId9"/>
    <p:sldId id="264" r:id="rId10"/>
    <p:sldId id="299" r:id="rId11"/>
    <p:sldId id="300" r:id="rId12"/>
    <p:sldId id="301" r:id="rId13"/>
    <p:sldId id="323" r:id="rId14"/>
    <p:sldId id="263" r:id="rId15"/>
    <p:sldId id="283" r:id="rId16"/>
    <p:sldId id="298" r:id="rId17"/>
    <p:sldId id="267" r:id="rId18"/>
    <p:sldId id="268" r:id="rId19"/>
    <p:sldId id="269" r:id="rId20"/>
    <p:sldId id="313" r:id="rId21"/>
    <p:sldId id="270" r:id="rId22"/>
    <p:sldId id="271" r:id="rId23"/>
    <p:sldId id="272" r:id="rId24"/>
    <p:sldId id="273" r:id="rId25"/>
    <p:sldId id="275" r:id="rId26"/>
    <p:sldId id="276" r:id="rId27"/>
    <p:sldId id="277" r:id="rId28"/>
    <p:sldId id="324" r:id="rId29"/>
    <p:sldId id="274" r:id="rId30"/>
    <p:sldId id="278" r:id="rId31"/>
    <p:sldId id="312" r:id="rId32"/>
    <p:sldId id="308" r:id="rId33"/>
    <p:sldId id="309" r:id="rId34"/>
    <p:sldId id="306" r:id="rId35"/>
    <p:sldId id="305" r:id="rId36"/>
    <p:sldId id="307" r:id="rId37"/>
    <p:sldId id="311" r:id="rId38"/>
    <p:sldId id="279" r:id="rId39"/>
    <p:sldId id="280" r:id="rId40"/>
    <p:sldId id="281" r:id="rId41"/>
    <p:sldId id="282" r:id="rId42"/>
    <p:sldId id="284" r:id="rId43"/>
    <p:sldId id="285" r:id="rId44"/>
    <p:sldId id="286" r:id="rId45"/>
    <p:sldId id="288" r:id="rId46"/>
    <p:sldId id="287" r:id="rId47"/>
    <p:sldId id="289" r:id="rId48"/>
    <p:sldId id="316" r:id="rId49"/>
    <p:sldId id="290" r:id="rId50"/>
    <p:sldId id="291" r:id="rId51"/>
    <p:sldId id="292" r:id="rId52"/>
    <p:sldId id="293" r:id="rId53"/>
    <p:sldId id="294" r:id="rId54"/>
    <p:sldId id="295" r:id="rId55"/>
    <p:sldId id="314" r:id="rId56"/>
    <p:sldId id="296" r:id="rId57"/>
    <p:sldId id="315" r:id="rId58"/>
    <p:sldId id="297" r:id="rId59"/>
    <p:sldId id="302" r:id="rId60"/>
    <p:sldId id="310" r:id="rId61"/>
    <p:sldId id="317" r:id="rId62"/>
    <p:sldId id="318" r:id="rId63"/>
    <p:sldId id="319" r:id="rId64"/>
    <p:sldId id="320" r:id="rId65"/>
    <p:sldId id="321" r:id="rId66"/>
    <p:sldId id="303" r:id="rId67"/>
    <p:sldId id="322" r:id="rId68"/>
    <p:sldId id="304" r:id="rId69"/>
    <p:sldId id="325" r:id="rId70"/>
    <p:sldId id="326" r:id="rId71"/>
    <p:sldId id="327" r:id="rId72"/>
    <p:sldId id="328" r:id="rId73"/>
    <p:sldId id="32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p:restoredTop sz="94631"/>
  </p:normalViewPr>
  <p:slideViewPr>
    <p:cSldViewPr snapToGrid="0" snapToObjects="1">
      <p:cViewPr varScale="1">
        <p:scale>
          <a:sx n="101" d="100"/>
          <a:sy n="101" d="100"/>
        </p:scale>
        <p:origin x="5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264C0-4487-1743-9264-93DA8DC3B267}" type="datetimeFigureOut">
              <a:rPr lang="en-US" smtClean="0"/>
              <a:t>8/18/16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DD3EF-19D4-8944-B719-8E1367643E1B}" type="slidenum">
              <a:rPr lang="en-US" smtClean="0"/>
              <a:t>‹#›</a:t>
            </a:fld>
            <a:endParaRPr lang="en-US"/>
          </a:p>
        </p:txBody>
      </p:sp>
    </p:spTree>
    <p:extLst>
      <p:ext uri="{BB962C8B-B14F-4D97-AF65-F5344CB8AC3E}">
        <p14:creationId xmlns:p14="http://schemas.microsoft.com/office/powerpoint/2010/main" val="203263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1 - Intro</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1</a:t>
            </a:fld>
            <a:endParaRPr lang="en-US"/>
          </a:p>
        </p:txBody>
      </p:sp>
    </p:spTree>
    <p:extLst>
      <p:ext uri="{BB962C8B-B14F-4D97-AF65-F5344CB8AC3E}">
        <p14:creationId xmlns:p14="http://schemas.microsoft.com/office/powerpoint/2010/main" val="54764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2 - Background</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14</a:t>
            </a:fld>
            <a:endParaRPr lang="en-US"/>
          </a:p>
        </p:txBody>
      </p:sp>
    </p:spTree>
    <p:extLst>
      <p:ext uri="{BB962C8B-B14F-4D97-AF65-F5344CB8AC3E}">
        <p14:creationId xmlns:p14="http://schemas.microsoft.com/office/powerpoint/2010/main" val="61903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17</a:t>
            </a:fld>
            <a:endParaRPr lang="en-US"/>
          </a:p>
        </p:txBody>
      </p:sp>
    </p:spTree>
    <p:extLst>
      <p:ext uri="{BB962C8B-B14F-4D97-AF65-F5344CB8AC3E}">
        <p14:creationId xmlns:p14="http://schemas.microsoft.com/office/powerpoint/2010/main" val="205002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18</a:t>
            </a:fld>
            <a:endParaRPr lang="en-US"/>
          </a:p>
        </p:txBody>
      </p:sp>
    </p:spTree>
    <p:extLst>
      <p:ext uri="{BB962C8B-B14F-4D97-AF65-F5344CB8AC3E}">
        <p14:creationId xmlns:p14="http://schemas.microsoft.com/office/powerpoint/2010/main" val="184091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19</a:t>
            </a:fld>
            <a:endParaRPr lang="en-US"/>
          </a:p>
        </p:txBody>
      </p:sp>
    </p:spTree>
    <p:extLst>
      <p:ext uri="{BB962C8B-B14F-4D97-AF65-F5344CB8AC3E}">
        <p14:creationId xmlns:p14="http://schemas.microsoft.com/office/powerpoint/2010/main" val="149168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20</a:t>
            </a:fld>
            <a:endParaRPr lang="en-US"/>
          </a:p>
        </p:txBody>
      </p:sp>
    </p:spTree>
    <p:extLst>
      <p:ext uri="{BB962C8B-B14F-4D97-AF65-F5344CB8AC3E}">
        <p14:creationId xmlns:p14="http://schemas.microsoft.com/office/powerpoint/2010/main" val="655014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21</a:t>
            </a:fld>
            <a:endParaRPr lang="en-US"/>
          </a:p>
        </p:txBody>
      </p:sp>
    </p:spTree>
    <p:extLst>
      <p:ext uri="{BB962C8B-B14F-4D97-AF65-F5344CB8AC3E}">
        <p14:creationId xmlns:p14="http://schemas.microsoft.com/office/powerpoint/2010/main" val="107684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22</a:t>
            </a:fld>
            <a:endParaRPr lang="en-US"/>
          </a:p>
        </p:txBody>
      </p:sp>
    </p:spTree>
    <p:extLst>
      <p:ext uri="{BB962C8B-B14F-4D97-AF65-F5344CB8AC3E}">
        <p14:creationId xmlns:p14="http://schemas.microsoft.com/office/powerpoint/2010/main" val="166607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23</a:t>
            </a:fld>
            <a:endParaRPr lang="en-US"/>
          </a:p>
        </p:txBody>
      </p:sp>
    </p:spTree>
    <p:extLst>
      <p:ext uri="{BB962C8B-B14F-4D97-AF65-F5344CB8AC3E}">
        <p14:creationId xmlns:p14="http://schemas.microsoft.com/office/powerpoint/2010/main" val="74194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24</a:t>
            </a:fld>
            <a:endParaRPr lang="en-US"/>
          </a:p>
        </p:txBody>
      </p:sp>
    </p:spTree>
    <p:extLst>
      <p:ext uri="{BB962C8B-B14F-4D97-AF65-F5344CB8AC3E}">
        <p14:creationId xmlns:p14="http://schemas.microsoft.com/office/powerpoint/2010/main" val="152596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 New Approach</a:t>
            </a:r>
          </a:p>
        </p:txBody>
      </p:sp>
      <p:sp>
        <p:nvSpPr>
          <p:cNvPr id="4" name="Slide Number Placeholder 3"/>
          <p:cNvSpPr>
            <a:spLocks noGrp="1"/>
          </p:cNvSpPr>
          <p:nvPr>
            <p:ph type="sldNum" sz="quarter" idx="10"/>
          </p:nvPr>
        </p:nvSpPr>
        <p:spPr/>
        <p:txBody>
          <a:bodyPr/>
          <a:lstStyle/>
          <a:p>
            <a:fld id="{228DD3EF-19D4-8944-B719-8E1367643E1B}" type="slidenum">
              <a:rPr lang="en-US" smtClean="0"/>
              <a:t>25</a:t>
            </a:fld>
            <a:endParaRPr lang="en-US"/>
          </a:p>
        </p:txBody>
      </p:sp>
    </p:spTree>
    <p:extLst>
      <p:ext uri="{BB962C8B-B14F-4D97-AF65-F5344CB8AC3E}">
        <p14:creationId xmlns:p14="http://schemas.microsoft.com/office/powerpoint/2010/main" val="13254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a:t>
            </a:fld>
            <a:endParaRPr lang="en-US"/>
          </a:p>
        </p:txBody>
      </p:sp>
    </p:spTree>
    <p:extLst>
      <p:ext uri="{BB962C8B-B14F-4D97-AF65-F5344CB8AC3E}">
        <p14:creationId xmlns:p14="http://schemas.microsoft.com/office/powerpoint/2010/main" val="67098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3 – New Approach</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26</a:t>
            </a:fld>
            <a:endParaRPr lang="en-US"/>
          </a:p>
        </p:txBody>
      </p:sp>
    </p:spTree>
    <p:extLst>
      <p:ext uri="{BB962C8B-B14F-4D97-AF65-F5344CB8AC3E}">
        <p14:creationId xmlns:p14="http://schemas.microsoft.com/office/powerpoint/2010/main" val="50961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3 – New Approach</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27</a:t>
            </a:fld>
            <a:endParaRPr lang="en-US"/>
          </a:p>
        </p:txBody>
      </p:sp>
    </p:spTree>
    <p:extLst>
      <p:ext uri="{BB962C8B-B14F-4D97-AF65-F5344CB8AC3E}">
        <p14:creationId xmlns:p14="http://schemas.microsoft.com/office/powerpoint/2010/main" val="1817405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29</a:t>
            </a:fld>
            <a:endParaRPr lang="en-US"/>
          </a:p>
        </p:txBody>
      </p:sp>
    </p:spTree>
    <p:extLst>
      <p:ext uri="{BB962C8B-B14F-4D97-AF65-F5344CB8AC3E}">
        <p14:creationId xmlns:p14="http://schemas.microsoft.com/office/powerpoint/2010/main" val="2046005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4 - Features</a:t>
            </a:r>
          </a:p>
        </p:txBody>
      </p:sp>
      <p:sp>
        <p:nvSpPr>
          <p:cNvPr id="4" name="Slide Number Placeholder 3"/>
          <p:cNvSpPr>
            <a:spLocks noGrp="1"/>
          </p:cNvSpPr>
          <p:nvPr>
            <p:ph type="sldNum" sz="quarter" idx="10"/>
          </p:nvPr>
        </p:nvSpPr>
        <p:spPr/>
        <p:txBody>
          <a:bodyPr/>
          <a:lstStyle/>
          <a:p>
            <a:fld id="{228DD3EF-19D4-8944-B719-8E1367643E1B}" type="slidenum">
              <a:rPr lang="en-US" smtClean="0"/>
              <a:t>30</a:t>
            </a:fld>
            <a:endParaRPr lang="en-US"/>
          </a:p>
        </p:txBody>
      </p:sp>
    </p:spTree>
    <p:extLst>
      <p:ext uri="{BB962C8B-B14F-4D97-AF65-F5344CB8AC3E}">
        <p14:creationId xmlns:p14="http://schemas.microsoft.com/office/powerpoint/2010/main" val="527562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4 - Features</a:t>
            </a:r>
          </a:p>
        </p:txBody>
      </p:sp>
      <p:sp>
        <p:nvSpPr>
          <p:cNvPr id="4" name="Slide Number Placeholder 3"/>
          <p:cNvSpPr>
            <a:spLocks noGrp="1"/>
          </p:cNvSpPr>
          <p:nvPr>
            <p:ph type="sldNum" sz="quarter" idx="10"/>
          </p:nvPr>
        </p:nvSpPr>
        <p:spPr/>
        <p:txBody>
          <a:bodyPr/>
          <a:lstStyle/>
          <a:p>
            <a:fld id="{228DD3EF-19D4-8944-B719-8E1367643E1B}" type="slidenum">
              <a:rPr lang="en-US" smtClean="0"/>
              <a:t>38</a:t>
            </a:fld>
            <a:endParaRPr lang="en-US"/>
          </a:p>
        </p:txBody>
      </p:sp>
    </p:spTree>
    <p:extLst>
      <p:ext uri="{BB962C8B-B14F-4D97-AF65-F5344CB8AC3E}">
        <p14:creationId xmlns:p14="http://schemas.microsoft.com/office/powerpoint/2010/main" val="37137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4 - Features</a:t>
            </a:r>
          </a:p>
        </p:txBody>
      </p:sp>
      <p:sp>
        <p:nvSpPr>
          <p:cNvPr id="4" name="Slide Number Placeholder 3"/>
          <p:cNvSpPr>
            <a:spLocks noGrp="1"/>
          </p:cNvSpPr>
          <p:nvPr>
            <p:ph type="sldNum" sz="quarter" idx="10"/>
          </p:nvPr>
        </p:nvSpPr>
        <p:spPr/>
        <p:txBody>
          <a:bodyPr/>
          <a:lstStyle/>
          <a:p>
            <a:fld id="{228DD3EF-19D4-8944-B719-8E1367643E1B}" type="slidenum">
              <a:rPr lang="en-US" smtClean="0"/>
              <a:t>39</a:t>
            </a:fld>
            <a:endParaRPr lang="en-US"/>
          </a:p>
        </p:txBody>
      </p:sp>
    </p:spTree>
    <p:extLst>
      <p:ext uri="{BB962C8B-B14F-4D97-AF65-F5344CB8AC3E}">
        <p14:creationId xmlns:p14="http://schemas.microsoft.com/office/powerpoint/2010/main" val="71697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40</a:t>
            </a:fld>
            <a:endParaRPr lang="en-US"/>
          </a:p>
        </p:txBody>
      </p:sp>
    </p:spTree>
    <p:extLst>
      <p:ext uri="{BB962C8B-B14F-4D97-AF65-F5344CB8AC3E}">
        <p14:creationId xmlns:p14="http://schemas.microsoft.com/office/powerpoint/2010/main" val="180982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41</a:t>
            </a:fld>
            <a:endParaRPr lang="en-US"/>
          </a:p>
        </p:txBody>
      </p:sp>
    </p:spTree>
    <p:extLst>
      <p:ext uri="{BB962C8B-B14F-4D97-AF65-F5344CB8AC3E}">
        <p14:creationId xmlns:p14="http://schemas.microsoft.com/office/powerpoint/2010/main" val="691624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42</a:t>
            </a:fld>
            <a:endParaRPr lang="en-US"/>
          </a:p>
        </p:txBody>
      </p:sp>
    </p:spTree>
    <p:extLst>
      <p:ext uri="{BB962C8B-B14F-4D97-AF65-F5344CB8AC3E}">
        <p14:creationId xmlns:p14="http://schemas.microsoft.com/office/powerpoint/2010/main" val="1951188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43</a:t>
            </a:fld>
            <a:endParaRPr lang="en-US"/>
          </a:p>
        </p:txBody>
      </p:sp>
    </p:spTree>
    <p:extLst>
      <p:ext uri="{BB962C8B-B14F-4D97-AF65-F5344CB8AC3E}">
        <p14:creationId xmlns:p14="http://schemas.microsoft.com/office/powerpoint/2010/main" val="154507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3</a:t>
            </a:fld>
            <a:endParaRPr lang="en-US"/>
          </a:p>
        </p:txBody>
      </p:sp>
    </p:spTree>
    <p:extLst>
      <p:ext uri="{BB962C8B-B14F-4D97-AF65-F5344CB8AC3E}">
        <p14:creationId xmlns:p14="http://schemas.microsoft.com/office/powerpoint/2010/main" val="320806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44</a:t>
            </a:fld>
            <a:endParaRPr lang="en-US"/>
          </a:p>
        </p:txBody>
      </p:sp>
    </p:spTree>
    <p:extLst>
      <p:ext uri="{BB962C8B-B14F-4D97-AF65-F5344CB8AC3E}">
        <p14:creationId xmlns:p14="http://schemas.microsoft.com/office/powerpoint/2010/main" val="676861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45</a:t>
            </a:fld>
            <a:endParaRPr lang="en-US"/>
          </a:p>
        </p:txBody>
      </p:sp>
    </p:spTree>
    <p:extLst>
      <p:ext uri="{BB962C8B-B14F-4D97-AF65-F5344CB8AC3E}">
        <p14:creationId xmlns:p14="http://schemas.microsoft.com/office/powerpoint/2010/main" val="793360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46</a:t>
            </a:fld>
            <a:endParaRPr lang="en-US"/>
          </a:p>
        </p:txBody>
      </p:sp>
    </p:spTree>
    <p:extLst>
      <p:ext uri="{BB962C8B-B14F-4D97-AF65-F5344CB8AC3E}">
        <p14:creationId xmlns:p14="http://schemas.microsoft.com/office/powerpoint/2010/main" val="288900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47</a:t>
            </a:fld>
            <a:endParaRPr lang="en-US"/>
          </a:p>
        </p:txBody>
      </p:sp>
    </p:spTree>
    <p:extLst>
      <p:ext uri="{BB962C8B-B14F-4D97-AF65-F5344CB8AC3E}">
        <p14:creationId xmlns:p14="http://schemas.microsoft.com/office/powerpoint/2010/main" val="90765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48</a:t>
            </a:fld>
            <a:endParaRPr lang="en-US"/>
          </a:p>
        </p:txBody>
      </p:sp>
    </p:spTree>
    <p:extLst>
      <p:ext uri="{BB962C8B-B14F-4D97-AF65-F5344CB8AC3E}">
        <p14:creationId xmlns:p14="http://schemas.microsoft.com/office/powerpoint/2010/main" val="630867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49</a:t>
            </a:fld>
            <a:endParaRPr lang="en-US"/>
          </a:p>
        </p:txBody>
      </p:sp>
    </p:spTree>
    <p:extLst>
      <p:ext uri="{BB962C8B-B14F-4D97-AF65-F5344CB8AC3E}">
        <p14:creationId xmlns:p14="http://schemas.microsoft.com/office/powerpoint/2010/main" val="788722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50</a:t>
            </a:fld>
            <a:endParaRPr lang="en-US"/>
          </a:p>
        </p:txBody>
      </p:sp>
    </p:spTree>
    <p:extLst>
      <p:ext uri="{BB962C8B-B14F-4D97-AF65-F5344CB8AC3E}">
        <p14:creationId xmlns:p14="http://schemas.microsoft.com/office/powerpoint/2010/main" val="1784542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51</a:t>
            </a:fld>
            <a:endParaRPr lang="en-US"/>
          </a:p>
        </p:txBody>
      </p:sp>
    </p:spTree>
    <p:extLst>
      <p:ext uri="{BB962C8B-B14F-4D97-AF65-F5344CB8AC3E}">
        <p14:creationId xmlns:p14="http://schemas.microsoft.com/office/powerpoint/2010/main" val="1053351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52</a:t>
            </a:fld>
            <a:endParaRPr lang="en-US"/>
          </a:p>
        </p:txBody>
      </p:sp>
    </p:spTree>
    <p:extLst>
      <p:ext uri="{BB962C8B-B14F-4D97-AF65-F5344CB8AC3E}">
        <p14:creationId xmlns:p14="http://schemas.microsoft.com/office/powerpoint/2010/main" val="1973210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53</a:t>
            </a:fld>
            <a:endParaRPr lang="en-US"/>
          </a:p>
        </p:txBody>
      </p:sp>
    </p:spTree>
    <p:extLst>
      <p:ext uri="{BB962C8B-B14F-4D97-AF65-F5344CB8AC3E}">
        <p14:creationId xmlns:p14="http://schemas.microsoft.com/office/powerpoint/2010/main" val="15751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4</a:t>
            </a:fld>
            <a:endParaRPr lang="en-US"/>
          </a:p>
        </p:txBody>
      </p:sp>
    </p:spTree>
    <p:extLst>
      <p:ext uri="{BB962C8B-B14F-4D97-AF65-F5344CB8AC3E}">
        <p14:creationId xmlns:p14="http://schemas.microsoft.com/office/powerpoint/2010/main" val="765793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54</a:t>
            </a:fld>
            <a:endParaRPr lang="en-US"/>
          </a:p>
        </p:txBody>
      </p:sp>
    </p:spTree>
    <p:extLst>
      <p:ext uri="{BB962C8B-B14F-4D97-AF65-F5344CB8AC3E}">
        <p14:creationId xmlns:p14="http://schemas.microsoft.com/office/powerpoint/2010/main" val="1703458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55</a:t>
            </a:fld>
            <a:endParaRPr lang="en-US"/>
          </a:p>
        </p:txBody>
      </p:sp>
    </p:spTree>
    <p:extLst>
      <p:ext uri="{BB962C8B-B14F-4D97-AF65-F5344CB8AC3E}">
        <p14:creationId xmlns:p14="http://schemas.microsoft.com/office/powerpoint/2010/main" val="857144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56</a:t>
            </a:fld>
            <a:endParaRPr lang="en-US"/>
          </a:p>
        </p:txBody>
      </p:sp>
    </p:spTree>
    <p:extLst>
      <p:ext uri="{BB962C8B-B14F-4D97-AF65-F5344CB8AC3E}">
        <p14:creationId xmlns:p14="http://schemas.microsoft.com/office/powerpoint/2010/main" val="1923889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57</a:t>
            </a:fld>
            <a:endParaRPr lang="en-US"/>
          </a:p>
        </p:txBody>
      </p:sp>
    </p:spTree>
    <p:extLst>
      <p:ext uri="{BB962C8B-B14F-4D97-AF65-F5344CB8AC3E}">
        <p14:creationId xmlns:p14="http://schemas.microsoft.com/office/powerpoint/2010/main" val="2012308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4 - Features</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58</a:t>
            </a:fld>
            <a:endParaRPr lang="en-US"/>
          </a:p>
        </p:txBody>
      </p:sp>
    </p:spTree>
    <p:extLst>
      <p:ext uri="{BB962C8B-B14F-4D97-AF65-F5344CB8AC3E}">
        <p14:creationId xmlns:p14="http://schemas.microsoft.com/office/powerpoint/2010/main" val="149839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73</a:t>
            </a:fld>
            <a:endParaRPr lang="en-US"/>
          </a:p>
        </p:txBody>
      </p:sp>
    </p:spTree>
    <p:extLst>
      <p:ext uri="{BB962C8B-B14F-4D97-AF65-F5344CB8AC3E}">
        <p14:creationId xmlns:p14="http://schemas.microsoft.com/office/powerpoint/2010/main" val="18123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5</a:t>
            </a:fld>
            <a:endParaRPr lang="en-US"/>
          </a:p>
        </p:txBody>
      </p:sp>
    </p:spTree>
    <p:extLst>
      <p:ext uri="{BB962C8B-B14F-4D97-AF65-F5344CB8AC3E}">
        <p14:creationId xmlns:p14="http://schemas.microsoft.com/office/powerpoint/2010/main" val="81873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6</a:t>
            </a:fld>
            <a:endParaRPr lang="en-US"/>
          </a:p>
        </p:txBody>
      </p:sp>
    </p:spTree>
    <p:extLst>
      <p:ext uri="{BB962C8B-B14F-4D97-AF65-F5344CB8AC3E}">
        <p14:creationId xmlns:p14="http://schemas.microsoft.com/office/powerpoint/2010/main" val="149977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1 - Intro</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7</a:t>
            </a:fld>
            <a:endParaRPr lang="en-US"/>
          </a:p>
        </p:txBody>
      </p:sp>
    </p:spTree>
    <p:extLst>
      <p:ext uri="{BB962C8B-B14F-4D97-AF65-F5344CB8AC3E}">
        <p14:creationId xmlns:p14="http://schemas.microsoft.com/office/powerpoint/2010/main" val="163159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2 - Background</a:t>
            </a:r>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8</a:t>
            </a:fld>
            <a:endParaRPr lang="en-US"/>
          </a:p>
        </p:txBody>
      </p:sp>
    </p:spTree>
    <p:extLst>
      <p:ext uri="{BB962C8B-B14F-4D97-AF65-F5344CB8AC3E}">
        <p14:creationId xmlns:p14="http://schemas.microsoft.com/office/powerpoint/2010/main" val="105698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2 - Background</a:t>
            </a:r>
          </a:p>
          <a:p>
            <a:endParaRPr lang="en-US" dirty="0"/>
          </a:p>
        </p:txBody>
      </p:sp>
      <p:sp>
        <p:nvSpPr>
          <p:cNvPr id="4" name="Slide Number Placeholder 3"/>
          <p:cNvSpPr>
            <a:spLocks noGrp="1"/>
          </p:cNvSpPr>
          <p:nvPr>
            <p:ph type="sldNum" sz="quarter" idx="10"/>
          </p:nvPr>
        </p:nvSpPr>
        <p:spPr/>
        <p:txBody>
          <a:bodyPr/>
          <a:lstStyle/>
          <a:p>
            <a:fld id="{228DD3EF-19D4-8944-B719-8E1367643E1B}" type="slidenum">
              <a:rPr lang="en-US" smtClean="0"/>
              <a:t>9</a:t>
            </a:fld>
            <a:endParaRPr lang="en-US"/>
          </a:p>
        </p:txBody>
      </p:sp>
    </p:spTree>
    <p:extLst>
      <p:ext uri="{BB962C8B-B14F-4D97-AF65-F5344CB8AC3E}">
        <p14:creationId xmlns:p14="http://schemas.microsoft.com/office/powerpoint/2010/main" val="119561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8/18/16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8/18/16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8/18/16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8/18/16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8/18/16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8/18/16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8/18/16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8/18/16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8/18/16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8/18/16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8/18/16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8/18/16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mmerceguys.com/user/12" TargetMode="Externa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mmerceguys.com/user/21" TargetMode="Externa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mmerceguys.com/user/8469" TargetMode="Externa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mmerceguys.com/user/8931" TargetMode="Externa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dulesunraveled.com/podcast/154-commerce-2x-drupal-8-bojan-zivanovic-modules-unraveled-podcas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1" Type="http://schemas.openxmlformats.org/officeDocument/2006/relationships/image" Target="../media/image16.jpg"/><Relationship Id="rId12" Type="http://schemas.openxmlformats.org/officeDocument/2006/relationships/image" Target="../media/image17.jpg"/><Relationship Id="rId13"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g"/><Relationship Id="rId10"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hyperlink" Target="https://bojanz.wordpress.com/2015/09/18/d8-composer-definitive-intro/"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commerceguys/addressing" TargetMode="External"/><Relationship Id="rId4" Type="http://schemas.openxmlformats.org/officeDocument/2006/relationships/hyperlink" Target="https://github.com/commerceguys/intl" TargetMode="External"/><Relationship Id="rId5" Type="http://schemas.openxmlformats.org/officeDocument/2006/relationships/hyperlink" Target="https://github.com/commerceguys/zone" TargetMode="External"/><Relationship Id="rId6" Type="http://schemas.openxmlformats.org/officeDocument/2006/relationships/hyperlink" Target="https://github.com/commerceguys/tax"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hyperlink" Target="http://docs.drupalcommerce.org/v2/install.html" TargetMode="External"/><Relationship Id="rId4" Type="http://schemas.openxmlformats.org/officeDocument/2006/relationships/hyperlink" Target="http://drupal.stackexchange.com/questions/202075/is-drupal-console-aimed-to-replace-drush" TargetMode="External"/><Relationship Id="rId5" Type="http://schemas.openxmlformats.org/officeDocument/2006/relationships/hyperlink" Target="http://www.pixelite.co.nz/article/10-things-i-learnt-building-in-drupal-8/" TargetMode="External"/><Relationship Id="rId6" Type="http://schemas.openxmlformats.org/officeDocument/2006/relationships/hyperlink" Target="https://pantheon.io/blog/drush-and-drupal-console-drupal-8"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hechoendrupal.gitbooks.io/drupal-console/content/en/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rupal.org/project/commer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upal.org/project/entit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cquia.com/blog/acquia-blog/accelerating-drupal-8-adoption/27/01/2016/3291486" TargetMode="External"/><Relationship Id="rId4" Type="http://schemas.openxmlformats.org/officeDocument/2006/relationships/hyperlink" Target="https://drupalcommerce.org/blog/44305/commerce-20-alpha4-released" TargetMode="External"/><Relationship Id="rId1" Type="http://schemas.openxmlformats.org/officeDocument/2006/relationships/slideLayout" Target="../slideLayouts/slideLayout2.xml"/><Relationship Id="rId2" Type="http://schemas.openxmlformats.org/officeDocument/2006/relationships/hyperlink" Target="https://drupal.org/project/inline_entity_for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commerceguys/addressing" TargetMode="External"/><Relationship Id="rId4" Type="http://schemas.openxmlformats.org/officeDocument/2006/relationships/hyperlink" Target="https://github.com/commerceguys/zone" TargetMode="External"/><Relationship Id="rId1" Type="http://schemas.openxmlformats.org/officeDocument/2006/relationships/slideLayout" Target="../slideLayouts/slideLayout2.xml"/><Relationship Id="rId2" Type="http://schemas.openxmlformats.org/officeDocument/2006/relationships/hyperlink" Target="https://drupal.org/project/addre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upal.org/project/state_machin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upal.org/project/profil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commerceguys/intl" TargetMode="External"/><Relationship Id="rId4" Type="http://schemas.openxmlformats.org/officeDocument/2006/relationships/hyperlink" Target="http://cldr.unicode.org/"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3" Type="http://schemas.openxmlformats.org/officeDocument/2006/relationships/hyperlink" Target="https://drupalcommerce.org/blog/41828/commerce-2x-stories-currencies" TargetMode="External"/><Relationship Id="rId4" Type="http://schemas.openxmlformats.org/officeDocument/2006/relationships/hyperlink" Target="https://drupalcommerce.org/blog/15916/commerce-2x-stories-internationalization"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commerceguys/tax" TargetMode="External"/><Relationship Id="rId4" Type="http://schemas.openxmlformats.org/officeDocument/2006/relationships/hyperlink" Target="https://github.com/commerceguys/zone"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etsy.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hyperlink" Target="https://drupalcommerce.org/blog/42419/commerce-2x-stories-stores"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drupalcommerce.org/blog/42500/commerce-2x-stories-produc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drupalcommerce.org/blog/44305/commerce-20-alpha4-released"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rupalcommerce.org/blog/44310/enabling-fancy-attributes-commerce-2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3" Type="http://schemas.openxmlformats.org/officeDocument/2006/relationships/hyperlink" Target="https://drupalcommerce.org/blog/44226/commerce-20-alpha3-released"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s://drupalcommerce.org/blog/44226/commerce-20-alpha3-released"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wunderkraut.com/blog/configuration-entities-in-drupal-8/2014-07-1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drupalcommerce.org/blog/44305/commerce-20-alpha4-released"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hyperlink" Target="https://drupalcommerce.org/blog/44305/commerce-20-alpha4-released"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drupal.org/node/2711013#comment-11521173"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hyperlink" Target="https://drupalcommerce.org/blog/45322/commerce-2x-unit-kernel-and-functional-tests-oh-my" TargetMode="External"/><Relationship Id="rId1" Type="http://schemas.openxmlformats.org/officeDocument/2006/relationships/slideLayout" Target="../slideLayouts/slideLayout2.xml"/><Relationship Id="rId2" Type="http://schemas.openxmlformats.org/officeDocument/2006/relationships/hyperlink" Target="https://www.drupal.org/node/230446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trib.drupalcommerce.org/" TargetMode="Externa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s://www.drupal.org/node/2733869" TargetMode="External"/><Relationship Id="rId5" Type="http://schemas.openxmlformats.org/officeDocument/2006/relationships/hyperlink" Target="https://www.youtube.com/watch?v=L09qnRfZY-k" TargetMode="External"/><Relationship Id="rId6" Type="http://schemas.openxmlformats.org/officeDocument/2006/relationships/image" Target="../media/image37.png"/><Relationship Id="rId1" Type="http://schemas.microsoft.com/office/2007/relationships/media" Target="../media/media1.mp3"/><Relationship Id="rId2" Type="http://schemas.openxmlformats.org/officeDocument/2006/relationships/audio" Target="../media/media1.mp3"/></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09qnRfZY-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drupal.org/project/commerce" TargetMode="External"/><Relationship Id="rId4" Type="http://schemas.openxmlformats.org/officeDocument/2006/relationships/hyperlink" Target="http://docs.drupalcommerce.org/v2/install.html" TargetMode="External"/><Relationship Id="rId5" Type="http://schemas.openxmlformats.org/officeDocument/2006/relationships/hyperlink" Target="https://bojanz.wordpress.com/2015/09/18/d8-composer-definitive-intro/" TargetMode="External"/><Relationship Id="rId6" Type="http://schemas.openxmlformats.org/officeDocument/2006/relationships/hyperlink" Target="https://drupalcommerce.org/blog/14871/launching-commerce-drupal-8" TargetMode="External"/><Relationship Id="rId7" Type="http://schemas.openxmlformats.org/officeDocument/2006/relationships/hyperlink" Target="http://internetdevels.com/blog/the-commerce-2x-module-for-Drupal-8" TargetMode="External"/><Relationship Id="rId1" Type="http://schemas.openxmlformats.org/officeDocument/2006/relationships/slideLayout" Target="../slideLayouts/slideLayout2.xml"/><Relationship Id="rId2" Type="http://schemas.openxmlformats.org/officeDocument/2006/relationships/hyperlink" Target="https://www.drupal.org/resource-guides/building-ecommer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hyperlink" Target="https://events.drupal.org/neworleans2016/sessions/creating-stores-drupal-commerce-drupal-8" TargetMode="External"/><Relationship Id="rId4" Type="http://schemas.openxmlformats.org/officeDocument/2006/relationships/hyperlink" Target="https://latinamerica2015.drupal.org/session/future-commerce-drupal-8-and-beyond.html" TargetMode="External"/><Relationship Id="rId5" Type="http://schemas.openxmlformats.org/officeDocument/2006/relationships/hyperlink" Target="http://drupalsun.com/alrai/2016/08/09/drupal-8-overview-commerce-2x-module-online-stores" TargetMode="External"/><Relationship Id="rId6" Type="http://schemas.openxmlformats.org/officeDocument/2006/relationships/hyperlink" Target="https://blog.liip.ch/archive/2016/04/21/state-drupal-commerce-drupal-8.html" TargetMode="External"/><Relationship Id="rId7" Type="http://schemas.openxmlformats.org/officeDocument/2006/relationships/hyperlink" Target="http://www.zyxware.com/articles/5308/drupal-8-and-the-future-of-ecommerce" TargetMode="External"/><Relationship Id="rId1" Type="http://schemas.openxmlformats.org/officeDocument/2006/relationships/slideLayout" Target="../slideLayouts/slideLayout2.xml"/><Relationship Id="rId2" Type="http://schemas.openxmlformats.org/officeDocument/2006/relationships/hyperlink" Target="http://valuebound.com/resources/blog/drupal-8-commerce-on-way-drupalcon-new-orleans-2016"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events.drupal.org/losangeles2015/sessions/meet-commerce-2x" TargetMode="External"/><Relationship Id="rId4" Type="http://schemas.openxmlformats.org/officeDocument/2006/relationships/hyperlink" Target="https://www.wearegenuine.com/blog/four-ways-drupal-8-will-make-drupal-commerce-best-e-commerce-platform-time/" TargetMode="External"/><Relationship Id="rId5" Type="http://schemas.openxmlformats.org/officeDocument/2006/relationships/hyperlink" Target="http://www.irisi.me/content/ecommerce-site-drupal-8-commerce" TargetMode="External"/><Relationship Id="rId6" Type="http://schemas.openxmlformats.org/officeDocument/2006/relationships/hyperlink" Target="http://drupalsun.com/rakeshjames/2016/05/27/drupal-8-commerce-way-drupalcon-new-orleans-2016" TargetMode="External"/><Relationship Id="rId7" Type="http://schemas.openxmlformats.org/officeDocument/2006/relationships/hyperlink" Target="http://davinder.in/blog/install-drupal-commerce-drupal-8" TargetMode="External"/><Relationship Id="rId8" Type="http://schemas.openxmlformats.org/officeDocument/2006/relationships/hyperlink" Target="https://commerceguys.com/blog/comparing-drupal-commerce-magento" TargetMode="External"/><Relationship Id="rId1" Type="http://schemas.openxmlformats.org/officeDocument/2006/relationships/slideLayout" Target="../slideLayouts/slideLayout2.xml"/><Relationship Id="rId2" Type="http://schemas.openxmlformats.org/officeDocument/2006/relationships/hyperlink" Target="https://www.blue-bag.com/blog/stock-drupal-8-commerce-technical-overview-use-cas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xAYPJjKn8Ek" TargetMode="External"/><Relationship Id="rId4" Type="http://schemas.openxmlformats.org/officeDocument/2006/relationships/hyperlink" Target="https://www.lullabot.com/podcasts/drupalizeme-podcast/drupal-commerce-2x-with-the-guys-from-the-commerce-guys" TargetMode="External"/><Relationship Id="rId5" Type="http://schemas.openxmlformats.org/officeDocument/2006/relationships/hyperlink" Target="https://modulesunraveled.com/podcast/154-commerce-2x-drupal-8-bojan-zivanovic-modules-unraveled-podcast" TargetMode="External"/><Relationship Id="rId1" Type="http://schemas.openxmlformats.org/officeDocument/2006/relationships/slideLayout" Target="../slideLayouts/slideLayout2.xml"/><Relationship Id="rId2" Type="http://schemas.openxmlformats.org/officeDocument/2006/relationships/hyperlink" Target="https://www.youtube.com/watch?v=NW8lbPgndFMDrupa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drupal.com/why-drupal-8" TargetMode="External"/><Relationship Id="rId4" Type="http://schemas.openxmlformats.org/officeDocument/2006/relationships/hyperlink" Target="https://www.ostraining.com/class/d8-beginner/" TargetMode="External"/><Relationship Id="rId5" Type="http://schemas.openxmlformats.org/officeDocument/2006/relationships/hyperlink" Target="https://pantheon.io/blog/drush-and-drupal-console-drupal-8" TargetMode="External"/><Relationship Id="rId6" Type="http://schemas.openxmlformats.org/officeDocument/2006/relationships/hyperlink" Target="http://www.pixelite.co.nz/article/10-things-i-learnt-building-in-drupal-8/" TargetMode="External"/><Relationship Id="rId7" Type="http://schemas.openxmlformats.org/officeDocument/2006/relationships/hyperlink" Target="https://ffwagency.com/blog/nine-things-you-need-to-know-about-the-drupal-console-project"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commerceguys.com/"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Drupal Commerce 2.x</a:t>
            </a:r>
            <a:endParaRPr lang="en-US" dirty="0"/>
          </a:p>
        </p:txBody>
      </p:sp>
      <p:sp>
        <p:nvSpPr>
          <p:cNvPr id="3" name="Subtitle 2"/>
          <p:cNvSpPr>
            <a:spLocks noGrp="1"/>
          </p:cNvSpPr>
          <p:nvPr>
            <p:ph type="subTitle" idx="1"/>
          </p:nvPr>
        </p:nvSpPr>
        <p:spPr/>
        <p:txBody>
          <a:bodyPr/>
          <a:lstStyle/>
          <a:p>
            <a:r>
              <a:rPr lang="en-US" dirty="0" smtClean="0"/>
              <a:t>Checking in on Checkout</a:t>
            </a:r>
            <a:endParaRPr lang="en-US"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Guy: Ryan </a:t>
            </a:r>
            <a:r>
              <a:rPr lang="en-US" dirty="0" err="1" smtClean="0"/>
              <a:t>Szrama</a:t>
            </a:r>
            <a:endParaRPr lang="en-US" dirty="0"/>
          </a:p>
        </p:txBody>
      </p:sp>
      <p:sp>
        <p:nvSpPr>
          <p:cNvPr id="3" name="Content Placeholder 2"/>
          <p:cNvSpPr>
            <a:spLocks noGrp="1"/>
          </p:cNvSpPr>
          <p:nvPr>
            <p:ph idx="1"/>
          </p:nvPr>
        </p:nvSpPr>
        <p:spPr/>
        <p:txBody>
          <a:bodyPr/>
          <a:lstStyle/>
          <a:p>
            <a:pPr marL="0" indent="0" algn="ctr">
              <a:buNone/>
            </a:pPr>
            <a:r>
              <a:rPr lang="en-US" sz="4000" dirty="0" smtClean="0">
                <a:solidFill>
                  <a:schemeClr val="tx1"/>
                </a:solidFill>
              </a:rPr>
              <a:t>President </a:t>
            </a:r>
            <a:r>
              <a:rPr lang="en-US" sz="4000" dirty="0">
                <a:solidFill>
                  <a:schemeClr val="tx1"/>
                </a:solidFill>
              </a:rPr>
              <a:t>/ CEO at Commerce Guys</a:t>
            </a:r>
          </a:p>
          <a:p>
            <a:pPr marL="0" indent="0" algn="ctr">
              <a:buNone/>
            </a:pPr>
            <a:r>
              <a:rPr lang="en-US" sz="2000" dirty="0">
                <a:hlinkClick r:id="rId2"/>
              </a:rPr>
              <a:t>https://</a:t>
            </a:r>
            <a:r>
              <a:rPr lang="en-US" sz="2000" dirty="0" smtClean="0">
                <a:hlinkClick r:id="rId2"/>
              </a:rPr>
              <a:t>commerceguys.com/user/12</a:t>
            </a:r>
            <a:r>
              <a:rPr lang="en-US" sz="2000" dirty="0" smtClean="0"/>
              <a:t> </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920" y="2996743"/>
            <a:ext cx="6029960" cy="3437077"/>
          </a:xfrm>
          <a:prstGeom prst="rect">
            <a:avLst/>
          </a:prstGeom>
        </p:spPr>
      </p:pic>
    </p:spTree>
    <p:extLst>
      <p:ext uri="{BB962C8B-B14F-4D97-AF65-F5344CB8AC3E}">
        <p14:creationId xmlns:p14="http://schemas.microsoft.com/office/powerpoint/2010/main" val="121116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Guy: </a:t>
            </a:r>
            <a:r>
              <a:rPr lang="en-US" dirty="0" err="1">
                <a:solidFill>
                  <a:schemeClr val="tx1"/>
                </a:solidFill>
              </a:rPr>
              <a:t>Bojan</a:t>
            </a:r>
            <a:r>
              <a:rPr lang="en-US" dirty="0">
                <a:solidFill>
                  <a:schemeClr val="tx1"/>
                </a:solidFill>
              </a:rPr>
              <a:t> </a:t>
            </a:r>
            <a:r>
              <a:rPr lang="en-US" dirty="0" err="1">
                <a:solidFill>
                  <a:schemeClr val="tx1"/>
                </a:solidFill>
              </a:rPr>
              <a:t>Živanović</a:t>
            </a:r>
            <a:endParaRPr lang="en-US" dirty="0"/>
          </a:p>
        </p:txBody>
      </p:sp>
      <p:sp>
        <p:nvSpPr>
          <p:cNvPr id="3" name="Content Placeholder 2"/>
          <p:cNvSpPr>
            <a:spLocks noGrp="1"/>
          </p:cNvSpPr>
          <p:nvPr>
            <p:ph idx="1"/>
          </p:nvPr>
        </p:nvSpPr>
        <p:spPr/>
        <p:txBody>
          <a:bodyPr/>
          <a:lstStyle/>
          <a:p>
            <a:pPr marL="0" indent="0" algn="ctr">
              <a:buNone/>
            </a:pPr>
            <a:r>
              <a:rPr lang="en-US" sz="3200" dirty="0" smtClean="0">
                <a:solidFill>
                  <a:schemeClr val="tx1"/>
                </a:solidFill>
              </a:rPr>
              <a:t>Lead </a:t>
            </a:r>
            <a:r>
              <a:rPr lang="en-US" sz="3200" dirty="0">
                <a:solidFill>
                  <a:schemeClr val="tx1"/>
                </a:solidFill>
              </a:rPr>
              <a:t>Developer at Commerce Guys</a:t>
            </a:r>
          </a:p>
          <a:p>
            <a:pPr marL="0" indent="0" algn="ctr">
              <a:buNone/>
            </a:pPr>
            <a:r>
              <a:rPr lang="en-US" sz="2000" dirty="0">
                <a:hlinkClick r:id="rId2"/>
              </a:rPr>
              <a:t>https://</a:t>
            </a:r>
            <a:r>
              <a:rPr lang="en-US" sz="2000" dirty="0" smtClean="0">
                <a:hlinkClick r:id="rId2"/>
              </a:rPr>
              <a:t>commerceguys.com/user/21</a:t>
            </a:r>
            <a:r>
              <a:rPr lang="en-US" sz="2000" dirty="0" smtClean="0"/>
              <a: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466" b="16568"/>
          <a:stretch/>
        </p:blipFill>
        <p:spPr>
          <a:xfrm>
            <a:off x="3102909" y="2882341"/>
            <a:ext cx="6267981" cy="3429559"/>
          </a:xfrm>
          <a:prstGeom prst="rect">
            <a:avLst/>
          </a:prstGeom>
        </p:spPr>
      </p:pic>
    </p:spTree>
    <p:extLst>
      <p:ext uri="{BB962C8B-B14F-4D97-AF65-F5344CB8AC3E}">
        <p14:creationId xmlns:p14="http://schemas.microsoft.com/office/powerpoint/2010/main" val="82280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Guy: </a:t>
            </a:r>
            <a:r>
              <a:rPr lang="en-US" dirty="0">
                <a:solidFill>
                  <a:schemeClr val="tx1"/>
                </a:solidFill>
              </a:rPr>
              <a:t>Matt </a:t>
            </a:r>
            <a:r>
              <a:rPr lang="en-US" dirty="0" err="1" smtClean="0">
                <a:solidFill>
                  <a:schemeClr val="tx1"/>
                </a:solidFill>
              </a:rPr>
              <a:t>Glaman</a:t>
            </a:r>
            <a:endParaRPr lang="en-US" dirty="0"/>
          </a:p>
        </p:txBody>
      </p:sp>
      <p:sp>
        <p:nvSpPr>
          <p:cNvPr id="3" name="Content Placeholder 2"/>
          <p:cNvSpPr>
            <a:spLocks noGrp="1"/>
          </p:cNvSpPr>
          <p:nvPr>
            <p:ph idx="1"/>
          </p:nvPr>
        </p:nvSpPr>
        <p:spPr/>
        <p:txBody>
          <a:bodyPr/>
          <a:lstStyle/>
          <a:p>
            <a:pPr marL="0" indent="0" algn="ctr">
              <a:buNone/>
            </a:pPr>
            <a:r>
              <a:rPr lang="en-US" sz="3200" dirty="0" smtClean="0">
                <a:solidFill>
                  <a:schemeClr val="tx1"/>
                </a:solidFill>
              </a:rPr>
              <a:t>Senior </a:t>
            </a:r>
            <a:r>
              <a:rPr lang="en-US" sz="3200" dirty="0">
                <a:solidFill>
                  <a:schemeClr val="tx1"/>
                </a:solidFill>
              </a:rPr>
              <a:t>Drupal Consultant at Commerce Guys</a:t>
            </a:r>
          </a:p>
          <a:p>
            <a:pPr marL="0" indent="0" algn="ctr">
              <a:buNone/>
            </a:pPr>
            <a:r>
              <a:rPr lang="en-US" sz="2000" dirty="0">
                <a:hlinkClick r:id="rId2"/>
              </a:rPr>
              <a:t>https://</a:t>
            </a:r>
            <a:r>
              <a:rPr lang="en-US" sz="2000" dirty="0" smtClean="0">
                <a:hlinkClick r:id="rId2"/>
              </a:rPr>
              <a:t>commerceguys.com/user/8469</a:t>
            </a:r>
            <a:r>
              <a:rPr lang="en-US" sz="2000" dirty="0" smtClean="0"/>
              <a:t> </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0" t="2667" b="13202"/>
          <a:stretch/>
        </p:blipFill>
        <p:spPr>
          <a:xfrm>
            <a:off x="4084320" y="2859364"/>
            <a:ext cx="4372540" cy="3693835"/>
          </a:xfrm>
          <a:prstGeom prst="rect">
            <a:avLst/>
          </a:prstGeom>
        </p:spPr>
      </p:pic>
    </p:spTree>
    <p:extLst>
      <p:ext uri="{BB962C8B-B14F-4D97-AF65-F5344CB8AC3E}">
        <p14:creationId xmlns:p14="http://schemas.microsoft.com/office/powerpoint/2010/main" val="154082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Guy: Doug Cone</a:t>
            </a:r>
            <a:endParaRPr lang="en-US" dirty="0"/>
          </a:p>
        </p:txBody>
      </p:sp>
      <p:sp>
        <p:nvSpPr>
          <p:cNvPr id="3" name="Content Placeholder 2"/>
          <p:cNvSpPr>
            <a:spLocks noGrp="1"/>
          </p:cNvSpPr>
          <p:nvPr>
            <p:ph idx="1"/>
          </p:nvPr>
        </p:nvSpPr>
        <p:spPr/>
        <p:txBody>
          <a:bodyPr/>
          <a:lstStyle/>
          <a:p>
            <a:pPr marL="0" indent="0" algn="ctr">
              <a:buNone/>
            </a:pPr>
            <a:r>
              <a:rPr lang="en-US" sz="3200" dirty="0">
                <a:solidFill>
                  <a:schemeClr val="tx1"/>
                </a:solidFill>
              </a:rPr>
              <a:t>Senior Drupal </a:t>
            </a:r>
            <a:r>
              <a:rPr lang="en-US" sz="3200" dirty="0" smtClean="0">
                <a:solidFill>
                  <a:schemeClr val="tx1"/>
                </a:solidFill>
              </a:rPr>
              <a:t>Developer at </a:t>
            </a:r>
            <a:r>
              <a:rPr lang="en-US" sz="3200" dirty="0">
                <a:solidFill>
                  <a:schemeClr val="tx1"/>
                </a:solidFill>
              </a:rPr>
              <a:t>Commerce Guys</a:t>
            </a:r>
          </a:p>
          <a:p>
            <a:pPr marL="0" indent="0" algn="ctr">
              <a:buNone/>
            </a:pPr>
            <a:r>
              <a:rPr lang="en-US" sz="2000" dirty="0" smtClean="0">
                <a:hlinkClick r:id="rId2"/>
              </a:rPr>
              <a:t>https</a:t>
            </a:r>
            <a:r>
              <a:rPr lang="en-US" sz="2000" dirty="0">
                <a:hlinkClick r:id="rId2"/>
              </a:rPr>
              <a:t>://</a:t>
            </a:r>
            <a:r>
              <a:rPr lang="en-US" sz="2000" dirty="0" smtClean="0">
                <a:hlinkClick r:id="rId2"/>
              </a:rPr>
              <a:t>commerceguys.com/user/8931</a:t>
            </a:r>
            <a:endParaRPr lang="en-US" sz="2000" dirty="0" smtClean="0"/>
          </a:p>
          <a:p>
            <a:pPr marL="0" indent="0" algn="ctr">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542" y="2859892"/>
            <a:ext cx="5342085" cy="3797386"/>
          </a:xfrm>
          <a:prstGeom prst="rect">
            <a:avLst/>
          </a:prstGeom>
        </p:spPr>
      </p:pic>
    </p:spTree>
    <p:extLst>
      <p:ext uri="{BB962C8B-B14F-4D97-AF65-F5344CB8AC3E}">
        <p14:creationId xmlns:p14="http://schemas.microsoft.com/office/powerpoint/2010/main" val="709187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Commerce 1.x </a:t>
            </a:r>
            <a:r>
              <a:rPr lang="en-US" sz="2000" dirty="0" smtClean="0"/>
              <a:t>(1)</a:t>
            </a:r>
            <a:endParaRPr lang="en-US" sz="2000" dirty="0"/>
          </a:p>
        </p:txBody>
      </p:sp>
      <p:sp>
        <p:nvSpPr>
          <p:cNvPr id="3" name="Content Placeholder 2"/>
          <p:cNvSpPr>
            <a:spLocks noGrp="1"/>
          </p:cNvSpPr>
          <p:nvPr>
            <p:ph idx="1"/>
          </p:nvPr>
        </p:nvSpPr>
        <p:spPr/>
        <p:txBody>
          <a:bodyPr>
            <a:normAutofit/>
          </a:bodyPr>
          <a:lstStyle/>
          <a:p>
            <a:pPr marL="0" indent="0">
              <a:buNone/>
            </a:pPr>
            <a:r>
              <a:rPr lang="en-US" sz="3900" dirty="0" smtClean="0"/>
              <a:t>Notes from the </a:t>
            </a:r>
            <a:r>
              <a:rPr lang="en-US" sz="3900" dirty="0" err="1" smtClean="0"/>
              <a:t>DrupalCon</a:t>
            </a:r>
            <a:r>
              <a:rPr lang="en-US" sz="3900" dirty="0" smtClean="0"/>
              <a:t> New Orleans 2016 presentation by Commerce Guys:</a:t>
            </a:r>
          </a:p>
          <a:p>
            <a:r>
              <a:rPr lang="en-US" sz="3200" dirty="0" smtClean="0"/>
              <a:t>1.x Required </a:t>
            </a:r>
            <a:r>
              <a:rPr lang="en-US" sz="3200" dirty="0" smtClean="0"/>
              <a:t>everyone to </a:t>
            </a:r>
            <a:r>
              <a:rPr lang="en-US" sz="3200" dirty="0"/>
              <a:t>be an Ecommerce </a:t>
            </a:r>
            <a:r>
              <a:rPr lang="en-US" sz="3200" dirty="0" smtClean="0"/>
              <a:t>expert</a:t>
            </a:r>
          </a:p>
          <a:p>
            <a:r>
              <a:rPr lang="en-US" sz="3200" dirty="0"/>
              <a:t>N</a:t>
            </a:r>
            <a:r>
              <a:rPr lang="en-US" sz="3200" dirty="0" smtClean="0"/>
              <a:t>ot </a:t>
            </a:r>
            <a:r>
              <a:rPr lang="en-US" sz="3200" dirty="0"/>
              <a:t>easily usable, didn't help you </a:t>
            </a:r>
            <a:r>
              <a:rPr lang="en-US" sz="3200" dirty="0" smtClean="0"/>
              <a:t>make decisions</a:t>
            </a:r>
          </a:p>
          <a:p>
            <a:r>
              <a:rPr lang="en-US" sz="3200" dirty="0" smtClean="0"/>
              <a:t>Users didn't </a:t>
            </a:r>
            <a:r>
              <a:rPr lang="en-US" sz="3200" dirty="0"/>
              <a:t>have time to learn everything so </a:t>
            </a:r>
            <a:r>
              <a:rPr lang="en-US" sz="3200" dirty="0" smtClean="0"/>
              <a:t>they went with other solutions with more support.</a:t>
            </a:r>
          </a:p>
          <a:p>
            <a:r>
              <a:rPr lang="en-US" sz="3200" dirty="0" smtClean="0"/>
              <a:t>Some </a:t>
            </a:r>
            <a:r>
              <a:rPr lang="en-US" sz="3200" dirty="0" err="1"/>
              <a:t>contrib</a:t>
            </a:r>
            <a:r>
              <a:rPr lang="en-US" sz="3200" dirty="0"/>
              <a:t> modules </a:t>
            </a:r>
            <a:r>
              <a:rPr lang="en-US" sz="3200" dirty="0" smtClean="0"/>
              <a:t>weren’t written </a:t>
            </a:r>
            <a:r>
              <a:rPr lang="en-US" sz="3200" dirty="0"/>
              <a:t>with scalability in </a:t>
            </a:r>
            <a:r>
              <a:rPr lang="en-US" sz="3200" dirty="0" smtClean="0"/>
              <a:t>mind.</a:t>
            </a:r>
          </a:p>
        </p:txBody>
      </p:sp>
    </p:spTree>
    <p:extLst>
      <p:ext uri="{BB962C8B-B14F-4D97-AF65-F5344CB8AC3E}">
        <p14:creationId xmlns:p14="http://schemas.microsoft.com/office/powerpoint/2010/main" val="24299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for Commerce 1.x </a:t>
            </a:r>
            <a:r>
              <a:rPr lang="en-US" sz="2000" dirty="0" smtClean="0"/>
              <a:t>(2)</a:t>
            </a:r>
            <a:endParaRPr lang="en-US" dirty="0"/>
          </a:p>
        </p:txBody>
      </p:sp>
      <p:sp>
        <p:nvSpPr>
          <p:cNvPr id="3" name="Content Placeholder 2"/>
          <p:cNvSpPr>
            <a:spLocks noGrp="1"/>
          </p:cNvSpPr>
          <p:nvPr>
            <p:ph idx="1"/>
          </p:nvPr>
        </p:nvSpPr>
        <p:spPr/>
        <p:txBody>
          <a:bodyPr>
            <a:noAutofit/>
          </a:bodyPr>
          <a:lstStyle/>
          <a:p>
            <a:r>
              <a:rPr lang="en-US" sz="3200" dirty="0"/>
              <a:t>They couldn't control Commerce namespace being used by other parties, so quality was highly variable.</a:t>
            </a:r>
          </a:p>
          <a:p>
            <a:r>
              <a:rPr lang="en-US" sz="3200" dirty="0" smtClean="0"/>
              <a:t>Need </a:t>
            </a:r>
            <a:r>
              <a:rPr lang="en-US" sz="3200" dirty="0"/>
              <a:t>to work with </a:t>
            </a:r>
            <a:r>
              <a:rPr lang="en-US" sz="3200" dirty="0" err="1"/>
              <a:t>contrib</a:t>
            </a:r>
            <a:r>
              <a:rPr lang="en-US" sz="3200" dirty="0"/>
              <a:t> module </a:t>
            </a:r>
            <a:r>
              <a:rPr lang="en-US" sz="3200" dirty="0" err="1"/>
              <a:t>devs</a:t>
            </a:r>
            <a:r>
              <a:rPr lang="en-US" sz="3200" dirty="0"/>
              <a:t> to conform to </a:t>
            </a:r>
            <a:r>
              <a:rPr lang="en-US" sz="3200" dirty="0" smtClean="0"/>
              <a:t>standards (coding and otherwise)</a:t>
            </a:r>
            <a:endParaRPr lang="en-US" sz="3200" dirty="0"/>
          </a:p>
          <a:p>
            <a:r>
              <a:rPr lang="en-US" sz="3200" dirty="0"/>
              <a:t>Commerce was designed to have a better data model than </a:t>
            </a:r>
            <a:r>
              <a:rPr lang="en-US" sz="3200" dirty="0" err="1"/>
              <a:t>Ubercart</a:t>
            </a:r>
            <a:r>
              <a:rPr lang="en-US" sz="3200" dirty="0"/>
              <a:t>, but that didn't necessarily translate to a better </a:t>
            </a:r>
            <a:r>
              <a:rPr lang="en-US" sz="3200" dirty="0" smtClean="0"/>
              <a:t>experience.</a:t>
            </a:r>
            <a:endParaRPr lang="en-US" sz="3200" dirty="0"/>
          </a:p>
          <a:p>
            <a:r>
              <a:rPr lang="en-US" sz="3200" dirty="0" smtClean="0"/>
              <a:t>Did not </a:t>
            </a:r>
            <a:r>
              <a:rPr lang="en-US" sz="3200" dirty="0"/>
              <a:t>prioritize UX </a:t>
            </a:r>
            <a:r>
              <a:rPr lang="en-US" sz="3200" dirty="0" smtClean="0"/>
              <a:t>enough – </a:t>
            </a:r>
            <a:r>
              <a:rPr lang="en-US" sz="3200" dirty="0" smtClean="0"/>
              <a:t>too many clicks to add Product</a:t>
            </a:r>
            <a:endParaRPr lang="en-US" sz="3200" dirty="0"/>
          </a:p>
        </p:txBody>
      </p:sp>
    </p:spTree>
    <p:extLst>
      <p:ext uri="{BB962C8B-B14F-4D97-AF65-F5344CB8AC3E}">
        <p14:creationId xmlns:p14="http://schemas.microsoft.com/office/powerpoint/2010/main" val="2077874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Commerce 1.x </a:t>
            </a:r>
            <a:r>
              <a:rPr lang="en-US" sz="2000" dirty="0" smtClean="0"/>
              <a:t>(3)</a:t>
            </a:r>
            <a:endParaRPr lang="en-US" sz="2000" dirty="0"/>
          </a:p>
        </p:txBody>
      </p:sp>
      <p:sp>
        <p:nvSpPr>
          <p:cNvPr id="3" name="Content Placeholder 2"/>
          <p:cNvSpPr>
            <a:spLocks noGrp="1"/>
          </p:cNvSpPr>
          <p:nvPr>
            <p:ph idx="1"/>
          </p:nvPr>
        </p:nvSpPr>
        <p:spPr/>
        <p:txBody>
          <a:bodyPr/>
          <a:lstStyle/>
          <a:p>
            <a:r>
              <a:rPr lang="en-US" dirty="0" smtClean="0"/>
              <a:t>Here’s a great </a:t>
            </a:r>
            <a:r>
              <a:rPr lang="en-US" dirty="0"/>
              <a:t>p</a:t>
            </a:r>
            <a:r>
              <a:rPr lang="en-US" dirty="0" smtClean="0"/>
              <a:t>odcast interview with </a:t>
            </a:r>
            <a:r>
              <a:rPr lang="en-US" dirty="0" err="1" smtClean="0"/>
              <a:t>Bojan</a:t>
            </a:r>
            <a:r>
              <a:rPr lang="en-US" dirty="0" smtClean="0"/>
              <a:t> covering the lessons learned from 1.x and how they translated to improvements in 2.x:</a:t>
            </a:r>
          </a:p>
          <a:p>
            <a:r>
              <a:rPr lang="en-US" sz="2000" dirty="0">
                <a:hlinkClick r:id="rId2"/>
              </a:rPr>
              <a:t>https://</a:t>
            </a:r>
            <a:r>
              <a:rPr lang="en-US" sz="2000" dirty="0" smtClean="0">
                <a:hlinkClick r:id="rId2"/>
              </a:rPr>
              <a:t>modulesunraveled.com/podcast/154-commerce-2x-drupal-8-bojan-zivanovic-modules-unraveled-podcast</a:t>
            </a:r>
            <a:endParaRPr lang="en-US" sz="2000" dirty="0" smtClean="0"/>
          </a:p>
          <a:p>
            <a:endParaRPr lang="en-US" dirty="0"/>
          </a:p>
        </p:txBody>
      </p:sp>
    </p:spTree>
    <p:extLst>
      <p:ext uri="{BB962C8B-B14F-4D97-AF65-F5344CB8AC3E}">
        <p14:creationId xmlns:p14="http://schemas.microsoft.com/office/powerpoint/2010/main" val="29085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Commerce 2: </a:t>
            </a:r>
            <a:r>
              <a:rPr lang="en-US" dirty="0" err="1" smtClean="0"/>
              <a:t>Gotta</a:t>
            </a:r>
            <a:r>
              <a:rPr lang="en-US" dirty="0" smtClean="0"/>
              <a:t> </a:t>
            </a:r>
            <a:r>
              <a:rPr lang="en-US" dirty="0" smtClean="0"/>
              <a:t>Find My Purpose</a:t>
            </a:r>
            <a:endParaRPr lang="en-US" dirty="0"/>
          </a:p>
        </p:txBody>
      </p:sp>
      <p:sp>
        <p:nvSpPr>
          <p:cNvPr id="3" name="Content Placeholder 2"/>
          <p:cNvSpPr>
            <a:spLocks noGrp="1"/>
          </p:cNvSpPr>
          <p:nvPr>
            <p:ph idx="1"/>
          </p:nvPr>
        </p:nvSpPr>
        <p:spPr/>
        <p:txBody>
          <a:bodyPr/>
          <a:lstStyle/>
          <a:p>
            <a:r>
              <a:rPr lang="en-US" dirty="0" smtClean="0"/>
              <a:t>New Approach to providing solutions for selling online</a:t>
            </a:r>
          </a:p>
          <a:p>
            <a:r>
              <a:rPr lang="en-US" dirty="0" smtClean="0"/>
              <a:t>Usability Vs. Flexibility:</a:t>
            </a:r>
          </a:p>
          <a:p>
            <a:pPr lvl="1"/>
            <a:r>
              <a:rPr lang="en-US" dirty="0"/>
              <a:t>Less focused on flexibility, more focused on </a:t>
            </a:r>
            <a:r>
              <a:rPr lang="en-US" dirty="0" smtClean="0"/>
              <a:t>usability</a:t>
            </a:r>
          </a:p>
          <a:p>
            <a:pPr lvl="1"/>
            <a:r>
              <a:rPr lang="en-US" dirty="0" smtClean="0"/>
              <a:t>Solve </a:t>
            </a:r>
            <a:r>
              <a:rPr lang="en-US" dirty="0"/>
              <a:t>more problems rather than provide unlimited flexibility</a:t>
            </a:r>
            <a:endParaRPr lang="en-US" dirty="0" smtClean="0"/>
          </a:p>
          <a:p>
            <a:endParaRPr lang="en-US" dirty="0"/>
          </a:p>
          <a:p>
            <a:r>
              <a:rPr lang="en-US" dirty="0"/>
              <a:t>"</a:t>
            </a:r>
            <a:r>
              <a:rPr lang="en-US" i="1" dirty="0"/>
              <a:t>Collectively engineering solutions to the hardest parts of selling online.</a:t>
            </a:r>
            <a:r>
              <a:rPr lang="en-US" dirty="0"/>
              <a:t>" - Ryan </a:t>
            </a:r>
            <a:r>
              <a:rPr lang="en-US" dirty="0" err="1" smtClean="0"/>
              <a:t>Szrama</a:t>
            </a:r>
            <a:r>
              <a:rPr lang="en-US" dirty="0" smtClean="0"/>
              <a:t> – </a:t>
            </a:r>
            <a:r>
              <a:rPr lang="en-US" dirty="0" err="1" smtClean="0"/>
              <a:t>DrupalCon</a:t>
            </a:r>
            <a:r>
              <a:rPr lang="en-US" dirty="0" smtClean="0"/>
              <a:t> 2016, New Orleans</a:t>
            </a:r>
          </a:p>
          <a:p>
            <a:endParaRPr lang="en-US" dirty="0"/>
          </a:p>
        </p:txBody>
      </p:sp>
    </p:spTree>
    <p:extLst>
      <p:ext uri="{BB962C8B-B14F-4D97-AF65-F5344CB8AC3E}">
        <p14:creationId xmlns:p14="http://schemas.microsoft.com/office/powerpoint/2010/main" val="76189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0" y="4306252"/>
            <a:ext cx="5080000" cy="25527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24686" cy="234797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4431" y="0"/>
            <a:ext cx="3941064" cy="2743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741" y="4325302"/>
            <a:ext cx="5905500" cy="25146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9434" y="209362"/>
            <a:ext cx="1797784" cy="163708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039" y="4884472"/>
            <a:ext cx="2849880" cy="1769533"/>
          </a:xfrm>
          <a:prstGeom prst="rect">
            <a:avLst/>
          </a:prstGeom>
        </p:spPr>
      </p:pic>
      <p:sp>
        <p:nvSpPr>
          <p:cNvPr id="2" name="Title 1"/>
          <p:cNvSpPr>
            <a:spLocks noGrp="1"/>
          </p:cNvSpPr>
          <p:nvPr>
            <p:ph type="title"/>
          </p:nvPr>
        </p:nvSpPr>
        <p:spPr>
          <a:xfrm>
            <a:off x="838200" y="365125"/>
            <a:ext cx="9663803" cy="1325563"/>
          </a:xfrm>
          <a:solidFill>
            <a:schemeClr val="tx1">
              <a:lumMod val="50000"/>
            </a:schemeClr>
          </a:solidFill>
          <a:effectLst>
            <a:outerShdw dist="50800" sx="81000" sy="81000" algn="ctr" rotWithShape="0">
              <a:srgbClr val="000000"/>
            </a:outerShdw>
            <a:softEdge rad="228600"/>
          </a:effectLst>
        </p:spPr>
        <p:txBody>
          <a:bodyPr/>
          <a:lstStyle/>
          <a:p>
            <a:r>
              <a:rPr lang="en-US" dirty="0" smtClean="0"/>
              <a:t>Getting Off The Island</a:t>
            </a:r>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5172" y="5550060"/>
            <a:ext cx="2476400" cy="1307940"/>
          </a:xfrm>
          <a:prstGeom prst="rect">
            <a:avLst/>
          </a:prstGeom>
        </p:spPr>
      </p:pic>
      <p:pic>
        <p:nvPicPr>
          <p:cNvPr id="5" name="Content Placeholder 4"/>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2572321" y="1554479"/>
            <a:ext cx="6444996" cy="4028123"/>
          </a:xfr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9582" y="483076"/>
            <a:ext cx="1595470" cy="151892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47298" y="1324134"/>
            <a:ext cx="2321634" cy="3293426"/>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2826" y="1600820"/>
            <a:ext cx="2141142" cy="3294064"/>
          </a:xfrm>
          <a:prstGeom prst="rect">
            <a:avLst/>
          </a:prstGeom>
        </p:spPr>
      </p:pic>
    </p:spTree>
    <p:extLst>
      <p:ext uri="{BB962C8B-B14F-4D97-AF65-F5344CB8AC3E}">
        <p14:creationId xmlns:p14="http://schemas.microsoft.com/office/powerpoint/2010/main" val="880992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u="sng" dirty="0" smtClean="0"/>
              <a:t>Do</a:t>
            </a:r>
            <a:r>
              <a:rPr lang="en-US" dirty="0" smtClean="0"/>
              <a:t> We Get Off The Island? </a:t>
            </a:r>
            <a:r>
              <a:rPr lang="en-US" sz="2000" dirty="0" smtClean="0"/>
              <a:t>(1)</a:t>
            </a:r>
            <a:endParaRPr lang="en-US" sz="2000" dirty="0"/>
          </a:p>
        </p:txBody>
      </p:sp>
      <p:sp>
        <p:nvSpPr>
          <p:cNvPr id="3" name="Content Placeholder 2"/>
          <p:cNvSpPr>
            <a:spLocks noGrp="1"/>
          </p:cNvSpPr>
          <p:nvPr>
            <p:ph idx="1"/>
          </p:nvPr>
        </p:nvSpPr>
        <p:spPr>
          <a:xfrm>
            <a:off x="1120000" y="1825625"/>
            <a:ext cx="5674461" cy="4351338"/>
          </a:xfrm>
        </p:spPr>
        <p:txBody>
          <a:bodyPr/>
          <a:lstStyle/>
          <a:p>
            <a:pPr marL="0" indent="0">
              <a:buNone/>
            </a:pPr>
            <a:r>
              <a:rPr lang="en-US" b="1" dirty="0" err="1" smtClean="0"/>
              <a:t>Symfony</a:t>
            </a:r>
            <a:r>
              <a:rPr lang="en-US" b="1" dirty="0" smtClean="0"/>
              <a:t> </a:t>
            </a:r>
            <a:r>
              <a:rPr lang="is-IS" b="1" dirty="0" smtClean="0"/>
              <a:t>…</a:t>
            </a:r>
            <a:endParaRPr lang="en-US" b="1" dirty="0" smtClean="0"/>
          </a:p>
          <a:p>
            <a:r>
              <a:rPr lang="en-US" dirty="0" smtClean="0"/>
              <a:t>Leverages a larger, existing community of contributors who can now help make Drupal 8 and Commerce 2 better.</a:t>
            </a:r>
          </a:p>
          <a:p>
            <a:r>
              <a:rPr lang="en-US" dirty="0" smtClean="0"/>
              <a:t>Offers Plug-Ins contributed by that larger community</a:t>
            </a:r>
          </a:p>
          <a:p>
            <a:r>
              <a:rPr lang="en-US" dirty="0" smtClean="0"/>
              <a:t>Provides a flexible, performant platform that attracts new contributors.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461" y="2383573"/>
            <a:ext cx="4721922" cy="3541442"/>
          </a:xfrm>
          <a:prstGeom prst="rect">
            <a:avLst/>
          </a:prstGeom>
        </p:spPr>
      </p:pic>
    </p:spTree>
    <p:extLst>
      <p:ext uri="{BB962C8B-B14F-4D97-AF65-F5344CB8AC3E}">
        <p14:creationId xmlns:p14="http://schemas.microsoft.com/office/powerpoint/2010/main" val="45249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point of this presentation?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Drupal Commerce 2.x </a:t>
            </a:r>
          </a:p>
          <a:p>
            <a:pPr marL="0" indent="0" algn="ctr">
              <a:buNone/>
            </a:pPr>
            <a:r>
              <a:rPr lang="en-US" sz="6000" dirty="0" smtClean="0"/>
              <a:t>is available. </a:t>
            </a:r>
          </a:p>
          <a:p>
            <a:pPr marL="0" indent="0" algn="ctr">
              <a:buNone/>
            </a:pPr>
            <a:endParaRPr lang="en-US" sz="6000" dirty="0"/>
          </a:p>
          <a:p>
            <a:pPr marL="0" indent="0" algn="ctr">
              <a:buNone/>
            </a:pPr>
            <a:r>
              <a:rPr lang="en-US" sz="6000" dirty="0" smtClean="0"/>
              <a:t>Right now.</a:t>
            </a:r>
          </a:p>
          <a:p>
            <a:pPr marL="0" indent="0" algn="ctr">
              <a:buNone/>
            </a:pPr>
            <a:r>
              <a:rPr lang="en-US" sz="1800" dirty="0" smtClean="0"/>
              <a:t>(Today is </a:t>
            </a:r>
            <a:r>
              <a:rPr lang="en-US" sz="1800" dirty="0" smtClean="0"/>
              <a:t>8/17/2016</a:t>
            </a:r>
            <a:r>
              <a:rPr lang="en-US" sz="1800" dirty="0" smtClean="0"/>
              <a:t>)</a:t>
            </a:r>
          </a:p>
        </p:txBody>
      </p:sp>
    </p:spTree>
    <p:extLst>
      <p:ext uri="{BB962C8B-B14F-4D97-AF65-F5344CB8AC3E}">
        <p14:creationId xmlns:p14="http://schemas.microsoft.com/office/powerpoint/2010/main" val="1467108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u="sng" dirty="0" smtClean="0"/>
              <a:t>Do</a:t>
            </a:r>
            <a:r>
              <a:rPr lang="en-US" dirty="0" smtClean="0"/>
              <a:t> We Get Off The Island? </a:t>
            </a:r>
            <a:r>
              <a:rPr lang="en-US" sz="2000" dirty="0" smtClean="0"/>
              <a:t>(2)</a:t>
            </a:r>
            <a:endParaRPr lang="en-US" sz="2000" dirty="0"/>
          </a:p>
        </p:txBody>
      </p:sp>
      <p:sp>
        <p:nvSpPr>
          <p:cNvPr id="3" name="Content Placeholder 2"/>
          <p:cNvSpPr>
            <a:spLocks noGrp="1"/>
          </p:cNvSpPr>
          <p:nvPr>
            <p:ph idx="1"/>
          </p:nvPr>
        </p:nvSpPr>
        <p:spPr>
          <a:xfrm>
            <a:off x="1120001" y="2450093"/>
            <a:ext cx="4912810" cy="3726870"/>
          </a:xfrm>
        </p:spPr>
        <p:txBody>
          <a:bodyPr/>
          <a:lstStyle/>
          <a:p>
            <a:r>
              <a:rPr lang="en-US" dirty="0" smtClean="0"/>
              <a:t>Make it easier </a:t>
            </a:r>
            <a:r>
              <a:rPr lang="en-US" dirty="0"/>
              <a:t>to use external libraries &amp; </a:t>
            </a:r>
            <a:r>
              <a:rPr lang="en-US" dirty="0" smtClean="0"/>
              <a:t>plugins</a:t>
            </a:r>
          </a:p>
          <a:p>
            <a:r>
              <a:rPr lang="en-US" dirty="0" smtClean="0"/>
              <a:t>Improved encapsulation of code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811" y="2450093"/>
            <a:ext cx="5297537" cy="3571565"/>
          </a:xfrm>
          <a:prstGeom prst="rect">
            <a:avLst/>
          </a:prstGeom>
        </p:spPr>
      </p:pic>
      <p:sp>
        <p:nvSpPr>
          <p:cNvPr id="6" name="TextBox 5"/>
          <p:cNvSpPr txBox="1"/>
          <p:nvPr/>
        </p:nvSpPr>
        <p:spPr>
          <a:xfrm>
            <a:off x="1120001" y="1788374"/>
            <a:ext cx="7750098" cy="954107"/>
          </a:xfrm>
          <a:prstGeom prst="rect">
            <a:avLst/>
          </a:prstGeom>
          <a:noFill/>
        </p:spPr>
        <p:txBody>
          <a:bodyPr wrap="square" rtlCol="0">
            <a:spAutoFit/>
          </a:bodyPr>
          <a:lstStyle/>
          <a:p>
            <a:r>
              <a:rPr lang="en-US" sz="2800" dirty="0"/>
              <a:t>Object Oriented PHP And </a:t>
            </a:r>
            <a:r>
              <a:rPr lang="en-US" sz="2800" dirty="0" smtClean="0"/>
              <a:t>Namespaces </a:t>
            </a:r>
            <a:r>
              <a:rPr lang="is-IS" sz="2800" dirty="0" smtClean="0"/>
              <a:t>…</a:t>
            </a:r>
            <a:endParaRPr lang="en-US" sz="2800" dirty="0"/>
          </a:p>
          <a:p>
            <a:endParaRPr lang="en-US" sz="2800" dirty="0"/>
          </a:p>
        </p:txBody>
      </p:sp>
      <p:sp>
        <p:nvSpPr>
          <p:cNvPr id="7" name="TextBox 6"/>
          <p:cNvSpPr txBox="1"/>
          <p:nvPr/>
        </p:nvSpPr>
        <p:spPr>
          <a:xfrm>
            <a:off x="8118087" y="2080761"/>
            <a:ext cx="1527982" cy="369332"/>
          </a:xfrm>
          <a:prstGeom prst="rect">
            <a:avLst/>
          </a:prstGeom>
          <a:noFill/>
        </p:spPr>
        <p:txBody>
          <a:bodyPr wrap="none" rtlCol="0">
            <a:spAutoFit/>
          </a:bodyPr>
          <a:lstStyle/>
          <a:p>
            <a:r>
              <a:rPr lang="en-US" dirty="0" smtClean="0"/>
              <a:t>Encapsulation</a:t>
            </a:r>
          </a:p>
        </p:txBody>
      </p:sp>
    </p:spTree>
    <p:extLst>
      <p:ext uri="{BB962C8B-B14F-4D97-AF65-F5344CB8AC3E}">
        <p14:creationId xmlns:p14="http://schemas.microsoft.com/office/powerpoint/2010/main" val="133296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Off The Island? </a:t>
            </a:r>
            <a:r>
              <a:rPr lang="en-US" sz="2000" dirty="0" smtClean="0"/>
              <a:t>(3)</a:t>
            </a:r>
            <a:endParaRPr lang="en-US" sz="2000" dirty="0"/>
          </a:p>
        </p:txBody>
      </p:sp>
      <p:sp>
        <p:nvSpPr>
          <p:cNvPr id="3" name="Content Placeholder 2"/>
          <p:cNvSpPr>
            <a:spLocks noGrp="1"/>
          </p:cNvSpPr>
          <p:nvPr>
            <p:ph idx="1"/>
          </p:nvPr>
        </p:nvSpPr>
        <p:spPr>
          <a:xfrm>
            <a:off x="1120000" y="1825625"/>
            <a:ext cx="4890507" cy="4029074"/>
          </a:xfrm>
        </p:spPr>
        <p:txBody>
          <a:bodyPr>
            <a:normAutofit/>
          </a:bodyPr>
          <a:lstStyle/>
          <a:p>
            <a:pPr marL="0" indent="0">
              <a:buNone/>
            </a:pPr>
            <a:r>
              <a:rPr lang="en-US" b="1" dirty="0" smtClean="0"/>
              <a:t>Composer </a:t>
            </a:r>
            <a:r>
              <a:rPr lang="is-IS" b="1" dirty="0" smtClean="0"/>
              <a:t>…</a:t>
            </a:r>
          </a:p>
          <a:p>
            <a:r>
              <a:rPr lang="is-IS" dirty="0" smtClean="0"/>
              <a:t>Provides Dependency management</a:t>
            </a:r>
          </a:p>
          <a:p>
            <a:r>
              <a:rPr lang="is-IS" dirty="0" smtClean="0"/>
              <a:t>Allows for dependencies outside of Drupal modules</a:t>
            </a:r>
          </a:p>
          <a:p>
            <a:r>
              <a:rPr lang="is-IS" dirty="0" smtClean="0"/>
              <a:t>Autoload.php includes classes dynamically rather than requiring developers to do it manually.</a:t>
            </a:r>
          </a:p>
          <a:p>
            <a:endParaRPr lang="is-I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822" y="3065242"/>
            <a:ext cx="5330172" cy="2789457"/>
          </a:xfrm>
          <a:prstGeom prst="rect">
            <a:avLst/>
          </a:prstGeom>
        </p:spPr>
      </p:pic>
      <p:sp>
        <p:nvSpPr>
          <p:cNvPr id="5" name="TextBox 4"/>
          <p:cNvSpPr txBox="1"/>
          <p:nvPr/>
        </p:nvSpPr>
        <p:spPr>
          <a:xfrm>
            <a:off x="6293004" y="2607139"/>
            <a:ext cx="4657493" cy="646331"/>
          </a:xfrm>
          <a:prstGeom prst="rect">
            <a:avLst/>
          </a:prstGeom>
          <a:noFill/>
        </p:spPr>
        <p:txBody>
          <a:bodyPr wrap="none" rtlCol="0">
            <a:spAutoFit/>
          </a:bodyPr>
          <a:lstStyle/>
          <a:p>
            <a:r>
              <a:rPr lang="is-IS" dirty="0" smtClean="0"/>
              <a:t>Composer makes </a:t>
            </a:r>
            <a:r>
              <a:rPr lang="is-IS" dirty="0"/>
              <a:t>it easier to get off the ground</a:t>
            </a:r>
          </a:p>
          <a:p>
            <a:endParaRPr lang="en-US" dirty="0"/>
          </a:p>
        </p:txBody>
      </p:sp>
      <p:sp>
        <p:nvSpPr>
          <p:cNvPr id="6" name="TextBox 5"/>
          <p:cNvSpPr txBox="1"/>
          <p:nvPr/>
        </p:nvSpPr>
        <p:spPr>
          <a:xfrm>
            <a:off x="1120000" y="5989637"/>
            <a:ext cx="10233800" cy="769441"/>
          </a:xfrm>
          <a:prstGeom prst="rect">
            <a:avLst/>
          </a:prstGeom>
          <a:noFill/>
        </p:spPr>
        <p:txBody>
          <a:bodyPr wrap="square" rtlCol="0">
            <a:spAutoFit/>
          </a:bodyPr>
          <a:lstStyle/>
          <a:p>
            <a:r>
              <a:rPr lang="en-US" sz="2400" dirty="0"/>
              <a:t>Read More: </a:t>
            </a:r>
            <a:r>
              <a:rPr lang="en-US" sz="2000" dirty="0">
                <a:hlinkClick r:id="rId4"/>
              </a:rPr>
              <a:t>https://bojanz.wordpress.com/2015/09/18/d8-composer-definitive-intro</a:t>
            </a:r>
            <a:r>
              <a:rPr lang="en-US" sz="2000" dirty="0" smtClean="0">
                <a:hlinkClick r:id="rId4"/>
              </a:rPr>
              <a:t>/</a:t>
            </a:r>
            <a:endParaRPr lang="en-US" sz="2000" dirty="0" smtClean="0"/>
          </a:p>
          <a:p>
            <a:endParaRPr lang="en-US" sz="2000" dirty="0"/>
          </a:p>
        </p:txBody>
      </p:sp>
    </p:spTree>
    <p:extLst>
      <p:ext uri="{BB962C8B-B14F-4D97-AF65-F5344CB8AC3E}">
        <p14:creationId xmlns:p14="http://schemas.microsoft.com/office/powerpoint/2010/main" val="187285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Get Off The Island</a:t>
            </a:r>
            <a:r>
              <a:rPr lang="en-US" dirty="0" smtClean="0"/>
              <a:t>? </a:t>
            </a:r>
            <a:r>
              <a:rPr lang="en-US" sz="2000" dirty="0" smtClean="0"/>
              <a:t>(4)</a:t>
            </a:r>
            <a:endParaRPr lang="en-US" sz="2000" dirty="0"/>
          </a:p>
        </p:txBody>
      </p:sp>
      <p:sp>
        <p:nvSpPr>
          <p:cNvPr id="3" name="Content Placeholder 2"/>
          <p:cNvSpPr>
            <a:spLocks noGrp="1"/>
          </p:cNvSpPr>
          <p:nvPr>
            <p:ph idx="1"/>
          </p:nvPr>
        </p:nvSpPr>
        <p:spPr>
          <a:xfrm>
            <a:off x="1120001" y="1825625"/>
            <a:ext cx="5180438" cy="4351338"/>
          </a:xfrm>
        </p:spPr>
        <p:txBody>
          <a:bodyPr>
            <a:normAutofit/>
          </a:bodyPr>
          <a:lstStyle/>
          <a:p>
            <a:pPr marL="0" indent="0">
              <a:buNone/>
            </a:pPr>
            <a:r>
              <a:rPr lang="en-US" b="1" dirty="0"/>
              <a:t>Third party </a:t>
            </a:r>
            <a:r>
              <a:rPr lang="en-US" b="1" dirty="0" smtClean="0"/>
              <a:t>collaboration </a:t>
            </a:r>
            <a:r>
              <a:rPr lang="is-IS" b="1" dirty="0" smtClean="0"/>
              <a:t>…</a:t>
            </a:r>
            <a:endParaRPr lang="en-US" b="1" dirty="0"/>
          </a:p>
          <a:p>
            <a:r>
              <a:rPr lang="en-US" dirty="0" err="1" smtClean="0"/>
              <a:t>CommerceGuys</a:t>
            </a:r>
            <a:r>
              <a:rPr lang="en-US" dirty="0" smtClean="0"/>
              <a:t> partnered with </a:t>
            </a:r>
            <a:r>
              <a:rPr lang="en-US" dirty="0" err="1" smtClean="0"/>
              <a:t>Acromedia</a:t>
            </a:r>
            <a:r>
              <a:rPr lang="en-US" dirty="0" smtClean="0"/>
              <a:t> to deliver solutions</a:t>
            </a:r>
          </a:p>
          <a:p>
            <a:r>
              <a:rPr lang="en-US" dirty="0" smtClean="0"/>
              <a:t>Making Android better  (</a:t>
            </a:r>
            <a:r>
              <a:rPr lang="en-US" dirty="0" err="1" smtClean="0"/>
              <a:t>whuh</a:t>
            </a:r>
            <a:r>
              <a:rPr lang="en-US" dirty="0" smtClean="0"/>
              <a:t>?)</a:t>
            </a:r>
          </a:p>
          <a:p>
            <a:pPr lvl="1"/>
            <a:r>
              <a:rPr lang="en-US" dirty="0" err="1" smtClean="0"/>
              <a:t>Bojan</a:t>
            </a:r>
            <a:r>
              <a:rPr lang="en-US" dirty="0" smtClean="0"/>
              <a:t> contributed code back to Google’s Address data set as part of the work for creating the ‘addressing’ and ‘zone’ PHP libraries.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70" t="1605" r="26113" b="-231"/>
          <a:stretch/>
        </p:blipFill>
        <p:spPr>
          <a:xfrm>
            <a:off x="6300438" y="2590664"/>
            <a:ext cx="4427035" cy="3311912"/>
          </a:xfrm>
          <a:prstGeom prst="rect">
            <a:avLst/>
          </a:prstGeom>
        </p:spPr>
      </p:pic>
      <p:sp>
        <p:nvSpPr>
          <p:cNvPr id="5" name="TextBox 4"/>
          <p:cNvSpPr txBox="1"/>
          <p:nvPr/>
        </p:nvSpPr>
        <p:spPr>
          <a:xfrm>
            <a:off x="7713896" y="2132561"/>
            <a:ext cx="1600118" cy="646331"/>
          </a:xfrm>
          <a:prstGeom prst="rect">
            <a:avLst/>
          </a:prstGeom>
          <a:noFill/>
        </p:spPr>
        <p:txBody>
          <a:bodyPr wrap="none" rtlCol="0">
            <a:spAutoFit/>
          </a:bodyPr>
          <a:lstStyle/>
          <a:p>
            <a:r>
              <a:rPr lang="en-US"/>
              <a:t>Making friends</a:t>
            </a:r>
          </a:p>
          <a:p>
            <a:endParaRPr lang="en-US" dirty="0"/>
          </a:p>
        </p:txBody>
      </p:sp>
    </p:spTree>
    <p:extLst>
      <p:ext uri="{BB962C8B-B14F-4D97-AF65-F5344CB8AC3E}">
        <p14:creationId xmlns:p14="http://schemas.microsoft.com/office/powerpoint/2010/main" val="213987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Get Off The Island? </a:t>
            </a:r>
            <a:r>
              <a:rPr lang="en-US" sz="2000" dirty="0" smtClean="0"/>
              <a:t>(4)</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Sharing </a:t>
            </a:r>
            <a:r>
              <a:rPr lang="en-US" dirty="0" smtClean="0"/>
              <a:t>the new </a:t>
            </a:r>
            <a:r>
              <a:rPr lang="en-US" dirty="0"/>
              <a:t>PHP Libraries </a:t>
            </a:r>
            <a:r>
              <a:rPr lang="en-US" dirty="0" smtClean="0"/>
              <a:t>that Commerce 2 introduced (and requires) with </a:t>
            </a:r>
            <a:r>
              <a:rPr lang="en-US" dirty="0"/>
              <a:t>the world and getting feedback and improvements in </a:t>
            </a:r>
            <a:r>
              <a:rPr lang="en-US" dirty="0" smtClean="0"/>
              <a:t>return.</a:t>
            </a:r>
            <a:endParaRPr lang="en-US" dirty="0"/>
          </a:p>
          <a:p>
            <a:r>
              <a:rPr lang="en-US" b="1" dirty="0" smtClean="0"/>
              <a:t>addressing</a:t>
            </a:r>
            <a:r>
              <a:rPr lang="en-US" dirty="0" smtClean="0"/>
              <a:t> – </a:t>
            </a:r>
            <a:r>
              <a:rPr lang="en-US" sz="2000" dirty="0">
                <a:hlinkClick r:id="rId3"/>
              </a:rPr>
              <a:t>https://</a:t>
            </a:r>
            <a:r>
              <a:rPr lang="en-US" sz="2000" dirty="0" smtClean="0">
                <a:hlinkClick r:id="rId3"/>
              </a:rPr>
              <a:t>github.com/commerceguys/addressing</a:t>
            </a:r>
            <a:endParaRPr lang="en-US" dirty="0" smtClean="0"/>
          </a:p>
          <a:p>
            <a:pPr lvl="1"/>
            <a:r>
              <a:rPr lang="en-US" dirty="0" smtClean="0"/>
              <a:t>PHP </a:t>
            </a:r>
            <a:r>
              <a:rPr lang="en-US" dirty="0"/>
              <a:t>5.4+ addressing library, powered by Google's dataset </a:t>
            </a:r>
          </a:p>
          <a:p>
            <a:r>
              <a:rPr lang="en-US" b="1" dirty="0" err="1" smtClean="0"/>
              <a:t>intl</a:t>
            </a:r>
            <a:r>
              <a:rPr lang="en-US" dirty="0" smtClean="0"/>
              <a:t> </a:t>
            </a:r>
            <a:r>
              <a:rPr lang="en-US" dirty="0"/>
              <a:t>– </a:t>
            </a:r>
            <a:r>
              <a:rPr lang="en-US" sz="2200" dirty="0">
                <a:hlinkClick r:id="rId4"/>
              </a:rPr>
              <a:t>https://</a:t>
            </a:r>
            <a:r>
              <a:rPr lang="en-US" sz="2200" dirty="0" smtClean="0">
                <a:hlinkClick r:id="rId4"/>
              </a:rPr>
              <a:t>github.com/commerceguys/intl</a:t>
            </a:r>
            <a:endParaRPr lang="en-US" sz="2200" dirty="0" smtClean="0"/>
          </a:p>
          <a:p>
            <a:pPr lvl="1"/>
            <a:r>
              <a:rPr lang="en-US" dirty="0" smtClean="0"/>
              <a:t>PHP </a:t>
            </a:r>
            <a:r>
              <a:rPr lang="en-US" dirty="0"/>
              <a:t>5.4+ internationalization library, powered by CLDR data  -- parts being adopted by </a:t>
            </a:r>
            <a:r>
              <a:rPr lang="en-US" dirty="0" err="1" smtClean="0"/>
              <a:t>Symfony</a:t>
            </a:r>
            <a:r>
              <a:rPr lang="en-US" dirty="0" smtClean="0"/>
              <a:t> </a:t>
            </a:r>
          </a:p>
          <a:p>
            <a:r>
              <a:rPr lang="en-US" b="1" dirty="0" smtClean="0"/>
              <a:t>zone</a:t>
            </a:r>
            <a:r>
              <a:rPr lang="en-US" dirty="0" smtClean="0"/>
              <a:t> </a:t>
            </a:r>
            <a:r>
              <a:rPr lang="en-US" dirty="0"/>
              <a:t>– </a:t>
            </a:r>
            <a:r>
              <a:rPr lang="en-US" sz="2200" dirty="0">
                <a:hlinkClick r:id="rId5"/>
              </a:rPr>
              <a:t>https://</a:t>
            </a:r>
            <a:r>
              <a:rPr lang="en-US" sz="2200" dirty="0" smtClean="0">
                <a:hlinkClick r:id="rId5"/>
              </a:rPr>
              <a:t>github.com/commerceguys/zone</a:t>
            </a:r>
            <a:endParaRPr lang="en-US" sz="2200" dirty="0" smtClean="0"/>
          </a:p>
          <a:p>
            <a:pPr lvl="1"/>
            <a:r>
              <a:rPr lang="en-US" dirty="0" smtClean="0"/>
              <a:t>PHP </a:t>
            </a:r>
            <a:r>
              <a:rPr lang="en-US" dirty="0"/>
              <a:t>5.4+ </a:t>
            </a:r>
            <a:r>
              <a:rPr lang="en-US" dirty="0" smtClean="0"/>
              <a:t>zone </a:t>
            </a:r>
            <a:r>
              <a:rPr lang="en-US" dirty="0"/>
              <a:t>management </a:t>
            </a:r>
            <a:r>
              <a:rPr lang="en-US" dirty="0" smtClean="0"/>
              <a:t>library</a:t>
            </a:r>
          </a:p>
          <a:p>
            <a:r>
              <a:rPr lang="en-US" dirty="0"/>
              <a:t> </a:t>
            </a:r>
            <a:r>
              <a:rPr lang="en-US" b="1" dirty="0"/>
              <a:t>tax</a:t>
            </a:r>
            <a:r>
              <a:rPr lang="en-US" dirty="0"/>
              <a:t> – </a:t>
            </a:r>
            <a:r>
              <a:rPr lang="en-US" sz="2200" dirty="0">
                <a:hlinkClick r:id="rId6"/>
              </a:rPr>
              <a:t>https://</a:t>
            </a:r>
            <a:r>
              <a:rPr lang="en-US" sz="2200" dirty="0" smtClean="0">
                <a:hlinkClick r:id="rId6"/>
              </a:rPr>
              <a:t>github.com/commerceguys/tax</a:t>
            </a:r>
            <a:endParaRPr lang="en-US" sz="2200" dirty="0"/>
          </a:p>
          <a:p>
            <a:pPr lvl="1"/>
            <a:r>
              <a:rPr lang="en-US" dirty="0"/>
              <a:t>PHP 5.4+ tax library  - being adopted by </a:t>
            </a:r>
            <a:r>
              <a:rPr lang="en-US" dirty="0" err="1"/>
              <a:t>Foxycart</a:t>
            </a:r>
            <a:r>
              <a:rPr lang="en-US" dirty="0"/>
              <a:t>  </a:t>
            </a:r>
          </a:p>
          <a:p>
            <a:pPr lvl="1"/>
            <a:endParaRPr lang="en-US" dirty="0"/>
          </a:p>
        </p:txBody>
      </p:sp>
    </p:spTree>
    <p:extLst>
      <p:ext uri="{BB962C8B-B14F-4D97-AF65-F5344CB8AC3E}">
        <p14:creationId xmlns:p14="http://schemas.microsoft.com/office/powerpoint/2010/main" val="1693406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Get Off The Island? </a:t>
            </a:r>
            <a:r>
              <a:rPr lang="en-US" sz="2000" dirty="0" smtClean="0"/>
              <a:t>(5)</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In Summary</a:t>
            </a:r>
            <a:r>
              <a:rPr lang="is-IS" b="1" dirty="0" smtClean="0"/>
              <a:t>…</a:t>
            </a:r>
          </a:p>
          <a:p>
            <a:r>
              <a:rPr lang="en-US" b="1" dirty="0" err="1" smtClean="0">
                <a:solidFill>
                  <a:schemeClr val="accent5">
                    <a:lumMod val="40000"/>
                    <a:lumOff val="60000"/>
                  </a:schemeClr>
                </a:solidFill>
              </a:rPr>
              <a:t>Symfony</a:t>
            </a:r>
            <a:r>
              <a:rPr lang="en-US" dirty="0" smtClean="0">
                <a:solidFill>
                  <a:schemeClr val="accent5">
                    <a:lumMod val="40000"/>
                    <a:lumOff val="60000"/>
                  </a:schemeClr>
                </a:solidFill>
              </a:rPr>
              <a:t> </a:t>
            </a:r>
            <a:r>
              <a:rPr lang="en-US" dirty="0" smtClean="0"/>
              <a:t>makes Drupal 8 and Commerce 2 part of a larger world.</a:t>
            </a:r>
          </a:p>
          <a:p>
            <a:r>
              <a:rPr lang="en-US" b="1" dirty="0" smtClean="0">
                <a:solidFill>
                  <a:schemeClr val="accent5">
                    <a:lumMod val="40000"/>
                    <a:lumOff val="60000"/>
                  </a:schemeClr>
                </a:solidFill>
              </a:rPr>
              <a:t>Object Oriented standards </a:t>
            </a:r>
            <a:r>
              <a:rPr lang="en-US" dirty="0" smtClean="0"/>
              <a:t>such as </a:t>
            </a:r>
            <a:r>
              <a:rPr lang="en-US" b="1" dirty="0" err="1" smtClean="0">
                <a:solidFill>
                  <a:schemeClr val="accent5">
                    <a:lumMod val="40000"/>
                    <a:lumOff val="60000"/>
                  </a:schemeClr>
                </a:solidFill>
              </a:rPr>
              <a:t>Namespacing</a:t>
            </a:r>
            <a:r>
              <a:rPr lang="en-US" dirty="0" smtClean="0">
                <a:solidFill>
                  <a:schemeClr val="accent5">
                    <a:lumMod val="40000"/>
                    <a:lumOff val="60000"/>
                  </a:schemeClr>
                </a:solidFill>
              </a:rPr>
              <a:t> </a:t>
            </a:r>
            <a:r>
              <a:rPr lang="en-US" dirty="0" smtClean="0"/>
              <a:t>make it easier to extend and incorporate third party code into the application.</a:t>
            </a:r>
          </a:p>
          <a:p>
            <a:r>
              <a:rPr lang="en-US" b="1" dirty="0" smtClean="0">
                <a:solidFill>
                  <a:schemeClr val="accent5">
                    <a:lumMod val="40000"/>
                    <a:lumOff val="60000"/>
                  </a:schemeClr>
                </a:solidFill>
              </a:rPr>
              <a:t>Composer</a:t>
            </a:r>
            <a:r>
              <a:rPr lang="en-US" dirty="0" smtClean="0">
                <a:solidFill>
                  <a:schemeClr val="accent5">
                    <a:lumMod val="40000"/>
                    <a:lumOff val="60000"/>
                  </a:schemeClr>
                </a:solidFill>
              </a:rPr>
              <a:t> </a:t>
            </a:r>
            <a:r>
              <a:rPr lang="en-US" dirty="0" smtClean="0"/>
              <a:t>makes it easier to manage the complex relationships and dependencies of the numerous components involved as well as automatically handling class includes.</a:t>
            </a:r>
          </a:p>
          <a:p>
            <a:r>
              <a:rPr lang="en-US" b="1" dirty="0" smtClean="0">
                <a:solidFill>
                  <a:schemeClr val="accent5">
                    <a:lumMod val="40000"/>
                    <a:lumOff val="60000"/>
                  </a:schemeClr>
                </a:solidFill>
              </a:rPr>
              <a:t>Third party collaboration </a:t>
            </a:r>
            <a:r>
              <a:rPr lang="en-US" dirty="0" smtClean="0"/>
              <a:t>with partners and helping to improve code that we use makes us better citizens.</a:t>
            </a:r>
          </a:p>
          <a:p>
            <a:r>
              <a:rPr lang="en-US" dirty="0" smtClean="0"/>
              <a:t>Contributing new </a:t>
            </a:r>
            <a:r>
              <a:rPr lang="en-US" b="1" dirty="0" smtClean="0">
                <a:solidFill>
                  <a:schemeClr val="accent5">
                    <a:lumMod val="40000"/>
                    <a:lumOff val="60000"/>
                  </a:schemeClr>
                </a:solidFill>
              </a:rPr>
              <a:t>PHP Libraries </a:t>
            </a:r>
            <a:r>
              <a:rPr lang="en-US" dirty="0" smtClean="0"/>
              <a:t>that solve essential challenges for e-commerce and can be used by anyone, even competitors.</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89535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And Now</a:t>
            </a:r>
            <a:r>
              <a:rPr lang="is-IS" sz="4000" dirty="0" smtClean="0"/>
              <a:t>… </a:t>
            </a:r>
            <a:r>
              <a:rPr lang="is-IS" dirty="0" smtClean="0"/>
              <a:t/>
            </a:r>
            <a:br>
              <a:rPr lang="is-IS" dirty="0" smtClean="0"/>
            </a:br>
            <a:r>
              <a:rPr lang="en-US" dirty="0" smtClean="0"/>
              <a:t>A Note about Drupal Console </a:t>
            </a:r>
            <a:r>
              <a:rPr lang="en-US" sz="2200" dirty="0" smtClean="0"/>
              <a:t>(1)</a:t>
            </a:r>
            <a:endParaRPr lang="en-US" sz="2200" dirty="0"/>
          </a:p>
        </p:txBody>
      </p:sp>
      <p:sp>
        <p:nvSpPr>
          <p:cNvPr id="3" name="Content Placeholder 2"/>
          <p:cNvSpPr>
            <a:spLocks noGrp="1"/>
          </p:cNvSpPr>
          <p:nvPr>
            <p:ph idx="1"/>
          </p:nvPr>
        </p:nvSpPr>
        <p:spPr/>
        <p:txBody>
          <a:bodyPr>
            <a:normAutofit/>
          </a:bodyPr>
          <a:lstStyle/>
          <a:p>
            <a:r>
              <a:rPr lang="en-US" dirty="0" smtClean="0"/>
              <a:t>The Commerce 2 installation instructions </a:t>
            </a:r>
            <a:r>
              <a:rPr lang="en-US" dirty="0"/>
              <a:t>recommend </a:t>
            </a:r>
            <a:r>
              <a:rPr lang="en-US" dirty="0" smtClean="0"/>
              <a:t>using </a:t>
            </a:r>
            <a:r>
              <a:rPr lang="en-US" dirty="0"/>
              <a:t>Drupal Console: </a:t>
            </a:r>
            <a:r>
              <a:rPr lang="en-US" sz="2000" dirty="0">
                <a:hlinkClick r:id="rId3"/>
              </a:rPr>
              <a:t>http://</a:t>
            </a:r>
            <a:r>
              <a:rPr lang="en-US" sz="2000" dirty="0" smtClean="0">
                <a:hlinkClick r:id="rId3"/>
              </a:rPr>
              <a:t>docs.drupalcommerce.org/v2/install.html</a:t>
            </a:r>
            <a:endParaRPr lang="en-US" sz="2000" dirty="0" smtClean="0"/>
          </a:p>
          <a:p>
            <a:r>
              <a:rPr lang="en-US" dirty="0" smtClean="0"/>
              <a:t>There is debate as to whether or not Drupal Console is eventually meant to replace </a:t>
            </a:r>
            <a:r>
              <a:rPr lang="en-US" dirty="0" err="1" smtClean="0"/>
              <a:t>Drush</a:t>
            </a:r>
            <a:r>
              <a:rPr lang="en-US" dirty="0"/>
              <a:t>: </a:t>
            </a:r>
            <a:r>
              <a:rPr lang="en-US" sz="2000" dirty="0">
                <a:hlinkClick r:id="rId4"/>
              </a:rPr>
              <a:t>http://</a:t>
            </a:r>
            <a:r>
              <a:rPr lang="en-US" sz="2000" dirty="0" smtClean="0">
                <a:hlinkClick r:id="rId4"/>
              </a:rPr>
              <a:t>drupal.stackexchange.com/questions/202075/is-drupal-console-aimed-to-replace-drush</a:t>
            </a:r>
            <a:endParaRPr lang="en-US" sz="2000" dirty="0" smtClean="0"/>
          </a:p>
          <a:p>
            <a:r>
              <a:rPr lang="en-US" dirty="0" smtClean="0"/>
              <a:t>Some people really love it</a:t>
            </a:r>
            <a:r>
              <a:rPr lang="en-US" dirty="0"/>
              <a:t>: </a:t>
            </a:r>
            <a:r>
              <a:rPr lang="en-US" sz="2000" dirty="0">
                <a:hlinkClick r:id="rId5"/>
              </a:rPr>
              <a:t>http://www.pixelite.co.nz/article/10-things-i-learnt-building-in-drupal-8</a:t>
            </a:r>
            <a:r>
              <a:rPr lang="en-US" sz="2000" dirty="0" smtClean="0">
                <a:hlinkClick r:id="rId5"/>
              </a:rPr>
              <a:t>/</a:t>
            </a:r>
            <a:endParaRPr lang="en-US" sz="2000" dirty="0" smtClean="0"/>
          </a:p>
          <a:p>
            <a:r>
              <a:rPr lang="en-US" dirty="0" smtClean="0"/>
              <a:t>But the current situation seems to call for using both </a:t>
            </a:r>
            <a:r>
              <a:rPr lang="en-US" dirty="0" err="1" smtClean="0"/>
              <a:t>Drush</a:t>
            </a:r>
            <a:r>
              <a:rPr lang="en-US" dirty="0" smtClean="0"/>
              <a:t> and </a:t>
            </a:r>
            <a:r>
              <a:rPr lang="en-US" dirty="0"/>
              <a:t>Drupal Console: </a:t>
            </a:r>
            <a:r>
              <a:rPr lang="en-US" sz="2000" dirty="0">
                <a:hlinkClick r:id="rId6"/>
              </a:rPr>
              <a:t>https://</a:t>
            </a:r>
            <a:r>
              <a:rPr lang="en-US" sz="2000" dirty="0" smtClean="0">
                <a:hlinkClick r:id="rId6"/>
              </a:rPr>
              <a:t>pantheon.io/blog/drush-and-drupal-console-drupal-8</a:t>
            </a:r>
            <a:endParaRPr lang="en-US" sz="2000" dirty="0" smtClean="0"/>
          </a:p>
        </p:txBody>
      </p:sp>
    </p:spTree>
    <p:extLst>
      <p:ext uri="{BB962C8B-B14F-4D97-AF65-F5344CB8AC3E}">
        <p14:creationId xmlns:p14="http://schemas.microsoft.com/office/powerpoint/2010/main" val="1717211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And Now</a:t>
            </a:r>
            <a:r>
              <a:rPr lang="is-IS" sz="4000" dirty="0" smtClean="0"/>
              <a:t>…</a:t>
            </a:r>
            <a:r>
              <a:rPr lang="is-IS" dirty="0" smtClean="0"/>
              <a:t/>
            </a:r>
            <a:br>
              <a:rPr lang="is-IS" dirty="0" smtClean="0"/>
            </a:br>
            <a:r>
              <a:rPr lang="en-US" dirty="0" smtClean="0"/>
              <a:t>A </a:t>
            </a:r>
            <a:r>
              <a:rPr lang="en-US" dirty="0"/>
              <a:t>Note about </a:t>
            </a:r>
            <a:r>
              <a:rPr lang="en-US" dirty="0" smtClean="0"/>
              <a:t>Drupal </a:t>
            </a:r>
            <a:r>
              <a:rPr lang="en-US" dirty="0"/>
              <a:t>Console </a:t>
            </a:r>
            <a:r>
              <a:rPr lang="en-US" sz="2200" dirty="0" smtClean="0"/>
              <a:t>(2)</a:t>
            </a:r>
            <a:endParaRPr lang="en-US" dirty="0"/>
          </a:p>
        </p:txBody>
      </p:sp>
      <p:sp>
        <p:nvSpPr>
          <p:cNvPr id="3" name="Content Placeholder 2"/>
          <p:cNvSpPr>
            <a:spLocks noGrp="1"/>
          </p:cNvSpPr>
          <p:nvPr>
            <p:ph idx="1"/>
          </p:nvPr>
        </p:nvSpPr>
        <p:spPr/>
        <p:txBody>
          <a:bodyPr>
            <a:normAutofit lnSpcReduction="10000"/>
          </a:bodyPr>
          <a:lstStyle/>
          <a:p>
            <a:r>
              <a:rPr lang="en-US" sz="3500" dirty="0" smtClean="0"/>
              <a:t>What is this Drupal Console thing anyway?</a:t>
            </a:r>
          </a:p>
          <a:p>
            <a:pPr marL="0" indent="0">
              <a:buNone/>
            </a:pPr>
            <a:r>
              <a:rPr lang="en-US" sz="2600" i="1" dirty="0" smtClean="0"/>
              <a:t>“The </a:t>
            </a:r>
            <a:r>
              <a:rPr lang="en-US" sz="2600" i="1" dirty="0"/>
              <a:t>Drupal Console is a suite of tools run from a command line interface (CLI) to generate boilerplate code and interact with a Drupal 8 installation. From the ground up, it has been built to utilize the same modern PHP practices which were introduced in Drupal 8.</a:t>
            </a:r>
          </a:p>
          <a:p>
            <a:pPr marL="0" indent="0">
              <a:buNone/>
            </a:pPr>
            <a:r>
              <a:rPr lang="en-US" sz="2600" i="1" dirty="0"/>
              <a:t>The Drupal Console makes use of the </a:t>
            </a:r>
            <a:r>
              <a:rPr lang="en-US" sz="2600" i="1" dirty="0" err="1"/>
              <a:t>Symfony</a:t>
            </a:r>
            <a:r>
              <a:rPr lang="en-US" sz="2600" i="1" dirty="0"/>
              <a:t> Console and other third party components which allows you to automatically generate most of the code needed for a Drupal 8 module. In addition, Drupal Console helps you interact with your Drupal installation</a:t>
            </a:r>
            <a:r>
              <a:rPr lang="en-US" sz="2600" i="1" dirty="0" smtClean="0"/>
              <a:t>.”</a:t>
            </a:r>
          </a:p>
          <a:p>
            <a:r>
              <a:rPr lang="en-US" dirty="0" smtClean="0"/>
              <a:t>Drupal Console </a:t>
            </a:r>
            <a:r>
              <a:rPr lang="en-US" dirty="0"/>
              <a:t>documentation: </a:t>
            </a:r>
            <a:r>
              <a:rPr lang="en-US" sz="2200" dirty="0">
                <a:hlinkClick r:id="rId3"/>
              </a:rPr>
              <a:t>https://</a:t>
            </a:r>
            <a:r>
              <a:rPr lang="en-US" sz="2200" dirty="0" smtClean="0">
                <a:hlinkClick r:id="rId3"/>
              </a:rPr>
              <a:t>hechoendrupal.gitbooks.io/drupal-console/content/en/index.html</a:t>
            </a:r>
            <a:endParaRPr lang="en-US" sz="2200" dirty="0"/>
          </a:p>
          <a:p>
            <a:endParaRPr lang="en-US" dirty="0"/>
          </a:p>
        </p:txBody>
      </p:sp>
    </p:spTree>
    <p:extLst>
      <p:ext uri="{BB962C8B-B14F-4D97-AF65-F5344CB8AC3E}">
        <p14:creationId xmlns:p14="http://schemas.microsoft.com/office/powerpoint/2010/main" val="926951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That’s </a:t>
            </a:r>
            <a:r>
              <a:rPr lang="en-US" dirty="0"/>
              <a:t>A</a:t>
            </a:r>
            <a:r>
              <a:rPr lang="en-US" dirty="0" smtClean="0"/>
              <a:t> Different Story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494" y="1825625"/>
            <a:ext cx="10217586" cy="4351338"/>
          </a:xfrm>
        </p:spPr>
      </p:pic>
    </p:spTree>
    <p:extLst>
      <p:ext uri="{BB962C8B-B14F-4D97-AF65-F5344CB8AC3E}">
        <p14:creationId xmlns:p14="http://schemas.microsoft.com/office/powerpoint/2010/main" val="1748687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2 Latest Build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of today (8/17/2016), the latest recommended build for Commerce 2 is:</a:t>
            </a:r>
          </a:p>
          <a:p>
            <a:pPr marL="0" indent="0" algn="ctr">
              <a:buNone/>
            </a:pPr>
            <a:r>
              <a:rPr lang="hr-HR" sz="4000" dirty="0" smtClean="0">
                <a:solidFill>
                  <a:schemeClr val="accent5">
                    <a:lumMod val="40000"/>
                    <a:lumOff val="60000"/>
                  </a:schemeClr>
                </a:solidFill>
              </a:rPr>
              <a:t>8.x-2.0-alpha4</a:t>
            </a:r>
          </a:p>
          <a:p>
            <a:r>
              <a:rPr lang="hr-HR" dirty="0" err="1" smtClean="0">
                <a:solidFill>
                  <a:schemeClr val="tx1"/>
                </a:solidFill>
              </a:rPr>
              <a:t>Alpha’s</a:t>
            </a:r>
            <a:r>
              <a:rPr lang="hr-HR" dirty="0" smtClean="0">
                <a:solidFill>
                  <a:schemeClr val="tx1"/>
                </a:solidFill>
              </a:rPr>
              <a:t> do </a:t>
            </a:r>
            <a:r>
              <a:rPr lang="hr-HR" dirty="0" err="1" smtClean="0">
                <a:solidFill>
                  <a:schemeClr val="tx1"/>
                </a:solidFill>
              </a:rPr>
              <a:t>not</a:t>
            </a:r>
            <a:r>
              <a:rPr lang="hr-HR" dirty="0" smtClean="0">
                <a:solidFill>
                  <a:schemeClr val="tx1"/>
                </a:solidFill>
              </a:rPr>
              <a:t> </a:t>
            </a:r>
            <a:r>
              <a:rPr lang="hr-HR" dirty="0" err="1" smtClean="0">
                <a:solidFill>
                  <a:schemeClr val="tx1"/>
                </a:solidFill>
              </a:rPr>
              <a:t>have</a:t>
            </a:r>
            <a:r>
              <a:rPr lang="hr-HR" dirty="0" smtClean="0">
                <a:solidFill>
                  <a:schemeClr val="tx1"/>
                </a:solidFill>
              </a:rPr>
              <a:t> </a:t>
            </a:r>
            <a:r>
              <a:rPr lang="hr-HR" dirty="0" err="1" smtClean="0">
                <a:solidFill>
                  <a:schemeClr val="tx1"/>
                </a:solidFill>
              </a:rPr>
              <a:t>an</a:t>
            </a:r>
            <a:r>
              <a:rPr lang="hr-HR" dirty="0" smtClean="0">
                <a:solidFill>
                  <a:schemeClr val="tx1"/>
                </a:solidFill>
              </a:rPr>
              <a:t> </a:t>
            </a:r>
            <a:r>
              <a:rPr lang="hr-HR" dirty="0" err="1" smtClean="0">
                <a:solidFill>
                  <a:schemeClr val="tx1"/>
                </a:solidFill>
              </a:rPr>
              <a:t>upgrade</a:t>
            </a:r>
            <a:r>
              <a:rPr lang="hr-HR" dirty="0" smtClean="0">
                <a:solidFill>
                  <a:schemeClr val="tx1"/>
                </a:solidFill>
              </a:rPr>
              <a:t> </a:t>
            </a:r>
            <a:r>
              <a:rPr lang="hr-HR" dirty="0" err="1" smtClean="0">
                <a:solidFill>
                  <a:schemeClr val="tx1"/>
                </a:solidFill>
              </a:rPr>
              <a:t>path</a:t>
            </a:r>
            <a:r>
              <a:rPr lang="hr-HR" dirty="0" smtClean="0">
                <a:solidFill>
                  <a:schemeClr val="tx1"/>
                </a:solidFill>
              </a:rPr>
              <a:t> </a:t>
            </a:r>
            <a:r>
              <a:rPr lang="hr-HR" dirty="0" err="1" smtClean="0">
                <a:solidFill>
                  <a:schemeClr val="tx1"/>
                </a:solidFill>
              </a:rPr>
              <a:t>yet</a:t>
            </a:r>
            <a:endParaRPr lang="hr-HR" dirty="0" smtClean="0">
              <a:solidFill>
                <a:schemeClr val="tx1"/>
              </a:solidFill>
            </a:endParaRPr>
          </a:p>
          <a:p>
            <a:r>
              <a:rPr lang="hr-HR" dirty="0" err="1" smtClean="0">
                <a:solidFill>
                  <a:schemeClr val="tx1"/>
                </a:solidFill>
              </a:rPr>
              <a:t>Still</a:t>
            </a:r>
            <a:r>
              <a:rPr lang="hr-HR" dirty="0" smtClean="0">
                <a:solidFill>
                  <a:schemeClr val="tx1"/>
                </a:solidFill>
              </a:rPr>
              <a:t> </a:t>
            </a:r>
            <a:r>
              <a:rPr lang="hr-HR" dirty="0" err="1" smtClean="0">
                <a:solidFill>
                  <a:schemeClr val="tx1"/>
                </a:solidFill>
              </a:rPr>
              <a:t>missing</a:t>
            </a:r>
            <a:r>
              <a:rPr lang="hr-HR" dirty="0" smtClean="0">
                <a:solidFill>
                  <a:schemeClr val="tx1"/>
                </a:solidFill>
              </a:rPr>
              <a:t> some </a:t>
            </a:r>
            <a:r>
              <a:rPr lang="hr-HR" dirty="0" err="1" smtClean="0">
                <a:solidFill>
                  <a:schemeClr val="tx1"/>
                </a:solidFill>
              </a:rPr>
              <a:t>functionality</a:t>
            </a:r>
            <a:endParaRPr lang="hr-HR" dirty="0" smtClean="0">
              <a:solidFill>
                <a:schemeClr val="tx1"/>
              </a:solidFill>
            </a:endParaRPr>
          </a:p>
          <a:p>
            <a:r>
              <a:rPr lang="hr-HR" dirty="0" err="1" smtClean="0">
                <a:solidFill>
                  <a:schemeClr val="tx1"/>
                </a:solidFill>
              </a:rPr>
              <a:t>Not</a:t>
            </a:r>
            <a:r>
              <a:rPr lang="hr-HR" dirty="0" smtClean="0">
                <a:solidFill>
                  <a:schemeClr val="tx1"/>
                </a:solidFill>
              </a:rPr>
              <a:t> </a:t>
            </a:r>
            <a:r>
              <a:rPr lang="hr-HR" dirty="0" err="1" smtClean="0">
                <a:solidFill>
                  <a:schemeClr val="tx1"/>
                </a:solidFill>
              </a:rPr>
              <a:t>recommended</a:t>
            </a:r>
            <a:r>
              <a:rPr lang="hr-HR" dirty="0" smtClean="0">
                <a:solidFill>
                  <a:schemeClr val="tx1"/>
                </a:solidFill>
              </a:rPr>
              <a:t> for live </a:t>
            </a:r>
            <a:r>
              <a:rPr lang="hr-HR" dirty="0" err="1" smtClean="0">
                <a:solidFill>
                  <a:schemeClr val="tx1"/>
                </a:solidFill>
              </a:rPr>
              <a:t>sites</a:t>
            </a:r>
            <a:endParaRPr lang="hr-HR" dirty="0" smtClean="0">
              <a:solidFill>
                <a:schemeClr val="tx1"/>
              </a:solidFill>
            </a:endParaRPr>
          </a:p>
          <a:p>
            <a:endParaRPr lang="hr-HR" dirty="0">
              <a:solidFill>
                <a:schemeClr val="tx1"/>
              </a:solidFill>
            </a:endParaRPr>
          </a:p>
          <a:p>
            <a:r>
              <a:rPr lang="hr-HR" dirty="0" err="1" smtClean="0">
                <a:solidFill>
                  <a:schemeClr val="tx1"/>
                </a:solidFill>
              </a:rPr>
              <a:t>Let’s</a:t>
            </a:r>
            <a:r>
              <a:rPr lang="hr-HR" dirty="0" smtClean="0">
                <a:solidFill>
                  <a:schemeClr val="tx1"/>
                </a:solidFill>
              </a:rPr>
              <a:t> take a </a:t>
            </a:r>
            <a:r>
              <a:rPr lang="hr-HR" dirty="0" err="1" smtClean="0">
                <a:solidFill>
                  <a:schemeClr val="tx1"/>
                </a:solidFill>
              </a:rPr>
              <a:t>look</a:t>
            </a:r>
            <a:r>
              <a:rPr lang="hr-HR" dirty="0" smtClean="0">
                <a:solidFill>
                  <a:schemeClr val="tx1"/>
                </a:solidFill>
              </a:rPr>
              <a:t> </a:t>
            </a:r>
            <a:r>
              <a:rPr lang="hr-HR" dirty="0" err="1" smtClean="0">
                <a:solidFill>
                  <a:schemeClr val="tx1"/>
                </a:solidFill>
              </a:rPr>
              <a:t>anyway</a:t>
            </a:r>
            <a:r>
              <a:rPr lang="hr-HR" dirty="0" smtClean="0">
                <a:solidFill>
                  <a:schemeClr val="tx1"/>
                </a:solidFill>
              </a:rPr>
              <a:t>, </a:t>
            </a:r>
            <a:r>
              <a:rPr lang="hr-HR" dirty="0" err="1" smtClean="0">
                <a:solidFill>
                  <a:schemeClr val="tx1"/>
                </a:solidFill>
              </a:rPr>
              <a:t>shall</a:t>
            </a:r>
            <a:r>
              <a:rPr lang="hr-HR" dirty="0" smtClean="0">
                <a:solidFill>
                  <a:schemeClr val="tx1"/>
                </a:solidFill>
              </a:rPr>
              <a:t> </a:t>
            </a:r>
            <a:r>
              <a:rPr lang="hr-HR" dirty="0" err="1" smtClean="0">
                <a:solidFill>
                  <a:schemeClr val="tx1"/>
                </a:solidFill>
              </a:rPr>
              <a:t>we</a:t>
            </a:r>
            <a:r>
              <a:rPr lang="hr-HR" dirty="0" smtClean="0">
                <a:solidFill>
                  <a:schemeClr val="tx1"/>
                </a:solidFill>
              </a:rPr>
              <a:t>?</a:t>
            </a:r>
          </a:p>
          <a:p>
            <a:pPr marL="457200" lvl="1" indent="0">
              <a:buNone/>
            </a:pPr>
            <a:endParaRPr lang="hr-HR" sz="2000" dirty="0" smtClean="0">
              <a:solidFill>
                <a:schemeClr val="tx1"/>
              </a:solidFill>
            </a:endParaRPr>
          </a:p>
          <a:p>
            <a:pPr marL="0" indent="0" algn="ctr">
              <a:buNone/>
            </a:pPr>
            <a:r>
              <a:rPr lang="hr-HR" sz="2200" dirty="0" err="1" smtClean="0">
                <a:solidFill>
                  <a:schemeClr val="tx1"/>
                </a:solidFill>
              </a:rPr>
              <a:t>Read</a:t>
            </a:r>
            <a:r>
              <a:rPr lang="hr-HR" sz="2200" dirty="0" smtClean="0">
                <a:solidFill>
                  <a:schemeClr val="tx1"/>
                </a:solidFill>
              </a:rPr>
              <a:t> More: </a:t>
            </a:r>
            <a:r>
              <a:rPr lang="en-US" sz="2200" dirty="0">
                <a:solidFill>
                  <a:schemeClr val="tx1"/>
                </a:solidFill>
                <a:hlinkClick r:id="rId2"/>
              </a:rPr>
              <a:t>https://</a:t>
            </a:r>
            <a:r>
              <a:rPr lang="en-US" sz="2200" dirty="0" smtClean="0">
                <a:solidFill>
                  <a:schemeClr val="tx1"/>
                </a:solidFill>
                <a:hlinkClick r:id="rId2"/>
              </a:rPr>
              <a:t>www.drupal.org/project/commerce</a:t>
            </a:r>
            <a:endParaRPr lang="en-US" sz="2200" dirty="0" smtClean="0">
              <a:solidFill>
                <a:schemeClr val="tx1"/>
              </a:solidFill>
            </a:endParaRPr>
          </a:p>
        </p:txBody>
      </p:sp>
    </p:spTree>
    <p:extLst>
      <p:ext uri="{BB962C8B-B14F-4D97-AF65-F5344CB8AC3E}">
        <p14:creationId xmlns:p14="http://schemas.microsoft.com/office/powerpoint/2010/main" val="111186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Box? </a:t>
            </a:r>
            <a:r>
              <a:rPr lang="en-US" sz="2000" dirty="0" smtClean="0"/>
              <a:t>(1)</a:t>
            </a:r>
            <a:endParaRPr lang="en-US" sz="2000" dirty="0"/>
          </a:p>
        </p:txBody>
      </p:sp>
      <p:sp>
        <p:nvSpPr>
          <p:cNvPr id="3" name="Content Placeholder 2"/>
          <p:cNvSpPr>
            <a:spLocks noGrp="1"/>
          </p:cNvSpPr>
          <p:nvPr>
            <p:ph idx="1"/>
          </p:nvPr>
        </p:nvSpPr>
        <p:spPr>
          <a:xfrm>
            <a:off x="1120000" y="1825625"/>
            <a:ext cx="10142732" cy="2421889"/>
          </a:xfrm>
        </p:spPr>
        <p:txBody>
          <a:bodyPr>
            <a:normAutofit fontScale="92500" lnSpcReduction="20000"/>
          </a:bodyPr>
          <a:lstStyle/>
          <a:p>
            <a:r>
              <a:rPr lang="en-US" sz="3200" dirty="0" smtClean="0">
                <a:solidFill>
                  <a:schemeClr val="tx1"/>
                </a:solidFill>
              </a:rPr>
              <a:t>Commerce 2 is being re-written from the ground up</a:t>
            </a:r>
          </a:p>
          <a:p>
            <a:r>
              <a:rPr lang="en-US" sz="3200" dirty="0" smtClean="0">
                <a:solidFill>
                  <a:schemeClr val="tx1"/>
                </a:solidFill>
              </a:rPr>
              <a:t>Many features that used to be </a:t>
            </a:r>
            <a:r>
              <a:rPr lang="en-US" sz="3200" dirty="0" err="1" smtClean="0">
                <a:solidFill>
                  <a:schemeClr val="tx1"/>
                </a:solidFill>
              </a:rPr>
              <a:t>contrib</a:t>
            </a:r>
            <a:r>
              <a:rPr lang="en-US" sz="3200" dirty="0" smtClean="0">
                <a:solidFill>
                  <a:schemeClr val="tx1"/>
                </a:solidFill>
              </a:rPr>
              <a:t> are now in Commerce core</a:t>
            </a:r>
          </a:p>
          <a:p>
            <a:r>
              <a:rPr lang="en-US" sz="3200" dirty="0" smtClean="0">
                <a:solidFill>
                  <a:schemeClr val="tx1"/>
                </a:solidFill>
              </a:rPr>
              <a:t>Lots of work has been done on the suite of required modules for Commerce 2 (by </a:t>
            </a:r>
            <a:r>
              <a:rPr lang="en-US" sz="3200" dirty="0" err="1" smtClean="0">
                <a:solidFill>
                  <a:schemeClr val="tx1"/>
                </a:solidFill>
              </a:rPr>
              <a:t>CommerceGuys</a:t>
            </a:r>
            <a:r>
              <a:rPr lang="en-US" sz="3200" dirty="0" smtClean="0">
                <a:solidFill>
                  <a:schemeClr val="tx1"/>
                </a:solidFill>
              </a:rPr>
              <a:t> and partners)</a:t>
            </a:r>
          </a:p>
          <a:p>
            <a:r>
              <a:rPr lang="en-US" sz="3200" dirty="0" smtClean="0">
                <a:solidFill>
                  <a:schemeClr val="tx1"/>
                </a:solidFill>
              </a:rPr>
              <a:t>Features we’ll talk about:</a:t>
            </a:r>
          </a:p>
          <a:p>
            <a:endParaRPr lang="en-US" sz="2000" dirty="0" smtClean="0">
              <a:solidFill>
                <a:schemeClr val="tx1"/>
              </a:solidFill>
            </a:endParaRPr>
          </a:p>
          <a:p>
            <a:endParaRPr lang="en-US" sz="2000" dirty="0" smtClean="0">
              <a:solidFill>
                <a:schemeClr val="tx1"/>
              </a:solidFill>
            </a:endParaRPr>
          </a:p>
          <a:p>
            <a:endParaRPr lang="en-US" dirty="0" smtClean="0">
              <a:solidFill>
                <a:schemeClr val="tx1"/>
              </a:solidFill>
            </a:endParaRPr>
          </a:p>
        </p:txBody>
      </p:sp>
      <p:sp>
        <p:nvSpPr>
          <p:cNvPr id="5" name="TextBox 4"/>
          <p:cNvSpPr txBox="1"/>
          <p:nvPr/>
        </p:nvSpPr>
        <p:spPr>
          <a:xfrm>
            <a:off x="1120000" y="4249737"/>
            <a:ext cx="5577840" cy="2246769"/>
          </a:xfrm>
          <a:prstGeom prst="rect">
            <a:avLst/>
          </a:prstGeom>
          <a:noFill/>
        </p:spPr>
        <p:txBody>
          <a:bodyPr wrap="square" rtlCol="0">
            <a:spAutoFit/>
          </a:bodyPr>
          <a:lstStyle/>
          <a:p>
            <a:pPr marL="457200" indent="-457200">
              <a:buFont typeface="Arial" charset="0"/>
              <a:buChar char="•"/>
            </a:pPr>
            <a:r>
              <a:rPr lang="en-US" sz="2800" dirty="0"/>
              <a:t>Taxes</a:t>
            </a:r>
          </a:p>
          <a:p>
            <a:pPr marL="457200" indent="-457200">
              <a:buFont typeface="Arial" charset="0"/>
              <a:buChar char="•"/>
            </a:pPr>
            <a:r>
              <a:rPr lang="en-US" sz="2800" dirty="0"/>
              <a:t>Store Entity</a:t>
            </a:r>
          </a:p>
          <a:p>
            <a:pPr marL="457200" indent="-457200">
              <a:buFont typeface="Arial" charset="0"/>
              <a:buChar char="•"/>
            </a:pPr>
            <a:r>
              <a:rPr lang="en-US" sz="2800" dirty="0"/>
              <a:t>Products</a:t>
            </a:r>
          </a:p>
          <a:p>
            <a:pPr marL="457200" indent="-457200">
              <a:buFont typeface="Arial" charset="0"/>
              <a:buChar char="•"/>
            </a:pPr>
            <a:r>
              <a:rPr lang="en-US" sz="2800" dirty="0"/>
              <a:t>Product Attributes</a:t>
            </a:r>
          </a:p>
          <a:p>
            <a:pPr marL="457200" indent="-457200">
              <a:buFont typeface="Arial" charset="0"/>
              <a:buChar char="•"/>
            </a:pPr>
            <a:r>
              <a:rPr lang="en-US" sz="2800" dirty="0"/>
              <a:t>Order &amp; Line-Item Content Types</a:t>
            </a:r>
          </a:p>
        </p:txBody>
      </p:sp>
      <p:sp>
        <p:nvSpPr>
          <p:cNvPr id="7" name="TextBox 6"/>
          <p:cNvSpPr txBox="1"/>
          <p:nvPr/>
        </p:nvSpPr>
        <p:spPr>
          <a:xfrm>
            <a:off x="6842760" y="4247514"/>
            <a:ext cx="4312920" cy="2246769"/>
          </a:xfrm>
          <a:prstGeom prst="rect">
            <a:avLst/>
          </a:prstGeom>
          <a:noFill/>
        </p:spPr>
        <p:txBody>
          <a:bodyPr wrap="square" rtlCol="0">
            <a:spAutoFit/>
          </a:bodyPr>
          <a:lstStyle/>
          <a:p>
            <a:pPr marL="457200" indent="-457200">
              <a:buFont typeface="Arial" charset="0"/>
              <a:buChar char="•"/>
            </a:pPr>
            <a:r>
              <a:rPr lang="en-US" sz="2800" dirty="0"/>
              <a:t>Order Editing Wizard</a:t>
            </a:r>
          </a:p>
          <a:p>
            <a:pPr marL="457200" indent="-457200">
              <a:buFont typeface="Arial" charset="0"/>
              <a:buChar char="•"/>
            </a:pPr>
            <a:r>
              <a:rPr lang="en-US" sz="2800" dirty="0"/>
              <a:t>Add to Cart Form</a:t>
            </a:r>
          </a:p>
          <a:p>
            <a:pPr marL="457200" indent="-457200">
              <a:buFont typeface="Arial" charset="0"/>
              <a:buChar char="•"/>
            </a:pPr>
            <a:r>
              <a:rPr lang="en-US" sz="2800" dirty="0"/>
              <a:t>Shopping Cart</a:t>
            </a:r>
          </a:p>
          <a:p>
            <a:pPr marL="457200" indent="-457200">
              <a:buFont typeface="Arial" charset="0"/>
              <a:buChar char="•"/>
            </a:pPr>
            <a:r>
              <a:rPr lang="en-US" sz="2800" dirty="0"/>
              <a:t>Checkout Workflow</a:t>
            </a:r>
          </a:p>
          <a:p>
            <a:pPr marL="457200" indent="-457200">
              <a:buFont typeface="Arial" charset="0"/>
              <a:buChar char="•"/>
            </a:pPr>
            <a:r>
              <a:rPr lang="en-US" sz="2800" dirty="0"/>
              <a:t>Payment</a:t>
            </a:r>
          </a:p>
        </p:txBody>
      </p:sp>
    </p:spTree>
    <p:extLst>
      <p:ext uri="{BB962C8B-B14F-4D97-AF65-F5344CB8AC3E}">
        <p14:creationId xmlns:p14="http://schemas.microsoft.com/office/powerpoint/2010/main" val="182708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every slide going to lead with a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Maybe.  I haven’t finished making them all at this point.</a:t>
            </a:r>
          </a:p>
          <a:p>
            <a:endParaRPr lang="en-US" dirty="0"/>
          </a:p>
          <a:p>
            <a:r>
              <a:rPr lang="en-US" sz="4000" dirty="0" smtClean="0"/>
              <a:t>We </a:t>
            </a:r>
            <a:r>
              <a:rPr lang="en-US" sz="4000" u="sng" dirty="0" smtClean="0"/>
              <a:t>will</a:t>
            </a:r>
            <a:r>
              <a:rPr lang="en-US" sz="4000" dirty="0" smtClean="0"/>
              <a:t> </a:t>
            </a:r>
            <a:r>
              <a:rPr lang="en-US" sz="4000" dirty="0"/>
              <a:t>ask these </a:t>
            </a:r>
            <a:r>
              <a:rPr lang="en-US" sz="4000" dirty="0" smtClean="0"/>
              <a:t>questions, and then </a:t>
            </a:r>
            <a:r>
              <a:rPr lang="en-US" sz="4000" dirty="0"/>
              <a:t>try to answer them:</a:t>
            </a:r>
          </a:p>
          <a:p>
            <a:pPr lvl="1">
              <a:buFont typeface="Wingdings" charset="2"/>
              <a:buChar char="ü"/>
            </a:pPr>
            <a:r>
              <a:rPr lang="en-US" sz="3600" dirty="0"/>
              <a:t>What’s different about </a:t>
            </a:r>
            <a:r>
              <a:rPr lang="en-US" sz="3600" dirty="0" smtClean="0"/>
              <a:t>Commerce 2?</a:t>
            </a:r>
            <a:endParaRPr lang="en-US" sz="3600" dirty="0"/>
          </a:p>
          <a:p>
            <a:pPr lvl="1">
              <a:buFont typeface="Wingdings" charset="2"/>
              <a:buChar char="ü"/>
            </a:pPr>
            <a:r>
              <a:rPr lang="en-US" sz="3600" dirty="0"/>
              <a:t>How ready is it right now?</a:t>
            </a:r>
          </a:p>
          <a:p>
            <a:pPr lvl="1">
              <a:buFont typeface="Wingdings" charset="2"/>
              <a:buChar char="ü"/>
            </a:pPr>
            <a:r>
              <a:rPr lang="en-US" sz="3600" dirty="0"/>
              <a:t>When should I be planning to use  it for Drupal 8 projects?</a:t>
            </a:r>
          </a:p>
          <a:p>
            <a:endParaRPr lang="en-US" dirty="0"/>
          </a:p>
        </p:txBody>
      </p:sp>
    </p:spTree>
    <p:extLst>
      <p:ext uri="{BB962C8B-B14F-4D97-AF65-F5344CB8AC3E}">
        <p14:creationId xmlns:p14="http://schemas.microsoft.com/office/powerpoint/2010/main" val="21704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the Box? </a:t>
            </a:r>
            <a:r>
              <a:rPr lang="en-US" sz="2000" dirty="0" smtClean="0"/>
              <a:t>(2)</a:t>
            </a:r>
            <a:endParaRPr lang="en-US" dirty="0"/>
          </a:p>
        </p:txBody>
      </p:sp>
      <p:sp>
        <p:nvSpPr>
          <p:cNvPr id="3" name="Content Placeholder 2"/>
          <p:cNvSpPr>
            <a:spLocks noGrp="1"/>
          </p:cNvSpPr>
          <p:nvPr>
            <p:ph idx="1"/>
          </p:nvPr>
        </p:nvSpPr>
        <p:spPr>
          <a:xfrm>
            <a:off x="1120000" y="1825625"/>
            <a:ext cx="10233800" cy="2883535"/>
          </a:xfrm>
        </p:spPr>
        <p:txBody>
          <a:bodyPr>
            <a:normAutofit/>
          </a:bodyPr>
          <a:lstStyle/>
          <a:p>
            <a:pPr marL="0" indent="0">
              <a:buNone/>
            </a:pPr>
            <a:r>
              <a:rPr lang="en-US" sz="3200" dirty="0" smtClean="0"/>
              <a:t>Also </a:t>
            </a:r>
          </a:p>
          <a:p>
            <a:pPr marL="0" indent="0">
              <a:buNone/>
            </a:pPr>
            <a:r>
              <a:rPr lang="en-US" sz="3200" dirty="0" smtClean="0"/>
              <a:t>this</a:t>
            </a:r>
            <a:r>
              <a:rPr lang="is-IS" sz="3200" dirty="0" smtClean="0"/>
              <a: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60" y="1731010"/>
            <a:ext cx="6604000" cy="4441723"/>
          </a:xfrm>
          <a:prstGeom prst="rect">
            <a:avLst/>
          </a:prstGeom>
        </p:spPr>
      </p:pic>
      <p:sp>
        <p:nvSpPr>
          <p:cNvPr id="5" name="TextBox 4"/>
          <p:cNvSpPr txBox="1"/>
          <p:nvPr/>
        </p:nvSpPr>
        <p:spPr>
          <a:xfrm>
            <a:off x="9469120" y="5762127"/>
            <a:ext cx="2529840" cy="523220"/>
          </a:xfrm>
          <a:prstGeom prst="rect">
            <a:avLst/>
          </a:prstGeom>
          <a:noFill/>
        </p:spPr>
        <p:txBody>
          <a:bodyPr wrap="square" rtlCol="0">
            <a:spAutoFit/>
          </a:bodyPr>
          <a:lstStyle/>
          <a:p>
            <a:r>
              <a:rPr lang="en-US" sz="2800" dirty="0" smtClean="0"/>
              <a:t>Sorry.</a:t>
            </a:r>
            <a:endParaRPr lang="en-US" sz="2800" dirty="0"/>
          </a:p>
        </p:txBody>
      </p:sp>
    </p:spTree>
    <p:extLst>
      <p:ext uri="{BB962C8B-B14F-4D97-AF65-F5344CB8AC3E}">
        <p14:creationId xmlns:p14="http://schemas.microsoft.com/office/powerpoint/2010/main" val="682800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MODULES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7172" y="2040673"/>
            <a:ext cx="5042438" cy="3900991"/>
          </a:xfrm>
        </p:spPr>
      </p:pic>
      <p:sp>
        <p:nvSpPr>
          <p:cNvPr id="5" name="TextBox 4"/>
          <p:cNvSpPr txBox="1"/>
          <p:nvPr/>
        </p:nvSpPr>
        <p:spPr>
          <a:xfrm>
            <a:off x="1092820" y="1951462"/>
            <a:ext cx="4895385" cy="4524315"/>
          </a:xfrm>
          <a:prstGeom prst="rect">
            <a:avLst/>
          </a:prstGeom>
          <a:noFill/>
        </p:spPr>
        <p:txBody>
          <a:bodyPr wrap="square" rtlCol="0">
            <a:spAutoFit/>
          </a:bodyPr>
          <a:lstStyle/>
          <a:p>
            <a:pPr marL="285750" indent="-285750">
              <a:buFont typeface="Arial" charset="0"/>
              <a:buChar char="•"/>
            </a:pPr>
            <a:r>
              <a:rPr lang="en-US" sz="2800" dirty="0" smtClean="0"/>
              <a:t>Drupal Commerce 2 requires  5 modules:</a:t>
            </a:r>
          </a:p>
          <a:p>
            <a:pPr marL="742950" lvl="1" indent="-285750">
              <a:buFont typeface="Arial" charset="0"/>
              <a:buChar char="•"/>
            </a:pPr>
            <a:r>
              <a:rPr lang="en-US" sz="2400" dirty="0" smtClean="0"/>
              <a:t>Entity API</a:t>
            </a:r>
          </a:p>
          <a:p>
            <a:pPr marL="742950" lvl="1" indent="-285750">
              <a:buFont typeface="Arial" charset="0"/>
              <a:buChar char="•"/>
            </a:pPr>
            <a:r>
              <a:rPr lang="en-US" sz="2400" dirty="0" smtClean="0"/>
              <a:t>Inline Entity Form</a:t>
            </a:r>
          </a:p>
          <a:p>
            <a:pPr marL="742950" lvl="1" indent="-285750">
              <a:buFont typeface="Arial" charset="0"/>
              <a:buChar char="•"/>
            </a:pPr>
            <a:r>
              <a:rPr lang="en-US" sz="2400" dirty="0" smtClean="0"/>
              <a:t>Address</a:t>
            </a:r>
          </a:p>
          <a:p>
            <a:pPr marL="742950" lvl="1" indent="-285750">
              <a:buFont typeface="Arial" charset="0"/>
              <a:buChar char="•"/>
            </a:pPr>
            <a:r>
              <a:rPr lang="en-US" sz="2400" dirty="0" smtClean="0"/>
              <a:t>State Machine</a:t>
            </a:r>
          </a:p>
          <a:p>
            <a:pPr marL="742950" lvl="1" indent="-285750">
              <a:buFont typeface="Arial" charset="0"/>
              <a:buChar char="•"/>
            </a:pPr>
            <a:r>
              <a:rPr lang="en-US" sz="2400" dirty="0" smtClean="0"/>
              <a:t>Profile</a:t>
            </a:r>
            <a:endParaRPr lang="en-US" sz="2800" dirty="0" smtClean="0"/>
          </a:p>
          <a:p>
            <a:pPr marL="285750" indent="-285750">
              <a:buFont typeface="Arial" charset="0"/>
              <a:buChar char="•"/>
            </a:pPr>
            <a:r>
              <a:rPr lang="en-US" sz="2800" dirty="0" smtClean="0"/>
              <a:t>These have either been created by or are contributed to by </a:t>
            </a:r>
            <a:r>
              <a:rPr lang="en-US" sz="2800" dirty="0" err="1" smtClean="0"/>
              <a:t>CommerceGuys</a:t>
            </a:r>
            <a:r>
              <a:rPr lang="en-US" sz="2800" dirty="0" smtClean="0"/>
              <a:t>.</a:t>
            </a:r>
          </a:p>
          <a:p>
            <a:endParaRPr lang="en-US" sz="2800" dirty="0"/>
          </a:p>
        </p:txBody>
      </p:sp>
    </p:spTree>
    <p:extLst>
      <p:ext uri="{BB962C8B-B14F-4D97-AF65-F5344CB8AC3E}">
        <p14:creationId xmlns:p14="http://schemas.microsoft.com/office/powerpoint/2010/main" val="1158814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Modules </a:t>
            </a:r>
            <a:r>
              <a:rPr lang="en-US" sz="2000" dirty="0" smtClean="0"/>
              <a:t>(1)</a:t>
            </a:r>
            <a:endParaRPr lang="en-US" dirty="0"/>
          </a:p>
        </p:txBody>
      </p:sp>
      <p:sp>
        <p:nvSpPr>
          <p:cNvPr id="3" name="Content Placeholder 2"/>
          <p:cNvSpPr>
            <a:spLocks noGrp="1"/>
          </p:cNvSpPr>
          <p:nvPr>
            <p:ph idx="1"/>
          </p:nvPr>
        </p:nvSpPr>
        <p:spPr/>
        <p:txBody>
          <a:bodyPr/>
          <a:lstStyle/>
          <a:p>
            <a:r>
              <a:rPr lang="en-US" b="1" dirty="0" smtClean="0"/>
              <a:t>Entity API</a:t>
            </a:r>
            <a:r>
              <a:rPr lang="en-US" dirty="0" smtClean="0"/>
              <a:t> </a:t>
            </a:r>
            <a:r>
              <a:rPr lang="en-US" dirty="0"/>
              <a:t>- </a:t>
            </a:r>
            <a:r>
              <a:rPr lang="en-US" sz="2000" dirty="0">
                <a:hlinkClick r:id="rId2"/>
              </a:rPr>
              <a:t>https://</a:t>
            </a:r>
            <a:r>
              <a:rPr lang="en-US" sz="2000" dirty="0" smtClean="0">
                <a:hlinkClick r:id="rId2"/>
              </a:rPr>
              <a:t>drupal.org/project/entity</a:t>
            </a:r>
            <a:endParaRPr lang="en-US" sz="2000" dirty="0"/>
          </a:p>
          <a:p>
            <a:r>
              <a:rPr lang="en-US" dirty="0" smtClean="0"/>
              <a:t>Extends </a:t>
            </a:r>
            <a:r>
              <a:rPr lang="en-US" dirty="0"/>
              <a:t>Drupal 8's entity API with additional features</a:t>
            </a:r>
            <a:r>
              <a:rPr lang="en-US" dirty="0" smtClean="0"/>
              <a:t>.</a:t>
            </a:r>
          </a:p>
          <a:p>
            <a:pPr fontAlgn="base"/>
            <a:r>
              <a:rPr lang="en-US" dirty="0" smtClean="0"/>
              <a:t>Most D7 Entity API improvements were added to Drupal 8 core.</a:t>
            </a:r>
          </a:p>
          <a:p>
            <a:pPr fontAlgn="base"/>
            <a:r>
              <a:rPr lang="en-US" dirty="0" smtClean="0"/>
              <a:t>The </a:t>
            </a:r>
            <a:r>
              <a:rPr lang="en-US" dirty="0"/>
              <a:t>Drupal 8 version of the Entity API module is used for improvements to Drupal 8's Entity </a:t>
            </a:r>
            <a:r>
              <a:rPr lang="en-US" dirty="0" smtClean="0"/>
              <a:t>functionality </a:t>
            </a:r>
            <a:r>
              <a:rPr lang="en-US" dirty="0"/>
              <a:t>which will </a:t>
            </a:r>
            <a:r>
              <a:rPr lang="en-US" dirty="0" smtClean="0"/>
              <a:t>in turn be </a:t>
            </a:r>
            <a:r>
              <a:rPr lang="en-US" dirty="0"/>
              <a:t>moved to Drupal core one day (development ongoing</a:t>
            </a:r>
            <a:r>
              <a:rPr lang="en-US" dirty="0" smtClean="0"/>
              <a:t>).</a:t>
            </a:r>
            <a:endParaRPr lang="en-US" dirty="0"/>
          </a:p>
          <a:p>
            <a:r>
              <a:rPr lang="en-US" dirty="0"/>
              <a:t/>
            </a:r>
            <a:br>
              <a:rPr lang="en-US" dirty="0"/>
            </a:br>
            <a:endParaRPr lang="en-US" dirty="0"/>
          </a:p>
          <a:p>
            <a:endParaRPr lang="en-US" dirty="0"/>
          </a:p>
        </p:txBody>
      </p:sp>
    </p:spTree>
    <p:extLst>
      <p:ext uri="{BB962C8B-B14F-4D97-AF65-F5344CB8AC3E}">
        <p14:creationId xmlns:p14="http://schemas.microsoft.com/office/powerpoint/2010/main" val="643420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Modules </a:t>
            </a:r>
            <a:r>
              <a:rPr lang="en-US" sz="2000"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Inline Entity Form </a:t>
            </a:r>
            <a:r>
              <a:rPr lang="en-US" dirty="0"/>
              <a:t>– </a:t>
            </a:r>
            <a:r>
              <a:rPr lang="en-US" sz="2000" dirty="0">
                <a:hlinkClick r:id="rId2"/>
              </a:rPr>
              <a:t>https://</a:t>
            </a:r>
            <a:r>
              <a:rPr lang="en-US" sz="2000" dirty="0" smtClean="0">
                <a:hlinkClick r:id="rId2"/>
              </a:rPr>
              <a:t>drupal.org/project/inline_entity_form</a:t>
            </a:r>
            <a:endParaRPr lang="en-US" sz="2000" dirty="0"/>
          </a:p>
          <a:p>
            <a:r>
              <a:rPr lang="en-US" dirty="0"/>
              <a:t>Provides a widget for inline management (creation, modification, removal) of referenced entities</a:t>
            </a:r>
            <a:r>
              <a:rPr lang="en-US" dirty="0" smtClean="0"/>
              <a:t>.</a:t>
            </a:r>
          </a:p>
          <a:p>
            <a:r>
              <a:rPr lang="en-US" dirty="0" smtClean="0"/>
              <a:t>Example Inline Entity Relationships in Commerce 2:</a:t>
            </a:r>
          </a:p>
          <a:p>
            <a:pPr lvl="1">
              <a:buFont typeface="Courier New" charset="0"/>
              <a:buChar char="o"/>
            </a:pPr>
            <a:r>
              <a:rPr lang="en-US" dirty="0" smtClean="0"/>
              <a:t>Products </a:t>
            </a:r>
            <a:r>
              <a:rPr lang="en-US" dirty="0"/>
              <a:t>-&gt; </a:t>
            </a:r>
            <a:r>
              <a:rPr lang="en-US" dirty="0" smtClean="0"/>
              <a:t>Variations</a:t>
            </a:r>
          </a:p>
          <a:p>
            <a:pPr lvl="1">
              <a:buFont typeface="Courier New" charset="0"/>
              <a:buChar char="o"/>
            </a:pPr>
            <a:r>
              <a:rPr lang="en-US" dirty="0" smtClean="0"/>
              <a:t>Orders </a:t>
            </a:r>
            <a:r>
              <a:rPr lang="en-US" dirty="0"/>
              <a:t>-&gt; </a:t>
            </a:r>
            <a:r>
              <a:rPr lang="en-US" dirty="0" smtClean="0"/>
              <a:t>Line-Items</a:t>
            </a:r>
          </a:p>
          <a:p>
            <a:r>
              <a:rPr lang="en-US" dirty="0" smtClean="0"/>
              <a:t>Currently being used </a:t>
            </a:r>
            <a:r>
              <a:rPr lang="en-US" dirty="0"/>
              <a:t>in the wild for D8 with a few remaining </a:t>
            </a:r>
            <a:r>
              <a:rPr lang="en-US" dirty="0" smtClean="0"/>
              <a:t>bugs</a:t>
            </a:r>
          </a:p>
          <a:p>
            <a:r>
              <a:rPr lang="en-US" dirty="0" smtClean="0"/>
              <a:t>Sponsored </a:t>
            </a:r>
            <a:r>
              <a:rPr lang="en-US" dirty="0"/>
              <a:t>by </a:t>
            </a:r>
            <a:r>
              <a:rPr lang="en-US" dirty="0" smtClean="0"/>
              <a:t>the </a:t>
            </a:r>
            <a:r>
              <a:rPr lang="en-US" dirty="0" err="1" smtClean="0"/>
              <a:t>Acquia</a:t>
            </a:r>
            <a:r>
              <a:rPr lang="en-US" dirty="0" smtClean="0"/>
              <a:t> </a:t>
            </a:r>
            <a:r>
              <a:rPr lang="en-US" dirty="0" smtClean="0">
                <a:hlinkClick r:id="rId3"/>
              </a:rPr>
              <a:t>module acceleration</a:t>
            </a:r>
            <a:r>
              <a:rPr lang="en-US" dirty="0" smtClean="0"/>
              <a:t> program</a:t>
            </a:r>
          </a:p>
          <a:p>
            <a:r>
              <a:rPr lang="en-US" dirty="0" smtClean="0"/>
              <a:t>Lots of fixes/enhancements made earlier in 2016</a:t>
            </a:r>
          </a:p>
          <a:p>
            <a:r>
              <a:rPr lang="en-US" dirty="0"/>
              <a:t>More popular than Commerce itself (built by Commerce Guys</a:t>
            </a:r>
            <a:r>
              <a:rPr lang="en-US" dirty="0" smtClean="0"/>
              <a:t>)</a:t>
            </a:r>
          </a:p>
          <a:p>
            <a:r>
              <a:rPr lang="en-US" dirty="0"/>
              <a:t>Read </a:t>
            </a:r>
            <a:r>
              <a:rPr lang="en-US" dirty="0" smtClean="0"/>
              <a:t>More</a:t>
            </a:r>
            <a:r>
              <a:rPr lang="en-US" dirty="0"/>
              <a:t>: </a:t>
            </a:r>
            <a:r>
              <a:rPr lang="en-US" sz="2000" dirty="0">
                <a:hlinkClick r:id="rId4"/>
              </a:rPr>
              <a:t>https://</a:t>
            </a:r>
            <a:r>
              <a:rPr lang="en-US" sz="2000" dirty="0" smtClean="0">
                <a:hlinkClick r:id="rId4"/>
              </a:rPr>
              <a:t>drupalcommerce.org/blog/44305/commerce-20-alpha4-released</a:t>
            </a:r>
            <a:endParaRPr lang="en-US" sz="2000" dirty="0" smtClean="0"/>
          </a:p>
        </p:txBody>
      </p:sp>
    </p:spTree>
    <p:extLst>
      <p:ext uri="{BB962C8B-B14F-4D97-AF65-F5344CB8AC3E}">
        <p14:creationId xmlns:p14="http://schemas.microsoft.com/office/powerpoint/2010/main" val="267561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Modules </a:t>
            </a:r>
            <a:r>
              <a:rPr lang="en-US" sz="2000"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Address</a:t>
            </a:r>
            <a:r>
              <a:rPr lang="en-US" dirty="0"/>
              <a:t> - </a:t>
            </a:r>
            <a:r>
              <a:rPr lang="en-US" sz="2200" dirty="0">
                <a:hlinkClick r:id="rId2"/>
              </a:rPr>
              <a:t>https://</a:t>
            </a:r>
            <a:r>
              <a:rPr lang="en-US" sz="2200" dirty="0" smtClean="0">
                <a:hlinkClick r:id="rId2"/>
              </a:rPr>
              <a:t>drupal.org/project/address</a:t>
            </a:r>
            <a:endParaRPr lang="en-US" sz="2200" dirty="0" smtClean="0"/>
          </a:p>
          <a:p>
            <a:r>
              <a:rPr lang="en-US" dirty="0" smtClean="0"/>
              <a:t>Storing</a:t>
            </a:r>
            <a:r>
              <a:rPr lang="en-US" dirty="0"/>
              <a:t>, validating and displaying international postal </a:t>
            </a:r>
            <a:r>
              <a:rPr lang="en-US" dirty="0" smtClean="0"/>
              <a:t>addresses</a:t>
            </a:r>
          </a:p>
          <a:p>
            <a:r>
              <a:rPr lang="en-US" dirty="0" smtClean="0"/>
              <a:t>Drupal </a:t>
            </a:r>
            <a:r>
              <a:rPr lang="en-US" dirty="0"/>
              <a:t>8 heir to </a:t>
            </a:r>
            <a:r>
              <a:rPr lang="en-US" dirty="0" err="1"/>
              <a:t>addressfield</a:t>
            </a:r>
            <a:r>
              <a:rPr lang="en-US" dirty="0"/>
              <a:t> </a:t>
            </a:r>
            <a:r>
              <a:rPr lang="en-US" dirty="0" smtClean="0"/>
              <a:t>module</a:t>
            </a:r>
          </a:p>
          <a:p>
            <a:r>
              <a:rPr lang="en-US" dirty="0"/>
              <a:t>P</a:t>
            </a:r>
            <a:r>
              <a:rPr lang="en-US" dirty="0" smtClean="0"/>
              <a:t>owered </a:t>
            </a:r>
            <a:r>
              <a:rPr lang="en-US" dirty="0"/>
              <a:t>by the </a:t>
            </a:r>
            <a:r>
              <a:rPr lang="en-US" dirty="0" err="1"/>
              <a:t>CommerceGuys</a:t>
            </a:r>
            <a:r>
              <a:rPr lang="en-US" dirty="0"/>
              <a:t> </a:t>
            </a:r>
            <a:r>
              <a:rPr lang="en-US" dirty="0">
                <a:hlinkClick r:id="rId3"/>
              </a:rPr>
              <a:t>'addressing</a:t>
            </a:r>
            <a:r>
              <a:rPr lang="en-US" dirty="0"/>
              <a:t>' and </a:t>
            </a:r>
            <a:r>
              <a:rPr lang="en-US" dirty="0">
                <a:hlinkClick r:id="rId4"/>
              </a:rPr>
              <a:t>'zone</a:t>
            </a:r>
            <a:r>
              <a:rPr lang="en-US" dirty="0"/>
              <a:t>' PHP </a:t>
            </a:r>
            <a:r>
              <a:rPr lang="en-US" dirty="0" smtClean="0"/>
              <a:t>libraries</a:t>
            </a:r>
          </a:p>
          <a:p>
            <a:r>
              <a:rPr lang="en-US" dirty="0" smtClean="0"/>
              <a:t>Uses </a:t>
            </a:r>
            <a:r>
              <a:rPr lang="en-US" dirty="0"/>
              <a:t>Google Android data </a:t>
            </a:r>
            <a:r>
              <a:rPr lang="en-US" dirty="0" smtClean="0"/>
              <a:t>set</a:t>
            </a:r>
          </a:p>
          <a:p>
            <a:r>
              <a:rPr lang="en-US" dirty="0" err="1" smtClean="0"/>
              <a:t>CommerceGuys</a:t>
            </a:r>
            <a:r>
              <a:rPr lang="en-US" dirty="0" smtClean="0"/>
              <a:t> </a:t>
            </a:r>
            <a:r>
              <a:rPr lang="en-US" dirty="0"/>
              <a:t>contributed </a:t>
            </a:r>
            <a:r>
              <a:rPr lang="en-US" dirty="0" smtClean="0"/>
              <a:t>enhancements back </a:t>
            </a:r>
            <a:r>
              <a:rPr lang="en-US" dirty="0"/>
              <a:t>to </a:t>
            </a:r>
            <a:r>
              <a:rPr lang="en-US" dirty="0" smtClean="0"/>
              <a:t>the Google Android data set </a:t>
            </a:r>
            <a:r>
              <a:rPr lang="en-US" dirty="0"/>
              <a:t>(so they're also Android contributors now too) </a:t>
            </a:r>
            <a:endParaRPr lang="en-US" dirty="0" smtClean="0"/>
          </a:p>
          <a:p>
            <a:r>
              <a:rPr lang="en-US" dirty="0" smtClean="0"/>
              <a:t>Provides translated </a:t>
            </a:r>
            <a:r>
              <a:rPr lang="en-US" dirty="0"/>
              <a:t>and </a:t>
            </a:r>
            <a:r>
              <a:rPr lang="en-US" dirty="0" smtClean="0"/>
              <a:t>cached data for countries </a:t>
            </a:r>
            <a:r>
              <a:rPr lang="en-US" dirty="0"/>
              <a:t>and all varying levels of sub-divisions </a:t>
            </a:r>
            <a:r>
              <a:rPr lang="en-US" dirty="0" smtClean="0"/>
              <a:t>(state, province, county, etc.)</a:t>
            </a:r>
          </a:p>
          <a:p>
            <a:r>
              <a:rPr lang="en-US" dirty="0" smtClean="0"/>
              <a:t>Address Zones </a:t>
            </a:r>
            <a:r>
              <a:rPr lang="en-US" dirty="0"/>
              <a:t>(territorial groupings </a:t>
            </a:r>
            <a:r>
              <a:rPr lang="en-US" dirty="0" smtClean="0"/>
              <a:t>for </a:t>
            </a:r>
            <a:r>
              <a:rPr lang="en-US" dirty="0"/>
              <a:t>shipping or tax purposes)</a:t>
            </a:r>
          </a:p>
        </p:txBody>
      </p:sp>
    </p:spTree>
    <p:extLst>
      <p:ext uri="{BB962C8B-B14F-4D97-AF65-F5344CB8AC3E}">
        <p14:creationId xmlns:p14="http://schemas.microsoft.com/office/powerpoint/2010/main" val="263430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Modules </a:t>
            </a:r>
            <a:r>
              <a:rPr lang="en-US" sz="2000" dirty="0" smtClean="0"/>
              <a:t>(4)</a:t>
            </a:r>
            <a:endParaRPr lang="en-US" sz="2000" dirty="0"/>
          </a:p>
        </p:txBody>
      </p:sp>
      <p:sp>
        <p:nvSpPr>
          <p:cNvPr id="3" name="Content Placeholder 2"/>
          <p:cNvSpPr>
            <a:spLocks noGrp="1"/>
          </p:cNvSpPr>
          <p:nvPr>
            <p:ph idx="1"/>
          </p:nvPr>
        </p:nvSpPr>
        <p:spPr/>
        <p:txBody>
          <a:bodyPr/>
          <a:lstStyle/>
          <a:p>
            <a:r>
              <a:rPr lang="en-US" b="1" dirty="0"/>
              <a:t>State </a:t>
            </a:r>
            <a:r>
              <a:rPr lang="en-US" b="1" dirty="0" smtClean="0"/>
              <a:t>Machine</a:t>
            </a:r>
            <a:r>
              <a:rPr lang="en-US" dirty="0" smtClean="0"/>
              <a:t> </a:t>
            </a:r>
            <a:r>
              <a:rPr lang="en-US" dirty="0"/>
              <a:t>- </a:t>
            </a:r>
            <a:r>
              <a:rPr lang="en-US" sz="2000" dirty="0">
                <a:hlinkClick r:id="rId2"/>
              </a:rPr>
              <a:t>https://</a:t>
            </a:r>
            <a:r>
              <a:rPr lang="en-US" sz="2000" dirty="0" smtClean="0">
                <a:hlinkClick r:id="rId2"/>
              </a:rPr>
              <a:t>drupal.org/project/state_machine</a:t>
            </a:r>
            <a:endParaRPr lang="en-US" sz="2000" dirty="0" smtClean="0"/>
          </a:p>
          <a:p>
            <a:r>
              <a:rPr lang="en-US" dirty="0" smtClean="0"/>
              <a:t>Provides Workflow with States and Transitions:</a:t>
            </a:r>
          </a:p>
          <a:p>
            <a:pPr marL="457200" lvl="1" indent="0">
              <a:buNone/>
            </a:pPr>
            <a:r>
              <a:rPr lang="en-US" sz="2800" dirty="0" smtClean="0"/>
              <a:t>“</a:t>
            </a:r>
            <a:r>
              <a:rPr lang="en-US" sz="2800" i="1" dirty="0" smtClean="0"/>
              <a:t>A </a:t>
            </a:r>
            <a:r>
              <a:rPr lang="en-US" sz="2800" i="1" dirty="0"/>
              <a:t>workflow is a set of states and transitions that an entity goes through during its lifecycle. A transition represents a one-way link between two states and has its own label.</a:t>
            </a:r>
            <a:r>
              <a:rPr lang="en-US" sz="2800" dirty="0" smtClean="0"/>
              <a:t>”</a:t>
            </a:r>
          </a:p>
          <a:p>
            <a:r>
              <a:rPr lang="en-US" dirty="0" smtClean="0"/>
              <a:t>In D8 workflows are defined </a:t>
            </a:r>
            <a:r>
              <a:rPr lang="en-US" dirty="0"/>
              <a:t>in </a:t>
            </a:r>
            <a:r>
              <a:rPr lang="en-US" dirty="0" smtClean="0"/>
              <a:t>YAML (similar to menu links)</a:t>
            </a:r>
          </a:p>
          <a:p>
            <a:r>
              <a:rPr lang="en-US" dirty="0" smtClean="0"/>
              <a:t>Used in Commerce 2 for the Order </a:t>
            </a:r>
            <a:r>
              <a:rPr lang="en-US" dirty="0"/>
              <a:t>workflow solution</a:t>
            </a:r>
          </a:p>
          <a:p>
            <a:endParaRPr lang="en-US" dirty="0"/>
          </a:p>
        </p:txBody>
      </p:sp>
    </p:spTree>
    <p:extLst>
      <p:ext uri="{BB962C8B-B14F-4D97-AF65-F5344CB8AC3E}">
        <p14:creationId xmlns:p14="http://schemas.microsoft.com/office/powerpoint/2010/main" val="1838229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Modules </a:t>
            </a:r>
            <a:r>
              <a:rPr lang="en-US" sz="2000" dirty="0" smtClean="0"/>
              <a:t>(5)</a:t>
            </a:r>
            <a:endParaRPr lang="en-US" dirty="0"/>
          </a:p>
        </p:txBody>
      </p:sp>
      <p:sp>
        <p:nvSpPr>
          <p:cNvPr id="3" name="Content Placeholder 2"/>
          <p:cNvSpPr>
            <a:spLocks noGrp="1"/>
          </p:cNvSpPr>
          <p:nvPr>
            <p:ph idx="1"/>
          </p:nvPr>
        </p:nvSpPr>
        <p:spPr/>
        <p:txBody>
          <a:bodyPr/>
          <a:lstStyle/>
          <a:p>
            <a:r>
              <a:rPr lang="en-US" b="1" dirty="0"/>
              <a:t>Profile</a:t>
            </a:r>
            <a:r>
              <a:rPr lang="en-US" dirty="0"/>
              <a:t>  - </a:t>
            </a:r>
            <a:r>
              <a:rPr lang="en-US" sz="2000" dirty="0">
                <a:hlinkClick r:id="rId2"/>
              </a:rPr>
              <a:t>https://</a:t>
            </a:r>
            <a:r>
              <a:rPr lang="en-US" sz="2000" dirty="0" smtClean="0">
                <a:hlinkClick r:id="rId2"/>
              </a:rPr>
              <a:t>drupal.org/project/profile</a:t>
            </a:r>
            <a:endParaRPr lang="en-US" sz="2000" dirty="0"/>
          </a:p>
          <a:p>
            <a:r>
              <a:rPr lang="en-US" dirty="0" smtClean="0"/>
              <a:t>Provides configurable User profiles</a:t>
            </a:r>
          </a:p>
          <a:p>
            <a:r>
              <a:rPr lang="en-US" dirty="0"/>
              <a:t>Separate entity from the User, but linked</a:t>
            </a:r>
          </a:p>
          <a:p>
            <a:r>
              <a:rPr lang="en-US" dirty="0" smtClean="0"/>
              <a:t>Commerce adds billing </a:t>
            </a:r>
            <a:r>
              <a:rPr lang="en-US" dirty="0"/>
              <a:t>&amp; shipping </a:t>
            </a:r>
            <a:r>
              <a:rPr lang="en-US" dirty="0" smtClean="0"/>
              <a:t>profile types</a:t>
            </a:r>
          </a:p>
        </p:txBody>
      </p:sp>
    </p:spTree>
    <p:extLst>
      <p:ext uri="{BB962C8B-B14F-4D97-AF65-F5344CB8AC3E}">
        <p14:creationId xmlns:p14="http://schemas.microsoft.com/office/powerpoint/2010/main" val="2052077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COMMERCE 2 FEATURES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680" y="1502649"/>
            <a:ext cx="6632468" cy="4974351"/>
          </a:xfrm>
        </p:spPr>
      </p:pic>
    </p:spTree>
    <p:extLst>
      <p:ext uri="{BB962C8B-B14F-4D97-AF65-F5344CB8AC3E}">
        <p14:creationId xmlns:p14="http://schemas.microsoft.com/office/powerpoint/2010/main" val="1697626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Management </a:t>
            </a:r>
            <a:r>
              <a:rPr lang="en-US" sz="2000" dirty="0" smtClean="0"/>
              <a:t>(1)</a:t>
            </a:r>
            <a:endParaRPr lang="en-US" sz="2000" dirty="0"/>
          </a:p>
        </p:txBody>
      </p:sp>
      <p:sp>
        <p:nvSpPr>
          <p:cNvPr id="3" name="Content Placeholder 2"/>
          <p:cNvSpPr>
            <a:spLocks noGrp="1"/>
          </p:cNvSpPr>
          <p:nvPr>
            <p:ph idx="1"/>
          </p:nvPr>
        </p:nvSpPr>
        <p:spPr/>
        <p:txBody>
          <a:bodyPr>
            <a:normAutofit/>
          </a:bodyPr>
          <a:lstStyle/>
          <a:p>
            <a:r>
              <a:rPr lang="en-US" sz="3200" dirty="0" smtClean="0"/>
              <a:t>Leverages the “</a:t>
            </a:r>
            <a:r>
              <a:rPr lang="en-US" sz="3200" dirty="0" err="1" smtClean="0"/>
              <a:t>intl</a:t>
            </a:r>
            <a:r>
              <a:rPr lang="en-US" sz="3200" dirty="0" smtClean="0"/>
              <a:t>” PHP library built by </a:t>
            </a:r>
            <a:r>
              <a:rPr lang="en-US" sz="3200" dirty="0" err="1" smtClean="0"/>
              <a:t>CommerceGuys</a:t>
            </a:r>
            <a:r>
              <a:rPr lang="en-US" sz="3200" dirty="0"/>
              <a:t> (</a:t>
            </a:r>
            <a:r>
              <a:rPr lang="en-US" sz="2000" dirty="0">
                <a:hlinkClick r:id="rId3"/>
              </a:rPr>
              <a:t>https://</a:t>
            </a:r>
            <a:r>
              <a:rPr lang="en-US" sz="2000" dirty="0" smtClean="0">
                <a:hlinkClick r:id="rId3"/>
              </a:rPr>
              <a:t>github.com/commerceguys/intl</a:t>
            </a:r>
            <a:r>
              <a:rPr lang="en-US" sz="3200" dirty="0" smtClean="0"/>
              <a:t>)</a:t>
            </a:r>
          </a:p>
          <a:p>
            <a:r>
              <a:rPr lang="en-US" sz="3200" dirty="0" smtClean="0"/>
              <a:t>Provides access to data from the Unicode Common Locale Data Repository (CLDR) </a:t>
            </a:r>
            <a:r>
              <a:rPr lang="en-US" sz="3200" dirty="0"/>
              <a:t> </a:t>
            </a:r>
            <a:r>
              <a:rPr lang="en-US" sz="3200" dirty="0" smtClean="0"/>
              <a:t>- used by Google, Microsoft, Apple</a:t>
            </a:r>
            <a:r>
              <a:rPr lang="en-US" sz="3200" dirty="0"/>
              <a:t> </a:t>
            </a:r>
            <a:r>
              <a:rPr lang="en-US" sz="3200" dirty="0" smtClean="0"/>
              <a:t>&amp; IBM among others.  </a:t>
            </a:r>
            <a:r>
              <a:rPr lang="en-US" sz="3200" dirty="0"/>
              <a:t>(</a:t>
            </a:r>
            <a:r>
              <a:rPr lang="en-US" sz="2000" dirty="0">
                <a:hlinkClick r:id="rId4"/>
              </a:rPr>
              <a:t>http://cldr.unicode.org</a:t>
            </a:r>
            <a:r>
              <a:rPr lang="en-US" sz="2000" dirty="0" smtClean="0">
                <a:hlinkClick r:id="rId4"/>
              </a:rPr>
              <a:t>/</a:t>
            </a:r>
            <a:r>
              <a:rPr lang="en-US" sz="3200" dirty="0" smtClean="0"/>
              <a:t>)</a:t>
            </a:r>
          </a:p>
          <a:p>
            <a:r>
              <a:rPr lang="en-US" sz="3200" dirty="0" smtClean="0"/>
              <a:t>Currency </a:t>
            </a:r>
            <a:r>
              <a:rPr lang="en-US" sz="3200" dirty="0"/>
              <a:t>lists &amp; translations in over 200 languages </a:t>
            </a:r>
            <a:endParaRPr lang="en-US" sz="3200" dirty="0" smtClean="0"/>
          </a:p>
          <a:p>
            <a:r>
              <a:rPr lang="en-US" sz="3200" dirty="0"/>
              <a:t>C</a:t>
            </a:r>
            <a:r>
              <a:rPr lang="en-US" sz="3200" dirty="0" smtClean="0"/>
              <a:t>urrency </a:t>
            </a:r>
            <a:r>
              <a:rPr lang="en-US" sz="3200" dirty="0"/>
              <a:t>symbols &amp; formatting displayed as they are used within the country local of </a:t>
            </a:r>
            <a:r>
              <a:rPr lang="en-US" sz="3200" dirty="0" smtClean="0"/>
              <a:t>user</a:t>
            </a:r>
          </a:p>
          <a:p>
            <a:endParaRPr lang="en-US" sz="3200" dirty="0" smtClean="0"/>
          </a:p>
          <a:p>
            <a:endParaRPr lang="en-US" sz="3200" dirty="0"/>
          </a:p>
        </p:txBody>
      </p:sp>
    </p:spTree>
    <p:extLst>
      <p:ext uri="{BB962C8B-B14F-4D97-AF65-F5344CB8AC3E}">
        <p14:creationId xmlns:p14="http://schemas.microsoft.com/office/powerpoint/2010/main" val="907179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Management </a:t>
            </a:r>
            <a:r>
              <a:rPr lang="en-US" sz="2000" dirty="0" smtClean="0"/>
              <a:t>(2)</a:t>
            </a:r>
            <a:endParaRPr lang="en-US" dirty="0"/>
          </a:p>
        </p:txBody>
      </p:sp>
      <p:sp>
        <p:nvSpPr>
          <p:cNvPr id="3" name="Content Placeholder 2"/>
          <p:cNvSpPr>
            <a:spLocks noGrp="1"/>
          </p:cNvSpPr>
          <p:nvPr>
            <p:ph idx="1"/>
          </p:nvPr>
        </p:nvSpPr>
        <p:spPr/>
        <p:txBody>
          <a:bodyPr/>
          <a:lstStyle/>
          <a:p>
            <a:pPr marL="0" indent="0" fontAlgn="base">
              <a:buNone/>
            </a:pPr>
            <a:r>
              <a:rPr lang="en-US" sz="3200" dirty="0" smtClean="0"/>
              <a:t>For Example</a:t>
            </a:r>
            <a:r>
              <a:rPr lang="is-IS" sz="3200" dirty="0" smtClean="0"/>
              <a:t>…</a:t>
            </a:r>
            <a:endParaRPr lang="en-US" sz="3200" dirty="0" smtClean="0"/>
          </a:p>
          <a:p>
            <a:pPr fontAlgn="base"/>
            <a:r>
              <a:rPr lang="en-US" sz="3200" dirty="0" smtClean="0"/>
              <a:t>Given </a:t>
            </a:r>
            <a:r>
              <a:rPr lang="en-US" sz="3200" dirty="0"/>
              <a:t>the amount:  </a:t>
            </a:r>
            <a:r>
              <a:rPr lang="en-US" sz="3200" i="1" dirty="0">
                <a:latin typeface="Arial" charset="0"/>
                <a:ea typeface="Arial" charset="0"/>
                <a:cs typeface="Arial" charset="0"/>
              </a:rPr>
              <a:t>12345.99 </a:t>
            </a:r>
            <a:r>
              <a:rPr lang="en-US" sz="3200" i="1" dirty="0" smtClean="0">
                <a:latin typeface="Arial" charset="0"/>
                <a:ea typeface="Arial" charset="0"/>
                <a:cs typeface="Arial" charset="0"/>
              </a:rPr>
              <a:t>EUR</a:t>
            </a:r>
            <a:endParaRPr lang="en-US" sz="3200" dirty="0">
              <a:latin typeface="Arial" charset="0"/>
              <a:ea typeface="Arial" charset="0"/>
              <a:cs typeface="Arial" charset="0"/>
            </a:endParaRPr>
          </a:p>
          <a:p>
            <a:pPr lvl="1" fontAlgn="base">
              <a:buFont typeface="Wingdings" charset="2"/>
              <a:buChar char="Ø"/>
            </a:pPr>
            <a:r>
              <a:rPr lang="en-US" sz="3200" dirty="0"/>
              <a:t>France expects to see it </a:t>
            </a:r>
            <a:r>
              <a:rPr lang="en-US" sz="3200" dirty="0" smtClean="0"/>
              <a:t>as:</a:t>
            </a:r>
            <a:r>
              <a:rPr lang="en-US" sz="3200" dirty="0"/>
              <a:t> </a:t>
            </a:r>
            <a:r>
              <a:rPr lang="en-US" sz="3200" i="1" dirty="0">
                <a:latin typeface="Arial" charset="0"/>
                <a:ea typeface="Arial" charset="0"/>
                <a:cs typeface="Arial" charset="0"/>
              </a:rPr>
              <a:t>12 345,99 €</a:t>
            </a:r>
            <a:r>
              <a:rPr lang="en-US" sz="3200" dirty="0"/>
              <a:t>.</a:t>
            </a:r>
          </a:p>
          <a:p>
            <a:pPr lvl="1" fontAlgn="base">
              <a:buFont typeface="Wingdings" charset="2"/>
              <a:buChar char="Ø"/>
            </a:pPr>
            <a:r>
              <a:rPr lang="en-US" sz="3200" dirty="0"/>
              <a:t>Germany expects to see it </a:t>
            </a:r>
            <a:r>
              <a:rPr lang="en-US" sz="3200" dirty="0" smtClean="0"/>
              <a:t>as:</a:t>
            </a:r>
            <a:r>
              <a:rPr lang="en-US" sz="3200" dirty="0"/>
              <a:t> </a:t>
            </a:r>
            <a:r>
              <a:rPr lang="en-US" sz="3200" i="1" dirty="0">
                <a:latin typeface="Arial" charset="0"/>
                <a:ea typeface="Arial" charset="0"/>
                <a:cs typeface="Arial" charset="0"/>
              </a:rPr>
              <a:t>12.345,99 €</a:t>
            </a:r>
            <a:r>
              <a:rPr lang="en-US" sz="3200" dirty="0"/>
              <a:t>.</a:t>
            </a:r>
          </a:p>
          <a:p>
            <a:pPr lvl="1" fontAlgn="base">
              <a:buFont typeface="Wingdings" charset="2"/>
              <a:buChar char="Ø"/>
            </a:pPr>
            <a:r>
              <a:rPr lang="en-US" sz="3200" dirty="0"/>
              <a:t>The UK expects to see it </a:t>
            </a:r>
            <a:r>
              <a:rPr lang="en-US" sz="3200" dirty="0" smtClean="0"/>
              <a:t>as:</a:t>
            </a:r>
            <a:r>
              <a:rPr lang="en-US" sz="3200" dirty="0"/>
              <a:t> </a:t>
            </a:r>
            <a:r>
              <a:rPr lang="en-US" sz="3200" i="1" dirty="0">
                <a:latin typeface="Arial" charset="0"/>
                <a:ea typeface="Arial" charset="0"/>
                <a:cs typeface="Arial" charset="0"/>
              </a:rPr>
              <a:t>€12,345.99</a:t>
            </a:r>
            <a:r>
              <a:rPr lang="en-US" sz="3200" dirty="0"/>
              <a:t>.</a:t>
            </a:r>
            <a:endParaRPr lang="is-IS" sz="3200" dirty="0"/>
          </a:p>
          <a:p>
            <a:r>
              <a:rPr lang="is-IS" sz="3200" dirty="0"/>
              <a:t>Read More:</a:t>
            </a:r>
            <a:r>
              <a:rPr lang="is-IS" sz="2600" dirty="0"/>
              <a:t> </a:t>
            </a:r>
            <a:r>
              <a:rPr lang="en-US" sz="2000" dirty="0">
                <a:hlinkClick r:id="rId3"/>
              </a:rPr>
              <a:t>https://drupalcommerce.org/blog/41828/commerce-2x-stories-currencies</a:t>
            </a:r>
            <a:endParaRPr lang="en-US" sz="2000" dirty="0"/>
          </a:p>
          <a:p>
            <a:r>
              <a:rPr lang="en-US" sz="3200" dirty="0"/>
              <a:t>And even more:</a:t>
            </a:r>
            <a:r>
              <a:rPr lang="en-US" dirty="0"/>
              <a:t> </a:t>
            </a:r>
            <a:r>
              <a:rPr lang="en-US" sz="2000" dirty="0">
                <a:hlinkClick r:id="rId4"/>
              </a:rPr>
              <a:t>https://</a:t>
            </a:r>
            <a:r>
              <a:rPr lang="en-US" sz="2000" dirty="0" smtClean="0">
                <a:hlinkClick r:id="rId4"/>
              </a:rPr>
              <a:t>drupalcommerce.org/blog/15916/commerce-2x-stories-internationalization</a:t>
            </a:r>
            <a:endParaRPr lang="en-US" sz="2000" dirty="0" smtClean="0"/>
          </a:p>
        </p:txBody>
      </p:sp>
    </p:spTree>
    <p:extLst>
      <p:ext uri="{BB962C8B-B14F-4D97-AF65-F5344CB8AC3E}">
        <p14:creationId xmlns:p14="http://schemas.microsoft.com/office/powerpoint/2010/main" val="36559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this guy?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5766" y="2458767"/>
            <a:ext cx="4366138" cy="2915307"/>
          </a:xfrm>
        </p:spPr>
      </p:pic>
      <p:sp>
        <p:nvSpPr>
          <p:cNvPr id="5" name="TextBox 4"/>
          <p:cNvSpPr txBox="1"/>
          <p:nvPr/>
        </p:nvSpPr>
        <p:spPr>
          <a:xfrm>
            <a:off x="1248940" y="1873405"/>
            <a:ext cx="5029198" cy="5355312"/>
          </a:xfrm>
          <a:prstGeom prst="rect">
            <a:avLst/>
          </a:prstGeom>
          <a:noFill/>
        </p:spPr>
        <p:txBody>
          <a:bodyPr wrap="square" rtlCol="0">
            <a:spAutoFit/>
          </a:bodyPr>
          <a:lstStyle/>
          <a:p>
            <a:r>
              <a:rPr lang="en-US" dirty="0" smtClean="0"/>
              <a:t>Kevin Baringer Bio:</a:t>
            </a:r>
          </a:p>
          <a:p>
            <a:r>
              <a:rPr lang="en-US" dirty="0" smtClean="0"/>
              <a:t>Developing </a:t>
            </a:r>
            <a:r>
              <a:rPr lang="en-US" dirty="0"/>
              <a:t>software since 1995 in one technology stack or another, Kevin has been splashing around in Drupal since 2009 and currently runs a one-nerd-shop offering Drupal development, consultation, architecture and training. Tapping into the wealth of information, inspiration and ingenuity that is so abundant in the Drupal community is his favorite part of this work and makes the hours of key-banging and head-scratching all worthwhile. In the rare moments when Kevin isn't code-monkeying around he likes to spend his time outdoors; hiking, kayaking, camping and sometimes falling down. Otherwise his off-hours are spent in community theater in Portsmouth, NH, practicing guitar or ukulele and seriously playing silly games with extremely silly people.</a:t>
            </a:r>
            <a:endParaRPr lang="en-US" dirty="0" smtClean="0"/>
          </a:p>
          <a:p>
            <a:endParaRPr lang="en-US" dirty="0" smtClean="0"/>
          </a:p>
          <a:p>
            <a:endParaRPr lang="en-US" dirty="0"/>
          </a:p>
        </p:txBody>
      </p:sp>
    </p:spTree>
    <p:extLst>
      <p:ext uri="{BB962C8B-B14F-4D97-AF65-F5344CB8AC3E}">
        <p14:creationId xmlns:p14="http://schemas.microsoft.com/office/powerpoint/2010/main" val="948195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Taxes </a:t>
            </a:r>
            <a:r>
              <a:rPr lang="en-US" sz="2000" dirty="0" smtClean="0"/>
              <a:t>(1)</a:t>
            </a:r>
            <a:endParaRPr lang="en-US" sz="2000" dirty="0"/>
          </a:p>
        </p:txBody>
      </p:sp>
      <p:sp>
        <p:nvSpPr>
          <p:cNvPr id="3" name="Content Placeholder 2"/>
          <p:cNvSpPr>
            <a:spLocks noGrp="1"/>
          </p:cNvSpPr>
          <p:nvPr>
            <p:ph idx="1"/>
          </p:nvPr>
        </p:nvSpPr>
        <p:spPr/>
        <p:txBody>
          <a:bodyPr>
            <a:normAutofit/>
          </a:bodyPr>
          <a:lstStyle/>
          <a:p>
            <a:r>
              <a:rPr lang="en-US" dirty="0" smtClean="0"/>
              <a:t>Commerce 2 is now completely </a:t>
            </a:r>
            <a:r>
              <a:rPr lang="en-US" dirty="0"/>
              <a:t>separate from Rules module</a:t>
            </a:r>
          </a:p>
          <a:p>
            <a:r>
              <a:rPr lang="en-US" dirty="0" smtClean="0"/>
              <a:t>Leverages the “tax” and “zone” PHP libraries provided by </a:t>
            </a:r>
            <a:r>
              <a:rPr lang="en-US" dirty="0" err="1" smtClean="0"/>
              <a:t>CommerceGuys</a:t>
            </a:r>
            <a:r>
              <a:rPr lang="en-US" dirty="0"/>
              <a:t> (</a:t>
            </a:r>
            <a:r>
              <a:rPr lang="en-US" sz="2200" dirty="0">
                <a:hlinkClick r:id="rId3"/>
              </a:rPr>
              <a:t>https://</a:t>
            </a:r>
            <a:r>
              <a:rPr lang="en-US" sz="2200" dirty="0" smtClean="0">
                <a:hlinkClick r:id="rId3"/>
              </a:rPr>
              <a:t>github.com/commerceguys/tax</a:t>
            </a:r>
            <a:r>
              <a:rPr lang="en-US" sz="2200" dirty="0"/>
              <a:t> &amp; </a:t>
            </a:r>
            <a:r>
              <a:rPr lang="en-US" sz="2200" dirty="0">
                <a:hlinkClick r:id="rId4"/>
              </a:rPr>
              <a:t>https://</a:t>
            </a:r>
            <a:r>
              <a:rPr lang="en-US" sz="2200" dirty="0" smtClean="0">
                <a:hlinkClick r:id="rId4"/>
              </a:rPr>
              <a:t>github.com/commerceguys/zone</a:t>
            </a:r>
            <a:r>
              <a:rPr lang="en-US" dirty="0" smtClean="0"/>
              <a:t>).</a:t>
            </a:r>
          </a:p>
          <a:p>
            <a:r>
              <a:rPr lang="en-US" dirty="0" smtClean="0"/>
              <a:t>Making </a:t>
            </a:r>
            <a:r>
              <a:rPr lang="en-US" dirty="0"/>
              <a:t>tax calculation easier &amp; more </a:t>
            </a:r>
            <a:r>
              <a:rPr lang="en-US" dirty="0" smtClean="0"/>
              <a:t>user-friendly</a:t>
            </a:r>
          </a:p>
        </p:txBody>
      </p:sp>
    </p:spTree>
    <p:extLst>
      <p:ext uri="{BB962C8B-B14F-4D97-AF65-F5344CB8AC3E}">
        <p14:creationId xmlns:p14="http://schemas.microsoft.com/office/powerpoint/2010/main" val="1646433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a:t>
            </a:r>
            <a:r>
              <a:rPr lang="en-US" sz="2000" dirty="0" smtClean="0"/>
              <a:t>(2)</a:t>
            </a:r>
            <a:endParaRPr lang="en-US" dirty="0"/>
          </a:p>
        </p:txBody>
      </p:sp>
      <p:sp>
        <p:nvSpPr>
          <p:cNvPr id="3" name="Content Placeholder 2"/>
          <p:cNvSpPr>
            <a:spLocks noGrp="1"/>
          </p:cNvSpPr>
          <p:nvPr>
            <p:ph idx="1"/>
          </p:nvPr>
        </p:nvSpPr>
        <p:spPr/>
        <p:txBody>
          <a:bodyPr>
            <a:noAutofit/>
          </a:bodyPr>
          <a:lstStyle/>
          <a:p>
            <a:r>
              <a:rPr lang="en-US" sz="3200" dirty="0"/>
              <a:t>Smart data model designed for fluctuating tax rate amounts ("19% -&gt; 21% on January 1st")</a:t>
            </a:r>
          </a:p>
          <a:p>
            <a:r>
              <a:rPr lang="en-US" sz="3200" dirty="0"/>
              <a:t>Predefined tax rates for EU countries and Switzerland. </a:t>
            </a:r>
          </a:p>
          <a:p>
            <a:r>
              <a:rPr lang="en-US" sz="3200" dirty="0"/>
              <a:t>More to come (Australia, South Africa, etc.) </a:t>
            </a:r>
          </a:p>
          <a:p>
            <a:r>
              <a:rPr lang="en-US" sz="3200" dirty="0"/>
              <a:t>Tax resolvers with logic for all major use cases (B2B, B2C, digital &amp; physical products)</a:t>
            </a:r>
          </a:p>
          <a:p>
            <a:r>
              <a:rPr lang="en-US" sz="3200" dirty="0"/>
              <a:t>For the U.S. they recommend </a:t>
            </a:r>
            <a:r>
              <a:rPr lang="en-US" sz="3200" dirty="0" smtClean="0"/>
              <a:t>a Tax Cloud service </a:t>
            </a:r>
            <a:r>
              <a:rPr lang="en-US" sz="3200" dirty="0"/>
              <a:t>to handle taxes by zip-code, states, etc</a:t>
            </a:r>
            <a:r>
              <a:rPr lang="en-US" sz="3200" dirty="0" smtClean="0"/>
              <a:t>. (Ex: Avalara)</a:t>
            </a:r>
            <a:endParaRPr lang="en-US" sz="3200" dirty="0"/>
          </a:p>
        </p:txBody>
      </p:sp>
    </p:spTree>
    <p:extLst>
      <p:ext uri="{BB962C8B-B14F-4D97-AF65-F5344CB8AC3E}">
        <p14:creationId xmlns:p14="http://schemas.microsoft.com/office/powerpoint/2010/main" val="1511872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Stores </a:t>
            </a:r>
            <a:r>
              <a:rPr lang="en-US" sz="2000" dirty="0" smtClean="0"/>
              <a:t>(1)</a:t>
            </a:r>
            <a:endParaRPr lang="en-US" sz="2000" dirty="0"/>
          </a:p>
        </p:txBody>
      </p:sp>
      <p:sp>
        <p:nvSpPr>
          <p:cNvPr id="3" name="Content Placeholder 2"/>
          <p:cNvSpPr>
            <a:spLocks noGrp="1"/>
          </p:cNvSpPr>
          <p:nvPr>
            <p:ph idx="1"/>
          </p:nvPr>
        </p:nvSpPr>
        <p:spPr/>
        <p:txBody>
          <a:bodyPr/>
          <a:lstStyle/>
          <a:p>
            <a:r>
              <a:rPr lang="en-US" sz="3600" dirty="0" smtClean="0"/>
              <a:t>An order is now connected to a single Store Entity</a:t>
            </a:r>
          </a:p>
          <a:p>
            <a:r>
              <a:rPr lang="en-US" sz="3600" dirty="0" smtClean="0"/>
              <a:t>A Store represents a billing location (helps with tax calculations)</a:t>
            </a:r>
          </a:p>
          <a:p>
            <a:r>
              <a:rPr lang="en-US" sz="3600" dirty="0" smtClean="0"/>
              <a:t>Supports multiple stores in multiple countries</a:t>
            </a:r>
          </a:p>
          <a:p>
            <a:r>
              <a:rPr lang="en-US" sz="3600" dirty="0" smtClean="0"/>
              <a:t>Products can be offered from multiple stores</a:t>
            </a:r>
          </a:p>
          <a:p>
            <a:r>
              <a:rPr lang="en-US" sz="3600" dirty="0" smtClean="0"/>
              <a:t>Two Use-Cases</a:t>
            </a:r>
            <a:r>
              <a:rPr lang="is-IS" sz="3600" dirty="0" smtClean="0"/>
              <a:t>…</a:t>
            </a:r>
            <a:endParaRPr lang="en-US" sz="3600" dirty="0" smtClean="0"/>
          </a:p>
        </p:txBody>
      </p:sp>
    </p:spTree>
    <p:extLst>
      <p:ext uri="{BB962C8B-B14F-4D97-AF65-F5344CB8AC3E}">
        <p14:creationId xmlns:p14="http://schemas.microsoft.com/office/powerpoint/2010/main" val="143080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Stores </a:t>
            </a:r>
            <a:r>
              <a:rPr lang="en-US" sz="2000" dirty="0" smtClean="0"/>
              <a:t>(2)</a:t>
            </a:r>
            <a:endParaRPr lang="en-US" dirty="0"/>
          </a:p>
        </p:txBody>
      </p:sp>
      <p:sp>
        <p:nvSpPr>
          <p:cNvPr id="3" name="Content Placeholder 2"/>
          <p:cNvSpPr>
            <a:spLocks noGrp="1"/>
          </p:cNvSpPr>
          <p:nvPr>
            <p:ph idx="1"/>
          </p:nvPr>
        </p:nvSpPr>
        <p:spPr>
          <a:xfrm>
            <a:off x="1120000" y="1417320"/>
            <a:ext cx="10233800" cy="5212080"/>
          </a:xfrm>
        </p:spPr>
        <p:txBody>
          <a:bodyPr>
            <a:normAutofit/>
          </a:bodyPr>
          <a:lstStyle/>
          <a:p>
            <a:pPr marL="0" indent="0" algn="ctr">
              <a:buNone/>
            </a:pPr>
            <a:r>
              <a:rPr lang="en-US" sz="4000" b="1" dirty="0" smtClean="0"/>
              <a:t>Use Case 1: Single Business </a:t>
            </a:r>
          </a:p>
          <a:p>
            <a:pPr marL="0" indent="0" algn="ctr">
              <a:buNone/>
            </a:pPr>
            <a:r>
              <a:rPr lang="en-US" sz="4000" b="1" dirty="0" smtClean="0"/>
              <a:t>with Multiple Locations</a:t>
            </a:r>
          </a:p>
          <a:p>
            <a:r>
              <a:rPr lang="en-US" sz="3200" dirty="0" smtClean="0"/>
              <a:t>The </a:t>
            </a:r>
            <a:r>
              <a:rPr lang="en-US" sz="3200" dirty="0"/>
              <a:t>same product catalog is used for all stores. </a:t>
            </a:r>
            <a:endParaRPr lang="en-US" sz="3200" dirty="0" smtClean="0"/>
          </a:p>
          <a:p>
            <a:r>
              <a:rPr lang="en-US" sz="3200" dirty="0" smtClean="0"/>
              <a:t>Customers </a:t>
            </a:r>
            <a:r>
              <a:rPr lang="en-US" sz="3200" dirty="0"/>
              <a:t>always belong to a single store, usually based on their billing address.</a:t>
            </a:r>
            <a:endParaRPr lang="en-US" sz="3200" dirty="0" smtClean="0"/>
          </a:p>
          <a:p>
            <a:pPr marL="0" indent="0">
              <a:buNone/>
            </a:pPr>
            <a:r>
              <a:rPr lang="en-US" sz="3200" dirty="0" smtClean="0"/>
              <a:t>Example</a:t>
            </a:r>
            <a:r>
              <a:rPr lang="en-US" sz="3200" dirty="0"/>
              <a:t>:  Commerce Guys has a French office and a US office. These offices are separate legal entities. People who purchase </a:t>
            </a:r>
            <a:r>
              <a:rPr lang="en-US" sz="3200" dirty="0" err="1"/>
              <a:t>Platform.sh</a:t>
            </a:r>
            <a:r>
              <a:rPr lang="en-US" sz="3200" dirty="0"/>
              <a:t> are billed from one of the offices based on their location. EU customers are assigned to the French </a:t>
            </a:r>
            <a:r>
              <a:rPr lang="en-US" sz="3200" dirty="0" smtClean="0"/>
              <a:t>store, </a:t>
            </a:r>
            <a:r>
              <a:rPr lang="en-US" sz="3200" dirty="0"/>
              <a:t>North American customers to the US store.</a:t>
            </a:r>
          </a:p>
        </p:txBody>
      </p:sp>
    </p:spTree>
    <p:extLst>
      <p:ext uri="{BB962C8B-B14F-4D97-AF65-F5344CB8AC3E}">
        <p14:creationId xmlns:p14="http://schemas.microsoft.com/office/powerpoint/2010/main" val="1316488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Stores </a:t>
            </a:r>
            <a:r>
              <a:rPr lang="en-US" sz="2000" dirty="0" smtClean="0"/>
              <a:t>(3)</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Use Case 2: Marketplace model</a:t>
            </a:r>
          </a:p>
          <a:p>
            <a:r>
              <a:rPr lang="en-US" sz="3200" dirty="0" smtClean="0"/>
              <a:t>Sellers can open accounts on the site, create and sell their own products. </a:t>
            </a:r>
          </a:p>
          <a:p>
            <a:r>
              <a:rPr lang="en-US" sz="3200" dirty="0"/>
              <a:t>The product catalog is </a:t>
            </a:r>
            <a:r>
              <a:rPr lang="en-US" sz="3200" dirty="0" smtClean="0"/>
              <a:t>store-specific</a:t>
            </a:r>
            <a:r>
              <a:rPr lang="en-US" sz="3200" dirty="0"/>
              <a:t>. The site lists multiple stores, each with their own products. </a:t>
            </a:r>
            <a:endParaRPr lang="en-US" sz="3200" dirty="0" smtClean="0"/>
          </a:p>
          <a:p>
            <a:r>
              <a:rPr lang="en-US" sz="3200" dirty="0" smtClean="0"/>
              <a:t>Products </a:t>
            </a:r>
            <a:r>
              <a:rPr lang="en-US" sz="3200" dirty="0"/>
              <a:t>are grouped into carts/orders per store</a:t>
            </a:r>
            <a:r>
              <a:rPr lang="en-US" sz="3200" dirty="0" smtClean="0"/>
              <a:t>.</a:t>
            </a:r>
          </a:p>
          <a:p>
            <a:r>
              <a:rPr lang="en-US" sz="3200" dirty="0" smtClean="0"/>
              <a:t>Example</a:t>
            </a:r>
            <a:r>
              <a:rPr lang="en-US" sz="3200" dirty="0"/>
              <a:t>: </a:t>
            </a:r>
            <a:r>
              <a:rPr lang="en-US" sz="3200" dirty="0">
                <a:hlinkClick r:id="rId3"/>
              </a:rPr>
              <a:t>https://www.etsy.com</a:t>
            </a:r>
            <a:r>
              <a:rPr lang="en-US" sz="3200" dirty="0" smtClean="0">
                <a:hlinkClick r:id="rId3"/>
              </a:rPr>
              <a:t>/</a:t>
            </a:r>
            <a:endParaRPr lang="en-US" sz="3200" dirty="0" smtClean="0"/>
          </a:p>
          <a:p>
            <a:endParaRPr lang="en-US" dirty="0"/>
          </a:p>
        </p:txBody>
      </p:sp>
    </p:spTree>
    <p:extLst>
      <p:ext uri="{BB962C8B-B14F-4D97-AF65-F5344CB8AC3E}">
        <p14:creationId xmlns:p14="http://schemas.microsoft.com/office/powerpoint/2010/main" val="1683720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Stores </a:t>
            </a:r>
            <a:r>
              <a:rPr lang="en-US" sz="2000" dirty="0" smtClean="0"/>
              <a:t>(4)</a:t>
            </a:r>
            <a:endParaRPr lang="en-US" dirty="0"/>
          </a:p>
        </p:txBody>
      </p:sp>
      <p:sp>
        <p:nvSpPr>
          <p:cNvPr id="3" name="Content Placeholder 2"/>
          <p:cNvSpPr>
            <a:spLocks noGrp="1"/>
          </p:cNvSpPr>
          <p:nvPr>
            <p:ph idx="1"/>
          </p:nvPr>
        </p:nvSpPr>
        <p:spPr>
          <a:xfrm>
            <a:off x="1120000" y="1825625"/>
            <a:ext cx="10233800" cy="3691255"/>
          </a:xfrm>
        </p:spPr>
        <p:txBody>
          <a:bodyPr/>
          <a:lstStyle/>
          <a:p>
            <a:r>
              <a:rPr lang="en-US" dirty="0" smtClean="0"/>
              <a:t>Adding Products Workflow:</a:t>
            </a:r>
          </a:p>
          <a:p>
            <a:pPr marL="971550" lvl="1" indent="-514350" fontAlgn="base">
              <a:buFont typeface="+mj-lt"/>
              <a:buAutoNum type="arabicPeriod"/>
            </a:pPr>
            <a:r>
              <a:rPr lang="en-US" dirty="0"/>
              <a:t>Import a </a:t>
            </a:r>
            <a:r>
              <a:rPr lang="en-US" dirty="0" smtClean="0"/>
              <a:t>currency</a:t>
            </a:r>
            <a:endParaRPr lang="en-US" dirty="0"/>
          </a:p>
          <a:p>
            <a:pPr marL="971550" lvl="1" indent="-514350" fontAlgn="base">
              <a:buFont typeface="+mj-lt"/>
              <a:buAutoNum type="arabicPeriod"/>
            </a:pPr>
            <a:r>
              <a:rPr lang="en-US" dirty="0"/>
              <a:t>Create a </a:t>
            </a:r>
            <a:r>
              <a:rPr lang="en-US" dirty="0" smtClean="0"/>
              <a:t>store</a:t>
            </a:r>
            <a:endParaRPr lang="en-US" dirty="0"/>
          </a:p>
          <a:p>
            <a:pPr marL="971550" lvl="1" indent="-514350" fontAlgn="base">
              <a:buFont typeface="+mj-lt"/>
              <a:buAutoNum type="arabicPeriod"/>
            </a:pPr>
            <a:r>
              <a:rPr lang="en-US" dirty="0"/>
              <a:t>Create </a:t>
            </a:r>
            <a:r>
              <a:rPr lang="en-US" dirty="0" smtClean="0"/>
              <a:t>products</a:t>
            </a:r>
            <a:endParaRPr lang="en-US" dirty="0"/>
          </a:p>
          <a:p>
            <a:r>
              <a:rPr lang="en-US" dirty="0" smtClean="0"/>
              <a:t>Steps 1 &amp; 2 can be done quickly from the CLI using Drupal Console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1333500" y="3893820"/>
            <a:ext cx="9525000" cy="1752600"/>
          </a:xfrm>
          <a:prstGeom prst="rect">
            <a:avLst/>
          </a:prstGeom>
        </p:spPr>
      </p:pic>
      <p:sp>
        <p:nvSpPr>
          <p:cNvPr id="5" name="TextBox 4"/>
          <p:cNvSpPr txBox="1"/>
          <p:nvPr/>
        </p:nvSpPr>
        <p:spPr>
          <a:xfrm>
            <a:off x="1120000" y="5760720"/>
            <a:ext cx="10386200" cy="892552"/>
          </a:xfrm>
          <a:prstGeom prst="rect">
            <a:avLst/>
          </a:prstGeom>
          <a:noFill/>
        </p:spPr>
        <p:txBody>
          <a:bodyPr wrap="square" rtlCol="0">
            <a:spAutoFit/>
          </a:bodyPr>
          <a:lstStyle/>
          <a:p>
            <a:pPr marL="342900" indent="-342900">
              <a:buFont typeface="Arial" charset="0"/>
              <a:buChar char="•"/>
            </a:pPr>
            <a:r>
              <a:rPr lang="en-US" sz="2800" dirty="0"/>
              <a:t>Read More</a:t>
            </a:r>
            <a:r>
              <a:rPr lang="en-US" sz="2800" dirty="0" smtClean="0"/>
              <a:t>: </a:t>
            </a:r>
            <a:r>
              <a:rPr lang="en-US" sz="2000" dirty="0" smtClean="0">
                <a:hlinkClick r:id="rId4"/>
              </a:rPr>
              <a:t>https</a:t>
            </a:r>
            <a:r>
              <a:rPr lang="en-US" sz="2000" dirty="0">
                <a:hlinkClick r:id="rId4"/>
              </a:rPr>
              <a:t>://drupalcommerce.org/blog/42419/commerce-2x-stories-stores</a:t>
            </a:r>
            <a:endParaRPr lang="en-US" sz="2000" dirty="0"/>
          </a:p>
          <a:p>
            <a:endParaRPr lang="en-US" sz="2400" dirty="0"/>
          </a:p>
        </p:txBody>
      </p:sp>
    </p:spTree>
    <p:extLst>
      <p:ext uri="{BB962C8B-B14F-4D97-AF65-F5344CB8AC3E}">
        <p14:creationId xmlns:p14="http://schemas.microsoft.com/office/powerpoint/2010/main" val="962095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t>
            </a:r>
            <a:r>
              <a:rPr lang="en-US" sz="2000" dirty="0" smtClean="0"/>
              <a:t>(1)</a:t>
            </a:r>
            <a:endParaRPr lang="en-US" sz="2000" dirty="0"/>
          </a:p>
        </p:txBody>
      </p:sp>
      <p:sp>
        <p:nvSpPr>
          <p:cNvPr id="3" name="Content Placeholder 2"/>
          <p:cNvSpPr>
            <a:spLocks noGrp="1"/>
          </p:cNvSpPr>
          <p:nvPr>
            <p:ph idx="1"/>
          </p:nvPr>
        </p:nvSpPr>
        <p:spPr/>
        <p:txBody>
          <a:bodyPr/>
          <a:lstStyle/>
          <a:p>
            <a:r>
              <a:rPr lang="en-US" dirty="0" smtClean="0"/>
              <a:t>Redefined architecture</a:t>
            </a:r>
          </a:p>
          <a:p>
            <a:r>
              <a:rPr lang="en-US" dirty="0"/>
              <a:t>Product Entity is now the actual product display page (no more "product display" nodes</a:t>
            </a:r>
            <a:r>
              <a:rPr lang="en-US" dirty="0" smtClean="0"/>
              <a:t>)</a:t>
            </a:r>
          </a:p>
          <a:p>
            <a:r>
              <a:rPr lang="en-US" dirty="0" smtClean="0"/>
              <a:t>Product Variations </a:t>
            </a:r>
            <a:r>
              <a:rPr lang="en-US" dirty="0"/>
              <a:t>with SKUs, sizes, etc. have relationship to Product Entity (Similar to Commerce Kickstart implementation</a:t>
            </a:r>
            <a:r>
              <a:rPr lang="en-US" dirty="0" smtClean="0"/>
              <a:t>)</a:t>
            </a:r>
          </a:p>
          <a:p>
            <a:r>
              <a:rPr lang="en-US" dirty="0"/>
              <a:t>Read More: </a:t>
            </a:r>
            <a:r>
              <a:rPr lang="en-US" sz="2000" dirty="0">
                <a:hlinkClick r:id="rId3"/>
              </a:rPr>
              <a:t>https://</a:t>
            </a:r>
            <a:r>
              <a:rPr lang="en-US" sz="2000" dirty="0" smtClean="0">
                <a:hlinkClick r:id="rId3"/>
              </a:rPr>
              <a:t>drupalcommerce.org/blog/42500/commerce-2x-stories-products</a:t>
            </a:r>
            <a:endParaRPr lang="en-US" sz="2000" dirty="0" smtClean="0"/>
          </a:p>
          <a:p>
            <a:endParaRPr lang="en-US" dirty="0"/>
          </a:p>
        </p:txBody>
      </p:sp>
    </p:spTree>
    <p:extLst>
      <p:ext uri="{BB962C8B-B14F-4D97-AF65-F5344CB8AC3E}">
        <p14:creationId xmlns:p14="http://schemas.microsoft.com/office/powerpoint/2010/main" val="1407599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a:t>
            </a:r>
            <a:r>
              <a:rPr lang="en-US" b="1" dirty="0" smtClean="0"/>
              <a:t>Attributes </a:t>
            </a:r>
            <a:r>
              <a:rPr lang="en-US" sz="2000" b="1" dirty="0" smtClean="0"/>
              <a:t>(1)</a:t>
            </a:r>
            <a:endParaRPr lang="en-US" sz="2000" dirty="0"/>
          </a:p>
        </p:txBody>
      </p:sp>
      <p:sp>
        <p:nvSpPr>
          <p:cNvPr id="3" name="Content Placeholder 2"/>
          <p:cNvSpPr>
            <a:spLocks noGrp="1"/>
          </p:cNvSpPr>
          <p:nvPr>
            <p:ph idx="1"/>
          </p:nvPr>
        </p:nvSpPr>
        <p:spPr>
          <a:xfrm>
            <a:off x="747132" y="1690687"/>
            <a:ext cx="4750419" cy="4486275"/>
          </a:xfrm>
        </p:spPr>
        <p:txBody>
          <a:bodyPr>
            <a:normAutofit/>
          </a:bodyPr>
          <a:lstStyle/>
          <a:p>
            <a:r>
              <a:rPr lang="en-US" dirty="0" smtClean="0"/>
              <a:t>Product Attributes and Attribute Values are now Entity Types:</a:t>
            </a:r>
          </a:p>
          <a:p>
            <a:pPr lvl="1"/>
            <a:r>
              <a:rPr lang="en-US" sz="2000" dirty="0" err="1"/>
              <a:t>commerce_product_attribute</a:t>
            </a:r>
            <a:r>
              <a:rPr lang="en-US" sz="2000" dirty="0"/>
              <a:t> </a:t>
            </a:r>
            <a:endParaRPr lang="en-US" sz="2000" dirty="0" smtClean="0"/>
          </a:p>
          <a:p>
            <a:pPr lvl="1"/>
            <a:r>
              <a:rPr lang="en-US" sz="2000" dirty="0" err="1" smtClean="0"/>
              <a:t>commerce_product_attribute_value</a:t>
            </a:r>
            <a:endParaRPr lang="en-US" sz="2000" dirty="0" smtClean="0"/>
          </a:p>
          <a:p>
            <a:r>
              <a:rPr lang="en-US" dirty="0" smtClean="0"/>
              <a:t>Allows for the creation of a </a:t>
            </a:r>
            <a:r>
              <a:rPr lang="en-US" dirty="0"/>
              <a:t>more optimized UI, which allows creating and reordering multiple values at the same </a:t>
            </a:r>
            <a:r>
              <a:rPr lang="en-US" dirty="0" smtClean="0"/>
              <a:t>time.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551" y="1412163"/>
            <a:ext cx="6414779" cy="4876312"/>
          </a:xfrm>
          <a:prstGeom prst="rect">
            <a:avLst/>
          </a:prstGeom>
        </p:spPr>
      </p:pic>
      <p:sp>
        <p:nvSpPr>
          <p:cNvPr id="5" name="TextBox 4"/>
          <p:cNvSpPr txBox="1"/>
          <p:nvPr/>
        </p:nvSpPr>
        <p:spPr>
          <a:xfrm>
            <a:off x="1103971" y="6176962"/>
            <a:ext cx="8136458" cy="369332"/>
          </a:xfrm>
          <a:prstGeom prst="rect">
            <a:avLst/>
          </a:prstGeom>
          <a:noFill/>
        </p:spPr>
        <p:txBody>
          <a:bodyPr wrap="none" rtlCol="0">
            <a:spAutoFit/>
          </a:bodyPr>
          <a:lstStyle/>
          <a:p>
            <a:r>
              <a:rPr lang="en-US" dirty="0"/>
              <a:t>Read More: </a:t>
            </a:r>
            <a:r>
              <a:rPr lang="en-US" dirty="0">
                <a:hlinkClick r:id="rId4"/>
              </a:rPr>
              <a:t>https://</a:t>
            </a:r>
            <a:r>
              <a:rPr lang="en-US" dirty="0" smtClean="0">
                <a:hlinkClick r:id="rId4"/>
              </a:rPr>
              <a:t>drupalcommerce.org/blog/44305/commerce-20-alpha4-released</a:t>
            </a:r>
            <a:endParaRPr lang="en-US" dirty="0" smtClean="0"/>
          </a:p>
        </p:txBody>
      </p:sp>
    </p:spTree>
    <p:extLst>
      <p:ext uri="{BB962C8B-B14F-4D97-AF65-F5344CB8AC3E}">
        <p14:creationId xmlns:p14="http://schemas.microsoft.com/office/powerpoint/2010/main" val="716441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a:t>
            </a:r>
            <a:r>
              <a:rPr lang="en-US" b="1" dirty="0" smtClean="0"/>
              <a:t>Attributes </a:t>
            </a:r>
            <a:r>
              <a:rPr lang="en-US" sz="2000" b="1" dirty="0" smtClean="0"/>
              <a:t>(2)</a:t>
            </a:r>
            <a:endParaRPr lang="en-US" sz="2000" dirty="0"/>
          </a:p>
        </p:txBody>
      </p:sp>
      <p:sp>
        <p:nvSpPr>
          <p:cNvPr id="3" name="Content Placeholder 2"/>
          <p:cNvSpPr>
            <a:spLocks noGrp="1"/>
          </p:cNvSpPr>
          <p:nvPr>
            <p:ph idx="1"/>
          </p:nvPr>
        </p:nvSpPr>
        <p:spPr/>
        <p:txBody>
          <a:bodyPr>
            <a:normAutofit fontScale="92500"/>
          </a:bodyPr>
          <a:lstStyle/>
          <a:p>
            <a:pPr marL="0" indent="0">
              <a:buNone/>
            </a:pPr>
            <a:r>
              <a:rPr lang="en-US" dirty="0" smtClean="0"/>
              <a:t>As a result:</a:t>
            </a:r>
          </a:p>
          <a:p>
            <a:r>
              <a:rPr lang="en-US" dirty="0" smtClean="0"/>
              <a:t>No </a:t>
            </a:r>
            <a:r>
              <a:rPr lang="en-US" dirty="0"/>
              <a:t>longer need to use Taxonomy to assign attributes to Product Variations </a:t>
            </a:r>
            <a:endParaRPr lang="en-US" dirty="0" smtClean="0"/>
          </a:p>
          <a:p>
            <a:r>
              <a:rPr lang="en-US" dirty="0" smtClean="0"/>
              <a:t>Prevent </a:t>
            </a:r>
            <a:r>
              <a:rPr lang="en-US" dirty="0"/>
              <a:t>admins from deleting attribute terms that have already been purchased (breaking </a:t>
            </a:r>
            <a:r>
              <a:rPr lang="en-US" dirty="0" smtClean="0"/>
              <a:t>workflow)</a:t>
            </a:r>
          </a:p>
          <a:p>
            <a:r>
              <a:rPr lang="en-US" dirty="0" smtClean="0"/>
              <a:t>New </a:t>
            </a:r>
            <a:r>
              <a:rPr lang="en-US" dirty="0"/>
              <a:t>attributes are automatically available to Product Variations, no need to set up Term Reference, Vocab., </a:t>
            </a:r>
            <a:r>
              <a:rPr lang="en-US" dirty="0" smtClean="0"/>
              <a:t>etc.</a:t>
            </a:r>
          </a:p>
          <a:p>
            <a:pPr marL="0" indent="0">
              <a:buNone/>
            </a:pPr>
            <a:r>
              <a:rPr lang="en-US" dirty="0" smtClean="0"/>
              <a:t>Also</a:t>
            </a:r>
            <a:r>
              <a:rPr lang="is-IS" dirty="0" smtClean="0"/>
              <a:t>…</a:t>
            </a:r>
            <a:endParaRPr lang="en-US" dirty="0" smtClean="0"/>
          </a:p>
          <a:p>
            <a:r>
              <a:rPr lang="en-US" dirty="0" smtClean="0"/>
              <a:t>Swatches </a:t>
            </a:r>
            <a:r>
              <a:rPr lang="en-US" dirty="0"/>
              <a:t>(Fancy Attributes) available in cart now out-of-the-box </a:t>
            </a:r>
            <a:r>
              <a:rPr lang="en-US" b="1" dirty="0"/>
              <a:t>(</a:t>
            </a:r>
            <a:r>
              <a:rPr lang="en-US" sz="2200" b="1" dirty="0">
                <a:hlinkClick r:id="rId3"/>
              </a:rPr>
              <a:t>https://drupalcommerce.org/blog/44310/enabling-fancy-attributes-commerce-2x</a:t>
            </a:r>
            <a:r>
              <a:rPr lang="en-US" b="1" dirty="0"/>
              <a:t>)</a:t>
            </a:r>
          </a:p>
          <a:p>
            <a:endParaRPr lang="en-US" dirty="0"/>
          </a:p>
        </p:txBody>
      </p:sp>
    </p:spTree>
    <p:extLst>
      <p:ext uri="{BB962C8B-B14F-4D97-AF65-F5344CB8AC3E}">
        <p14:creationId xmlns:p14="http://schemas.microsoft.com/office/powerpoint/2010/main" val="584599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 and Line Item Types</a:t>
            </a:r>
            <a:endParaRPr lang="en-US" dirty="0"/>
          </a:p>
        </p:txBody>
      </p:sp>
      <p:sp>
        <p:nvSpPr>
          <p:cNvPr id="3" name="Content Placeholder 2"/>
          <p:cNvSpPr>
            <a:spLocks noGrp="1"/>
          </p:cNvSpPr>
          <p:nvPr>
            <p:ph idx="1"/>
          </p:nvPr>
        </p:nvSpPr>
        <p:spPr/>
        <p:txBody>
          <a:bodyPr>
            <a:normAutofit/>
          </a:bodyPr>
          <a:lstStyle/>
          <a:p>
            <a:r>
              <a:rPr lang="en-US" dirty="0" smtClean="0"/>
              <a:t>Added to Commerce 2 core, removing the </a:t>
            </a:r>
            <a:r>
              <a:rPr lang="en-US" dirty="0"/>
              <a:t>need for 2 </a:t>
            </a:r>
            <a:r>
              <a:rPr lang="en-US" dirty="0" err="1"/>
              <a:t>contrib</a:t>
            </a:r>
            <a:r>
              <a:rPr lang="en-US" dirty="0"/>
              <a:t> </a:t>
            </a:r>
            <a:r>
              <a:rPr lang="en-US" dirty="0" smtClean="0"/>
              <a:t>modules:</a:t>
            </a:r>
          </a:p>
          <a:p>
            <a:pPr lvl="1">
              <a:buFont typeface="Wingdings" charset="2"/>
              <a:buChar char="ü"/>
            </a:pPr>
            <a:r>
              <a:rPr lang="en-US" dirty="0" smtClean="0"/>
              <a:t> </a:t>
            </a:r>
            <a:r>
              <a:rPr lang="en-US" dirty="0" err="1" smtClean="0"/>
              <a:t>commerce_order_types</a:t>
            </a:r>
            <a:endParaRPr lang="en-US" dirty="0" smtClean="0"/>
          </a:p>
          <a:p>
            <a:pPr lvl="1">
              <a:buFont typeface="Wingdings" charset="2"/>
              <a:buChar char="ü"/>
            </a:pPr>
            <a:r>
              <a:rPr lang="en-US" dirty="0" smtClean="0"/>
              <a:t> </a:t>
            </a:r>
            <a:r>
              <a:rPr lang="en-US" dirty="0" err="1" smtClean="0"/>
              <a:t>commerce_custom_product</a:t>
            </a:r>
            <a:endParaRPr lang="en-US" dirty="0" smtClean="0"/>
          </a:p>
          <a:p>
            <a:r>
              <a:rPr lang="en-US" dirty="0" smtClean="0"/>
              <a:t>We can now have separate Order Types </a:t>
            </a:r>
            <a:r>
              <a:rPr lang="en-US" dirty="0"/>
              <a:t>for different </a:t>
            </a:r>
            <a:r>
              <a:rPr lang="en-US" dirty="0" smtClean="0"/>
              <a:t>types of products (physical, digital, event registration, membership, etc.)</a:t>
            </a:r>
          </a:p>
          <a:p>
            <a:r>
              <a:rPr lang="en-US" dirty="0" smtClean="0"/>
              <a:t>Different Order Types can have completely </a:t>
            </a:r>
            <a:r>
              <a:rPr lang="en-US" dirty="0"/>
              <a:t>different </a:t>
            </a:r>
            <a:r>
              <a:rPr lang="en-US" dirty="0" smtClean="0"/>
              <a:t>workflows, logic and checkout experiences.</a:t>
            </a:r>
          </a:p>
          <a:p>
            <a:r>
              <a:rPr lang="en-US" dirty="0" smtClean="0"/>
              <a:t>Line Item Types (for customizable products) are now provided by default in Commerce 2 core.</a:t>
            </a:r>
          </a:p>
          <a:p>
            <a:endParaRPr lang="en-US" dirty="0"/>
          </a:p>
          <a:p>
            <a:endParaRPr lang="en-US" dirty="0"/>
          </a:p>
        </p:txBody>
      </p:sp>
    </p:spTree>
    <p:extLst>
      <p:ext uri="{BB962C8B-B14F-4D97-AF65-F5344CB8AC3E}">
        <p14:creationId xmlns:p14="http://schemas.microsoft.com/office/powerpoint/2010/main" val="117585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he’s a big-time E-Commerce Expert, right?</a:t>
            </a:r>
            <a:endParaRPr lang="en-US" dirty="0"/>
          </a:p>
        </p:txBody>
      </p:sp>
      <p:sp>
        <p:nvSpPr>
          <p:cNvPr id="3" name="Content Placeholder 2"/>
          <p:cNvSpPr>
            <a:spLocks noGrp="1"/>
          </p:cNvSpPr>
          <p:nvPr>
            <p:ph idx="1"/>
          </p:nvPr>
        </p:nvSpPr>
        <p:spPr/>
        <p:txBody>
          <a:bodyPr/>
          <a:lstStyle/>
          <a:p>
            <a:endParaRPr lang="en-US" sz="4000" dirty="0" smtClean="0">
              <a:solidFill>
                <a:schemeClr val="accent5">
                  <a:lumMod val="40000"/>
                  <a:lumOff val="60000"/>
                </a:schemeClr>
              </a:solidFill>
            </a:endParaRPr>
          </a:p>
          <a:p>
            <a:endParaRPr lang="en-US" sz="4000" dirty="0">
              <a:solidFill>
                <a:schemeClr val="accent5">
                  <a:lumMod val="40000"/>
                  <a:lumOff val="60000"/>
                </a:schemeClr>
              </a:solidFill>
            </a:endParaRPr>
          </a:p>
          <a:p>
            <a:r>
              <a:rPr lang="en-US" sz="4000" dirty="0" smtClean="0">
                <a:solidFill>
                  <a:schemeClr val="accent5">
                    <a:lumMod val="40000"/>
                    <a:lumOff val="60000"/>
                  </a:schemeClr>
                </a:solidFill>
              </a:rPr>
              <a:t>Nope.</a:t>
            </a:r>
          </a:p>
          <a:p>
            <a:endParaRPr lang="en-US" dirty="0"/>
          </a:p>
        </p:txBody>
      </p:sp>
    </p:spTree>
    <p:extLst>
      <p:ext uri="{BB962C8B-B14F-4D97-AF65-F5344CB8AC3E}">
        <p14:creationId xmlns:p14="http://schemas.microsoft.com/office/powerpoint/2010/main" val="1799709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Editing</a:t>
            </a:r>
            <a:endParaRPr lang="en-US" dirty="0"/>
          </a:p>
        </p:txBody>
      </p:sp>
      <p:sp>
        <p:nvSpPr>
          <p:cNvPr id="3" name="Content Placeholder 2"/>
          <p:cNvSpPr>
            <a:spLocks noGrp="1"/>
          </p:cNvSpPr>
          <p:nvPr>
            <p:ph idx="1"/>
          </p:nvPr>
        </p:nvSpPr>
        <p:spPr/>
        <p:txBody>
          <a:bodyPr>
            <a:normAutofit/>
          </a:bodyPr>
          <a:lstStyle/>
          <a:p>
            <a:r>
              <a:rPr lang="en-US" dirty="0" smtClean="0"/>
              <a:t>Added an Order </a:t>
            </a:r>
            <a:r>
              <a:rPr lang="en-US" dirty="0"/>
              <a:t>Wizard </a:t>
            </a:r>
            <a:r>
              <a:rPr lang="en-US" dirty="0" smtClean="0"/>
              <a:t>for administrators to build a new Order form with guidance step-by-step.</a:t>
            </a:r>
          </a:p>
          <a:p>
            <a:r>
              <a:rPr lang="en-US" dirty="0" smtClean="0"/>
              <a:t>Overall </a:t>
            </a:r>
            <a:r>
              <a:rPr lang="en-US" dirty="0"/>
              <a:t>improved UX in Order editing in commerce core</a:t>
            </a:r>
            <a:endParaRPr lang="en-US" dirty="0" smtClean="0"/>
          </a:p>
          <a:p>
            <a:r>
              <a:rPr lang="en-US" dirty="0" smtClean="0"/>
              <a:t>Right </a:t>
            </a:r>
            <a:r>
              <a:rPr lang="en-US" dirty="0"/>
              <a:t>columns provide the IP address  and the geo location of the order.                                                                                                            </a:t>
            </a:r>
          </a:p>
          <a:p>
            <a:endParaRPr lang="en-US" dirty="0"/>
          </a:p>
          <a:p>
            <a:endParaRPr lang="en-US" dirty="0"/>
          </a:p>
        </p:txBody>
      </p:sp>
    </p:spTree>
    <p:extLst>
      <p:ext uri="{BB962C8B-B14F-4D97-AF65-F5344CB8AC3E}">
        <p14:creationId xmlns:p14="http://schemas.microsoft.com/office/powerpoint/2010/main" val="536718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to Cart Forms</a:t>
            </a:r>
            <a:endParaRPr lang="en-US" dirty="0"/>
          </a:p>
        </p:txBody>
      </p:sp>
      <p:sp>
        <p:nvSpPr>
          <p:cNvPr id="3" name="Content Placeholder 2"/>
          <p:cNvSpPr>
            <a:spLocks noGrp="1"/>
          </p:cNvSpPr>
          <p:nvPr>
            <p:ph idx="1"/>
          </p:nvPr>
        </p:nvSpPr>
        <p:spPr>
          <a:xfrm>
            <a:off x="1054237" y="1515961"/>
            <a:ext cx="4810486" cy="4300797"/>
          </a:xfrm>
        </p:spPr>
        <p:txBody>
          <a:bodyPr>
            <a:noAutofit/>
          </a:bodyPr>
          <a:lstStyle/>
          <a:p>
            <a:r>
              <a:rPr lang="en-US" dirty="0" smtClean="0"/>
              <a:t>Add-To-Cart form builder is </a:t>
            </a:r>
            <a:r>
              <a:rPr lang="en-US" dirty="0"/>
              <a:t>now based on the Line-Item </a:t>
            </a:r>
            <a:r>
              <a:rPr lang="en-US" dirty="0" smtClean="0"/>
              <a:t>type.</a:t>
            </a:r>
          </a:p>
          <a:p>
            <a:r>
              <a:rPr lang="en-US" dirty="0" smtClean="0"/>
              <a:t>Thus, In </a:t>
            </a:r>
            <a:r>
              <a:rPr lang="en-US" dirty="0"/>
              <a:t>addition to </a:t>
            </a:r>
            <a:r>
              <a:rPr lang="en-US" dirty="0" smtClean="0"/>
              <a:t>regular attributes (color</a:t>
            </a:r>
            <a:r>
              <a:rPr lang="en-US" dirty="0"/>
              <a:t>, size), Line-Item fields </a:t>
            </a:r>
            <a:r>
              <a:rPr lang="en-US" dirty="0" smtClean="0"/>
              <a:t>are exposed </a:t>
            </a:r>
            <a:r>
              <a:rPr lang="en-US" dirty="0"/>
              <a:t>in the same form (custom print text, image, etc.) using the Form Display </a:t>
            </a:r>
            <a:r>
              <a:rPr lang="en-US" dirty="0" smtClean="0"/>
              <a:t>mode.</a:t>
            </a:r>
          </a:p>
          <a:p>
            <a:r>
              <a:rPr lang="en-US" dirty="0" smtClean="0"/>
              <a:t>In 1.x this required extra code.</a:t>
            </a:r>
          </a:p>
        </p:txBody>
      </p:sp>
      <p:sp>
        <p:nvSpPr>
          <p:cNvPr id="4" name="TextBox 3"/>
          <p:cNvSpPr txBox="1"/>
          <p:nvPr/>
        </p:nvSpPr>
        <p:spPr>
          <a:xfrm>
            <a:off x="1371600" y="6050280"/>
            <a:ext cx="8139344" cy="646331"/>
          </a:xfrm>
          <a:prstGeom prst="rect">
            <a:avLst/>
          </a:prstGeom>
          <a:noFill/>
        </p:spPr>
        <p:txBody>
          <a:bodyPr wrap="none" rtlCol="0">
            <a:spAutoFit/>
          </a:bodyPr>
          <a:lstStyle/>
          <a:p>
            <a:r>
              <a:rPr lang="en-US" dirty="0"/>
              <a:t>Read more: </a:t>
            </a:r>
            <a:r>
              <a:rPr lang="en-US" dirty="0">
                <a:hlinkClick r:id="rId3"/>
              </a:rPr>
              <a:t>https://drupalcommerce.org/blog/44226/commerce-20-alpha3-released</a:t>
            </a: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760" y="1482386"/>
            <a:ext cx="5775959" cy="4334372"/>
          </a:xfrm>
          <a:prstGeom prst="rect">
            <a:avLst/>
          </a:prstGeom>
        </p:spPr>
      </p:pic>
    </p:spTree>
    <p:extLst>
      <p:ext uri="{BB962C8B-B14F-4D97-AF65-F5344CB8AC3E}">
        <p14:creationId xmlns:p14="http://schemas.microsoft.com/office/powerpoint/2010/main" val="1850580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Shopping Carts</a:t>
            </a:r>
            <a:endParaRPr lang="en-US" dirty="0"/>
          </a:p>
        </p:txBody>
      </p:sp>
      <p:sp>
        <p:nvSpPr>
          <p:cNvPr id="3" name="Content Placeholder 2"/>
          <p:cNvSpPr>
            <a:spLocks noGrp="1"/>
          </p:cNvSpPr>
          <p:nvPr>
            <p:ph idx="1"/>
          </p:nvPr>
        </p:nvSpPr>
        <p:spPr/>
        <p:txBody>
          <a:bodyPr>
            <a:normAutofit/>
          </a:bodyPr>
          <a:lstStyle/>
          <a:p>
            <a:r>
              <a:rPr lang="en-US" b="1" dirty="0"/>
              <a:t>Shopping Carts:</a:t>
            </a:r>
            <a:r>
              <a:rPr lang="en-US" dirty="0"/>
              <a:t> If you having multiple shopping carts, the </a:t>
            </a:r>
            <a:r>
              <a:rPr lang="en-US" dirty="0" smtClean="0"/>
              <a:t>UI </a:t>
            </a:r>
            <a:r>
              <a:rPr lang="en-US" dirty="0"/>
              <a:t>will help to see and checkout each of </a:t>
            </a:r>
            <a:r>
              <a:rPr lang="en-US" dirty="0" smtClean="0"/>
              <a:t>them separately.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027" y="2844800"/>
            <a:ext cx="7683500" cy="3467100"/>
          </a:xfrm>
          <a:prstGeom prst="rect">
            <a:avLst/>
          </a:prstGeom>
        </p:spPr>
      </p:pic>
    </p:spTree>
    <p:extLst>
      <p:ext uri="{BB962C8B-B14F-4D97-AF65-F5344CB8AC3E}">
        <p14:creationId xmlns:p14="http://schemas.microsoft.com/office/powerpoint/2010/main" val="1458050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Cart Block</a:t>
            </a:r>
            <a:endParaRPr lang="en-US" dirty="0"/>
          </a:p>
        </p:txBody>
      </p:sp>
      <p:sp>
        <p:nvSpPr>
          <p:cNvPr id="3" name="Content Placeholder 2"/>
          <p:cNvSpPr>
            <a:spLocks noGrp="1"/>
          </p:cNvSpPr>
          <p:nvPr>
            <p:ph idx="1"/>
          </p:nvPr>
        </p:nvSpPr>
        <p:spPr>
          <a:xfrm>
            <a:off x="1159184" y="1932659"/>
            <a:ext cx="5197011" cy="3187700"/>
          </a:xfrm>
        </p:spPr>
        <p:txBody>
          <a:bodyPr>
            <a:normAutofit/>
          </a:bodyPr>
          <a:lstStyle/>
          <a:p>
            <a:pPr marL="228600" lvl="1">
              <a:spcBef>
                <a:spcPts val="1000"/>
              </a:spcBef>
            </a:pPr>
            <a:r>
              <a:rPr lang="en-US" sz="2800" dirty="0"/>
              <a:t>Easily customizable shopping cart block.  </a:t>
            </a:r>
            <a:endParaRPr lang="en-US" dirty="0" smtClean="0"/>
          </a:p>
          <a:p>
            <a:r>
              <a:rPr lang="en-US" dirty="0" smtClean="0"/>
              <a:t>Displays Cart icon with number of items in cart</a:t>
            </a:r>
          </a:p>
          <a:p>
            <a:r>
              <a:rPr lang="en-US" dirty="0" smtClean="0"/>
              <a:t>Clicking the icon displays a pop-up with more detailed info.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195" y="1932659"/>
            <a:ext cx="4584700" cy="3187700"/>
          </a:xfrm>
          <a:prstGeom prst="rect">
            <a:avLst/>
          </a:prstGeom>
        </p:spPr>
      </p:pic>
      <p:sp>
        <p:nvSpPr>
          <p:cNvPr id="5" name="TextBox 4"/>
          <p:cNvSpPr txBox="1"/>
          <p:nvPr/>
        </p:nvSpPr>
        <p:spPr>
          <a:xfrm>
            <a:off x="1471962" y="5758135"/>
            <a:ext cx="8482515" cy="461665"/>
          </a:xfrm>
          <a:prstGeom prst="rect">
            <a:avLst/>
          </a:prstGeom>
          <a:noFill/>
        </p:spPr>
        <p:txBody>
          <a:bodyPr wrap="none" rtlCol="0">
            <a:spAutoFit/>
          </a:bodyPr>
          <a:lstStyle/>
          <a:p>
            <a:r>
              <a:rPr lang="en-US" sz="2400" dirty="0"/>
              <a:t>Read More</a:t>
            </a:r>
            <a:r>
              <a:rPr lang="en-US" dirty="0"/>
              <a:t>: </a:t>
            </a:r>
            <a:r>
              <a:rPr lang="en-US" dirty="0">
                <a:hlinkClick r:id="rId4"/>
              </a:rPr>
              <a:t>https://drupalcommerce.org/blog/44226/commerce-20-alpha3-released</a:t>
            </a:r>
            <a:endParaRPr lang="en-US" dirty="0"/>
          </a:p>
        </p:txBody>
      </p:sp>
    </p:spTree>
    <p:extLst>
      <p:ext uri="{BB962C8B-B14F-4D97-AF65-F5344CB8AC3E}">
        <p14:creationId xmlns:p14="http://schemas.microsoft.com/office/powerpoint/2010/main" val="386502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Checkout Flows </a:t>
            </a:r>
            <a:r>
              <a:rPr lang="en-US" sz="2000" dirty="0" smtClean="0"/>
              <a:t>(1)</a:t>
            </a:r>
            <a:endParaRPr lang="en-US" sz="2000" dirty="0"/>
          </a:p>
        </p:txBody>
      </p:sp>
      <p:sp>
        <p:nvSpPr>
          <p:cNvPr id="3" name="Content Placeholder 2"/>
          <p:cNvSpPr>
            <a:spLocks noGrp="1"/>
          </p:cNvSpPr>
          <p:nvPr>
            <p:ph idx="1"/>
          </p:nvPr>
        </p:nvSpPr>
        <p:spPr/>
        <p:txBody>
          <a:bodyPr>
            <a:normAutofit/>
          </a:bodyPr>
          <a:lstStyle/>
          <a:p>
            <a:r>
              <a:rPr lang="en-US" dirty="0" smtClean="0"/>
              <a:t>Checkout </a:t>
            </a:r>
            <a:r>
              <a:rPr lang="en-US" dirty="0"/>
              <a:t>flows are plugins providing multi-step forms that can be configured by store administrators. </a:t>
            </a:r>
            <a:endParaRPr lang="en-US" dirty="0" smtClean="0"/>
          </a:p>
          <a:p>
            <a:r>
              <a:rPr lang="en-US" dirty="0" smtClean="0"/>
              <a:t>This </a:t>
            </a:r>
            <a:r>
              <a:rPr lang="en-US" dirty="0"/>
              <a:t>configuration is stored in matching </a:t>
            </a:r>
            <a:r>
              <a:rPr lang="en-US" dirty="0" err="1"/>
              <a:t>commerce_checkout_flow</a:t>
            </a:r>
            <a:r>
              <a:rPr lang="en-US" dirty="0"/>
              <a:t> </a:t>
            </a:r>
            <a:r>
              <a:rPr lang="en-US" dirty="0" err="1"/>
              <a:t>config</a:t>
            </a:r>
            <a:r>
              <a:rPr lang="en-US" dirty="0"/>
              <a:t> </a:t>
            </a:r>
            <a:r>
              <a:rPr lang="en-US" dirty="0" smtClean="0"/>
              <a:t>entities.</a:t>
            </a:r>
            <a:endParaRPr lang="en-US" dirty="0"/>
          </a:p>
          <a:p>
            <a:r>
              <a:rPr lang="en-US" dirty="0" err="1" smtClean="0"/>
              <a:t>Config</a:t>
            </a:r>
            <a:r>
              <a:rPr lang="en-US" dirty="0" smtClean="0"/>
              <a:t> Entities = YML Files</a:t>
            </a:r>
          </a:p>
          <a:p>
            <a:pPr lvl="1"/>
            <a:r>
              <a:rPr lang="en-US" sz="2200" dirty="0"/>
              <a:t>Read More: </a:t>
            </a:r>
            <a:r>
              <a:rPr lang="en-US" sz="2200" dirty="0">
                <a:hlinkClick r:id="rId3"/>
              </a:rPr>
              <a:t>http://</a:t>
            </a:r>
            <a:r>
              <a:rPr lang="en-US" sz="2200" dirty="0" smtClean="0">
                <a:hlinkClick r:id="rId3"/>
              </a:rPr>
              <a:t>www.wunderkraut.com/blog/configuration-entities-in-drupal-8/2014-07-14</a:t>
            </a:r>
            <a:endParaRPr lang="en-US" sz="2200" dirty="0" smtClean="0"/>
          </a:p>
          <a:p>
            <a:pPr lvl="1"/>
            <a:endParaRPr lang="en-US" dirty="0" smtClean="0"/>
          </a:p>
          <a:p>
            <a:r>
              <a:rPr lang="en-US" dirty="0" smtClean="0"/>
              <a:t>Each Order Type can have it’s own checkout flow.</a:t>
            </a:r>
          </a:p>
          <a:p>
            <a:endParaRPr lang="en-US" dirty="0" smtClean="0"/>
          </a:p>
        </p:txBody>
      </p:sp>
    </p:spTree>
    <p:extLst>
      <p:ext uri="{BB962C8B-B14F-4D97-AF65-F5344CB8AC3E}">
        <p14:creationId xmlns:p14="http://schemas.microsoft.com/office/powerpoint/2010/main" val="463680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Checkout Flows </a:t>
            </a:r>
            <a:r>
              <a:rPr lang="en-US" sz="2000" dirty="0" smtClean="0"/>
              <a:t>(2)</a:t>
            </a:r>
            <a:endParaRPr lang="en-US" sz="2000" dirty="0"/>
          </a:p>
        </p:txBody>
      </p:sp>
      <p:sp>
        <p:nvSpPr>
          <p:cNvPr id="3" name="Content Placeholder 2"/>
          <p:cNvSpPr>
            <a:spLocks noGrp="1"/>
          </p:cNvSpPr>
          <p:nvPr>
            <p:ph idx="1"/>
          </p:nvPr>
        </p:nvSpPr>
        <p:spPr>
          <a:xfrm>
            <a:off x="1120001" y="1825625"/>
            <a:ext cx="5835430" cy="4028765"/>
          </a:xfrm>
        </p:spPr>
        <p:txBody>
          <a:bodyPr>
            <a:normAutofit lnSpcReduction="10000"/>
          </a:bodyPr>
          <a:lstStyle/>
          <a:p>
            <a:r>
              <a:rPr lang="en-US" dirty="0" smtClean="0"/>
              <a:t>Checkout Flows can be configured using the default checkout flow implementation, which uses Checkout Panes.</a:t>
            </a:r>
          </a:p>
          <a:p>
            <a:r>
              <a:rPr lang="en-US" dirty="0"/>
              <a:t>The checkout pane configuration UI is AJAX powered and resembles the "Manage display" field </a:t>
            </a:r>
            <a:r>
              <a:rPr lang="en-US" dirty="0" smtClean="0"/>
              <a:t>UI.</a:t>
            </a:r>
          </a:p>
          <a:p>
            <a:r>
              <a:rPr lang="en-US" dirty="0" smtClean="0"/>
              <a:t>Developers can also add completely custom Checkout Flows by adding a new Checkout Flow plugin.</a:t>
            </a:r>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431" y="1690688"/>
            <a:ext cx="4525990" cy="3490022"/>
          </a:xfrm>
          <a:prstGeom prst="rect">
            <a:avLst/>
          </a:prstGeom>
        </p:spPr>
      </p:pic>
      <p:sp>
        <p:nvSpPr>
          <p:cNvPr id="5" name="TextBox 4"/>
          <p:cNvSpPr txBox="1"/>
          <p:nvPr/>
        </p:nvSpPr>
        <p:spPr>
          <a:xfrm>
            <a:off x="1427356" y="5943600"/>
            <a:ext cx="8136458" cy="646331"/>
          </a:xfrm>
          <a:prstGeom prst="rect">
            <a:avLst/>
          </a:prstGeom>
          <a:noFill/>
        </p:spPr>
        <p:txBody>
          <a:bodyPr wrap="none" rtlCol="0">
            <a:spAutoFit/>
          </a:bodyPr>
          <a:lstStyle/>
          <a:p>
            <a:r>
              <a:rPr lang="en-US" dirty="0"/>
              <a:t>Read More: </a:t>
            </a:r>
            <a:r>
              <a:rPr lang="en-US" dirty="0">
                <a:hlinkClick r:id="rId4"/>
              </a:rPr>
              <a:t>https://drupalcommerce.org/blog/44305/commerce-20-alpha4-released</a:t>
            </a:r>
            <a:endParaRPr lang="en-US" dirty="0"/>
          </a:p>
          <a:p>
            <a:endParaRPr lang="en-US" dirty="0"/>
          </a:p>
        </p:txBody>
      </p:sp>
    </p:spTree>
    <p:extLst>
      <p:ext uri="{BB962C8B-B14F-4D97-AF65-F5344CB8AC3E}">
        <p14:creationId xmlns:p14="http://schemas.microsoft.com/office/powerpoint/2010/main" val="7555737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Checkout UX </a:t>
            </a:r>
            <a:r>
              <a:rPr lang="en-US" sz="2000" dirty="0" smtClean="0"/>
              <a:t>(1)</a:t>
            </a:r>
            <a:endParaRPr lang="en-US" sz="2000" dirty="0"/>
          </a:p>
        </p:txBody>
      </p:sp>
      <p:sp>
        <p:nvSpPr>
          <p:cNvPr id="3" name="Content Placeholder 2"/>
          <p:cNvSpPr>
            <a:spLocks noGrp="1"/>
          </p:cNvSpPr>
          <p:nvPr>
            <p:ph idx="1"/>
          </p:nvPr>
        </p:nvSpPr>
        <p:spPr>
          <a:xfrm>
            <a:off x="1120001" y="1825625"/>
            <a:ext cx="4411004" cy="3906102"/>
          </a:xfrm>
        </p:spPr>
        <p:txBody>
          <a:bodyPr>
            <a:normAutofit/>
          </a:bodyPr>
          <a:lstStyle/>
          <a:p>
            <a:r>
              <a:rPr lang="en-US" dirty="0"/>
              <a:t>Not quite there </a:t>
            </a:r>
            <a:r>
              <a:rPr lang="en-US" dirty="0" smtClean="0"/>
              <a:t>yet – still under development</a:t>
            </a:r>
          </a:p>
          <a:p>
            <a:r>
              <a:rPr lang="en-US" b="1" dirty="0" smtClean="0"/>
              <a:t>P</a:t>
            </a:r>
            <a:r>
              <a:rPr lang="en-US" dirty="0" smtClean="0"/>
              <a:t>rovides </a:t>
            </a:r>
            <a:r>
              <a:rPr lang="en-US" dirty="0"/>
              <a:t>the option to do checkout as a guest </a:t>
            </a:r>
            <a:r>
              <a:rPr lang="en-US" dirty="0" smtClean="0"/>
              <a:t>user </a:t>
            </a:r>
            <a:r>
              <a:rPr lang="en-US" dirty="0"/>
              <a:t>or </a:t>
            </a:r>
            <a:r>
              <a:rPr lang="en-US" dirty="0" smtClean="0"/>
              <a:t>register </a:t>
            </a:r>
            <a:r>
              <a:rPr lang="en-US" dirty="0"/>
              <a:t>as a new user </a:t>
            </a:r>
            <a:r>
              <a:rPr lang="en-US" dirty="0" smtClean="0"/>
              <a:t>during </a:t>
            </a:r>
            <a:r>
              <a:rPr lang="en-US" dirty="0"/>
              <a:t>checkout</a:t>
            </a:r>
            <a:r>
              <a:rPr lang="en-US" dirty="0" smtClean="0"/>
              <a:t>. </a:t>
            </a:r>
            <a:r>
              <a:rPr lang="en-US" dirty="0"/>
              <a:t>                    </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25" y="1690688"/>
            <a:ext cx="5754833" cy="2938638"/>
          </a:xfrm>
          <a:prstGeom prst="rect">
            <a:avLst/>
          </a:prstGeom>
        </p:spPr>
      </p:pic>
    </p:spTree>
    <p:extLst>
      <p:ext uri="{BB962C8B-B14F-4D97-AF65-F5344CB8AC3E}">
        <p14:creationId xmlns:p14="http://schemas.microsoft.com/office/powerpoint/2010/main" val="1921049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Checkout UX </a:t>
            </a:r>
            <a:r>
              <a:rPr lang="en-US" sz="2000" dirty="0" smtClean="0"/>
              <a:t>(2)</a:t>
            </a:r>
            <a:endParaRPr lang="en-US" sz="2000" dirty="0"/>
          </a:p>
        </p:txBody>
      </p:sp>
      <p:sp>
        <p:nvSpPr>
          <p:cNvPr id="3" name="Content Placeholder 2"/>
          <p:cNvSpPr>
            <a:spLocks noGrp="1"/>
          </p:cNvSpPr>
          <p:nvPr>
            <p:ph idx="1"/>
          </p:nvPr>
        </p:nvSpPr>
        <p:spPr>
          <a:xfrm>
            <a:off x="1120001" y="1690687"/>
            <a:ext cx="3842292" cy="2256375"/>
          </a:xfrm>
        </p:spPr>
        <p:txBody>
          <a:bodyPr>
            <a:normAutofit/>
          </a:bodyPr>
          <a:lstStyle/>
          <a:p>
            <a:r>
              <a:rPr lang="en-US" dirty="0"/>
              <a:t>Redesigned review pane (including edit links leading to the original step, better markup</a:t>
            </a:r>
            <a:r>
              <a:rPr lang="en-US" dirty="0" smtClean="0"/>
              <a:t>)</a:t>
            </a:r>
          </a:p>
          <a:p>
            <a:endParaRPr lang="en-US" dirty="0"/>
          </a:p>
        </p:txBody>
      </p:sp>
      <p:sp>
        <p:nvSpPr>
          <p:cNvPr id="4" name="TextBox 3"/>
          <p:cNvSpPr txBox="1"/>
          <p:nvPr/>
        </p:nvSpPr>
        <p:spPr>
          <a:xfrm>
            <a:off x="1120001" y="4047891"/>
            <a:ext cx="10360180" cy="2523768"/>
          </a:xfrm>
          <a:prstGeom prst="rect">
            <a:avLst/>
          </a:prstGeom>
          <a:noFill/>
        </p:spPr>
        <p:txBody>
          <a:bodyPr wrap="square" rtlCol="0">
            <a:spAutoFit/>
          </a:bodyPr>
          <a:lstStyle/>
          <a:p>
            <a:pPr marL="285750" indent="-285750" fontAlgn="base">
              <a:buFont typeface="Arial" charset="0"/>
              <a:buChar char="•"/>
            </a:pPr>
            <a:r>
              <a:rPr lang="en-US" sz="2800" dirty="0"/>
              <a:t>Contextual action buttons ("Continue to review", "Pay and complete purchase")</a:t>
            </a:r>
          </a:p>
          <a:p>
            <a:pPr marL="285750" indent="-285750" fontAlgn="base">
              <a:buFont typeface="Arial" charset="0"/>
              <a:buChar char="•"/>
            </a:pPr>
            <a:r>
              <a:rPr lang="en-US" sz="2800" dirty="0"/>
              <a:t>Upcoming work includes a checkout progress block, the cart summary, and reusing addresses</a:t>
            </a:r>
            <a:r>
              <a:rPr lang="en-US" sz="2800" dirty="0" smtClean="0"/>
              <a:t>.</a:t>
            </a:r>
          </a:p>
          <a:p>
            <a:pPr lvl="1" fontAlgn="base"/>
            <a:r>
              <a:rPr lang="en-US" sz="2800" dirty="0" smtClean="0"/>
              <a:t> </a:t>
            </a:r>
            <a:r>
              <a:rPr lang="en-US" dirty="0" smtClean="0"/>
              <a:t>Read </a:t>
            </a:r>
            <a:r>
              <a:rPr lang="en-US" dirty="0"/>
              <a:t>more: </a:t>
            </a:r>
            <a:r>
              <a:rPr lang="en-US" b="1" dirty="0">
                <a:hlinkClick r:id="rId3"/>
              </a:rPr>
              <a:t>https://drupalcommerce.org/blog/44305/commerce-20-alpha4-released</a:t>
            </a:r>
            <a:endParaRPr lang="en-US" b="1"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293" y="1690688"/>
            <a:ext cx="6517888" cy="2382748"/>
          </a:xfrm>
          <a:prstGeom prst="rect">
            <a:avLst/>
          </a:prstGeom>
        </p:spPr>
      </p:pic>
    </p:spTree>
    <p:extLst>
      <p:ext uri="{BB962C8B-B14F-4D97-AF65-F5344CB8AC3E}">
        <p14:creationId xmlns:p14="http://schemas.microsoft.com/office/powerpoint/2010/main" val="573054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a:t>
            </a:r>
            <a:endParaRPr lang="en-US" dirty="0"/>
          </a:p>
        </p:txBody>
      </p:sp>
      <p:sp>
        <p:nvSpPr>
          <p:cNvPr id="3" name="Content Placeholder 2"/>
          <p:cNvSpPr>
            <a:spLocks noGrp="1"/>
          </p:cNvSpPr>
          <p:nvPr>
            <p:ph idx="1"/>
          </p:nvPr>
        </p:nvSpPr>
        <p:spPr/>
        <p:txBody>
          <a:bodyPr>
            <a:normAutofit/>
          </a:bodyPr>
          <a:lstStyle/>
          <a:p>
            <a:r>
              <a:rPr lang="en-US" dirty="0" smtClean="0"/>
              <a:t>Still under </a:t>
            </a:r>
            <a:r>
              <a:rPr lang="en-US" dirty="0"/>
              <a:t>active </a:t>
            </a:r>
            <a:r>
              <a:rPr lang="en-US" dirty="0" smtClean="0"/>
              <a:t>development on </a:t>
            </a:r>
            <a:r>
              <a:rPr lang="en-US" dirty="0" err="1" smtClean="0"/>
              <a:t>Github</a:t>
            </a:r>
            <a:r>
              <a:rPr lang="en-US" dirty="0" smtClean="0"/>
              <a:t> </a:t>
            </a:r>
            <a:r>
              <a:rPr lang="en-US" dirty="0"/>
              <a:t>(sprinted at </a:t>
            </a:r>
            <a:r>
              <a:rPr lang="en-US" dirty="0" err="1"/>
              <a:t>DrupalCon</a:t>
            </a:r>
            <a:r>
              <a:rPr lang="en-US" dirty="0"/>
              <a:t> New Orleans)</a:t>
            </a:r>
            <a:endParaRPr lang="en-US" dirty="0" smtClean="0"/>
          </a:p>
          <a:p>
            <a:r>
              <a:rPr lang="en-US" dirty="0" smtClean="0"/>
              <a:t>Currently </a:t>
            </a:r>
            <a:r>
              <a:rPr lang="en-US" dirty="0"/>
              <a:t>integrating Braintree and </a:t>
            </a:r>
            <a:r>
              <a:rPr lang="en-US" dirty="0" err="1"/>
              <a:t>Authorize.Net</a:t>
            </a:r>
            <a:r>
              <a:rPr lang="en-US" dirty="0"/>
              <a:t> as reference implementations</a:t>
            </a:r>
            <a:r>
              <a:rPr lang="en-US" dirty="0" smtClean="0"/>
              <a:t>.</a:t>
            </a:r>
          </a:p>
          <a:p>
            <a:r>
              <a:rPr lang="en-US" dirty="0" smtClean="0"/>
              <a:t>Expanding </a:t>
            </a:r>
            <a:r>
              <a:rPr lang="en-US" dirty="0"/>
              <a:t>the API to improve the </a:t>
            </a:r>
            <a:r>
              <a:rPr lang="en-US" dirty="0" smtClean="0"/>
              <a:t>DX (Development Experience)</a:t>
            </a:r>
          </a:p>
          <a:p>
            <a:r>
              <a:rPr lang="en-US" dirty="0" smtClean="0"/>
              <a:t>Building </a:t>
            </a:r>
            <a:r>
              <a:rPr lang="en-US" dirty="0"/>
              <a:t>tokenization by default into the core </a:t>
            </a:r>
            <a:r>
              <a:rPr lang="en-US" dirty="0" smtClean="0"/>
              <a:t>API</a:t>
            </a:r>
            <a:endParaRPr lang="en-US" dirty="0"/>
          </a:p>
          <a:p>
            <a:r>
              <a:rPr lang="en-US" b="1" dirty="0" smtClean="0">
                <a:solidFill>
                  <a:srgbClr val="FFFF00"/>
                </a:solidFill>
              </a:rPr>
              <a:t>BREAKING NEWS!  </a:t>
            </a:r>
            <a:r>
              <a:rPr lang="en-US" dirty="0" smtClean="0"/>
              <a:t>Initial Payment functionality was checked </a:t>
            </a:r>
            <a:r>
              <a:rPr lang="en-US" dirty="0"/>
              <a:t>into </a:t>
            </a:r>
            <a:r>
              <a:rPr lang="pt-BR" dirty="0" smtClean="0"/>
              <a:t>8.x-2.x-dev </a:t>
            </a:r>
            <a:r>
              <a:rPr lang="en-US" dirty="0" smtClean="0"/>
              <a:t>version </a:t>
            </a:r>
            <a:r>
              <a:rPr lang="en-US" dirty="0"/>
              <a:t>on 8/16/2016: </a:t>
            </a:r>
            <a:r>
              <a:rPr lang="en-US" sz="2000" dirty="0">
                <a:hlinkClick r:id="rId3"/>
              </a:rPr>
              <a:t>https://</a:t>
            </a:r>
            <a:r>
              <a:rPr lang="en-US" sz="2000" dirty="0" smtClean="0">
                <a:hlinkClick r:id="rId3"/>
              </a:rPr>
              <a:t>www.drupal.org/node/2711013#comment-11521173</a:t>
            </a:r>
            <a:endParaRPr lang="en-US" sz="2000" dirty="0" smtClean="0"/>
          </a:p>
          <a:p>
            <a:endParaRPr lang="en-US" dirty="0"/>
          </a:p>
          <a:p>
            <a:endParaRPr lang="en-US" dirty="0"/>
          </a:p>
        </p:txBody>
      </p:sp>
    </p:spTree>
    <p:extLst>
      <p:ext uri="{BB962C8B-B14F-4D97-AF65-F5344CB8AC3E}">
        <p14:creationId xmlns:p14="http://schemas.microsoft.com/office/powerpoint/2010/main" val="1189108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endParaRPr lang="en-US" sz="2000" dirty="0"/>
          </a:p>
        </p:txBody>
      </p:sp>
      <p:sp>
        <p:nvSpPr>
          <p:cNvPr id="3" name="Content Placeholder 2"/>
          <p:cNvSpPr>
            <a:spLocks noGrp="1"/>
          </p:cNvSpPr>
          <p:nvPr>
            <p:ph idx="1"/>
          </p:nvPr>
        </p:nvSpPr>
        <p:spPr>
          <a:xfrm>
            <a:off x="1120000" y="1825625"/>
            <a:ext cx="4453132" cy="3840163"/>
          </a:xfrm>
        </p:spPr>
        <p:txBody>
          <a:bodyPr>
            <a:normAutofit fontScale="92500" lnSpcReduction="10000"/>
          </a:bodyPr>
          <a:lstStyle/>
          <a:p>
            <a:r>
              <a:rPr lang="en-US" dirty="0" smtClean="0"/>
              <a:t>Removed Commerce from the </a:t>
            </a:r>
            <a:r>
              <a:rPr lang="en-US" dirty="0" err="1" smtClean="0"/>
              <a:t>SimpleTest</a:t>
            </a:r>
            <a:r>
              <a:rPr lang="en-US" dirty="0" smtClean="0"/>
              <a:t> framework and switched to broader industry standard </a:t>
            </a:r>
            <a:r>
              <a:rPr lang="en-US" dirty="0" err="1" smtClean="0"/>
              <a:t>PHPUnit</a:t>
            </a:r>
            <a:r>
              <a:rPr lang="en-US" dirty="0" smtClean="0"/>
              <a:t>.</a:t>
            </a:r>
          </a:p>
          <a:p>
            <a:r>
              <a:rPr lang="en-US" dirty="0" smtClean="0"/>
              <a:t>Based on the move of Drupal core to </a:t>
            </a:r>
            <a:r>
              <a:rPr lang="en-US" dirty="0" err="1"/>
              <a:t>KernelTestBaseTNG</a:t>
            </a:r>
            <a:r>
              <a:rPr lang="en-US" dirty="0"/>
              <a:t>™ (</a:t>
            </a:r>
            <a:r>
              <a:rPr lang="en-US" sz="1500" dirty="0">
                <a:hlinkClick r:id="rId2"/>
              </a:rPr>
              <a:t>https://</a:t>
            </a:r>
            <a:r>
              <a:rPr lang="en-US" sz="1500" dirty="0" smtClean="0">
                <a:hlinkClick r:id="rId2"/>
              </a:rPr>
              <a:t>www.drupal.org/node/2304461</a:t>
            </a:r>
            <a:r>
              <a:rPr lang="en-US" dirty="0" smtClean="0"/>
              <a:t>)</a:t>
            </a:r>
          </a:p>
          <a:p>
            <a:pPr fontAlgn="base"/>
            <a:r>
              <a:rPr lang="en-US" dirty="0" smtClean="0"/>
              <a:t>“</a:t>
            </a:r>
            <a:r>
              <a:rPr lang="en-US" i="1" dirty="0" smtClean="0"/>
              <a:t>Drupal </a:t>
            </a:r>
            <a:r>
              <a:rPr lang="en-US" i="1" dirty="0"/>
              <a:t>should not be in the business of developing a testing framework</a:t>
            </a:r>
            <a:r>
              <a:rPr lang="en-US" i="1" dirty="0" smtClean="0"/>
              <a:t>.</a:t>
            </a:r>
            <a:r>
              <a:rPr lang="en-US" dirty="0" smtClean="0"/>
              <a:t>”</a:t>
            </a: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132" y="1825625"/>
            <a:ext cx="5780668" cy="3618698"/>
          </a:xfrm>
          <a:prstGeom prst="rect">
            <a:avLst/>
          </a:prstGeom>
        </p:spPr>
      </p:pic>
      <p:sp>
        <p:nvSpPr>
          <p:cNvPr id="5" name="TextBox 4"/>
          <p:cNvSpPr txBox="1"/>
          <p:nvPr/>
        </p:nvSpPr>
        <p:spPr>
          <a:xfrm>
            <a:off x="1120000" y="6066263"/>
            <a:ext cx="10338408" cy="646331"/>
          </a:xfrm>
          <a:prstGeom prst="rect">
            <a:avLst/>
          </a:prstGeom>
          <a:noFill/>
        </p:spPr>
        <p:txBody>
          <a:bodyPr wrap="none" rtlCol="0">
            <a:spAutoFit/>
          </a:bodyPr>
          <a:lstStyle/>
          <a:p>
            <a:r>
              <a:rPr lang="en-US" dirty="0"/>
              <a:t>Read More: </a:t>
            </a:r>
            <a:r>
              <a:rPr lang="en-US" dirty="0">
                <a:hlinkClick r:id="rId4"/>
              </a:rPr>
              <a:t>https://drupalcommerce.org/blog/45322/commerce-2x-unit-kernel-and-functional-tests-oh-my</a:t>
            </a:r>
            <a:endParaRPr lang="en-US" dirty="0"/>
          </a:p>
          <a:p>
            <a:endParaRPr lang="en-US" dirty="0"/>
          </a:p>
        </p:txBody>
      </p:sp>
    </p:spTree>
    <p:extLst>
      <p:ext uri="{BB962C8B-B14F-4D97-AF65-F5344CB8AC3E}">
        <p14:creationId xmlns:p14="http://schemas.microsoft.com/office/powerpoint/2010/main" val="5097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why would he be presenting on Drupal Commerce 2?</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as a Drupal Developer he needs to know this stuff, and there’s no better motivation to learn something than to be on the hook to present about it.</a:t>
            </a:r>
          </a:p>
          <a:p>
            <a:endParaRPr lang="en-US" dirty="0"/>
          </a:p>
          <a:p>
            <a:r>
              <a:rPr lang="en-US" dirty="0" smtClean="0"/>
              <a:t>Also, he’s done Drupal training and is getting his feet fairly damp with Drupal 8 at the moment, so it’s not like he’s a total ignoramus.</a:t>
            </a:r>
          </a:p>
          <a:p>
            <a:endParaRPr lang="en-US" dirty="0"/>
          </a:p>
          <a:p>
            <a:r>
              <a:rPr lang="en-US" dirty="0" smtClean="0"/>
              <a:t>*total* being the operative word.</a:t>
            </a:r>
          </a:p>
          <a:p>
            <a:r>
              <a:rPr lang="en-US" dirty="0" smtClean="0"/>
              <a:t>Also, there are lots of links to authoritative sources in this presentation, so stick around.</a:t>
            </a:r>
            <a:endParaRPr lang="en-US" dirty="0"/>
          </a:p>
          <a:p>
            <a:endParaRPr lang="en-US" dirty="0"/>
          </a:p>
        </p:txBody>
      </p:sp>
    </p:spTree>
    <p:extLst>
      <p:ext uri="{BB962C8B-B14F-4D97-AF65-F5344CB8AC3E}">
        <p14:creationId xmlns:p14="http://schemas.microsoft.com/office/powerpoint/2010/main" val="751229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Breath</a:t>
            </a:r>
            <a:endParaRPr lang="en-US" dirty="0"/>
          </a:p>
        </p:txBody>
      </p:sp>
      <p:sp>
        <p:nvSpPr>
          <p:cNvPr id="3" name="Content Placeholder 2"/>
          <p:cNvSpPr>
            <a:spLocks noGrp="1"/>
          </p:cNvSpPr>
          <p:nvPr>
            <p:ph idx="1"/>
          </p:nvPr>
        </p:nvSpPr>
        <p:spPr>
          <a:xfrm>
            <a:off x="1898606" y="1526939"/>
            <a:ext cx="7987880" cy="313821"/>
          </a:xfrm>
        </p:spPr>
        <p:txBody>
          <a:bodyPr>
            <a:normAutofit fontScale="92500" lnSpcReduction="20000"/>
          </a:bodyPr>
          <a:lstStyle/>
          <a:p>
            <a:pPr marL="0" indent="0" algn="ctr">
              <a:buNone/>
            </a:pPr>
            <a:r>
              <a:rPr lang="en-US" sz="2000" dirty="0" smtClean="0"/>
              <a:t>This slide is mostly for </a:t>
            </a:r>
            <a:r>
              <a:rPr lang="en-US" sz="2000" smtClean="0"/>
              <a:t>me.</a:t>
            </a:r>
            <a:endParaRPr lang="en-US"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606" y="1840760"/>
            <a:ext cx="7987880" cy="4867167"/>
          </a:xfrm>
          <a:prstGeom prst="rect">
            <a:avLst/>
          </a:prstGeom>
        </p:spPr>
      </p:pic>
    </p:spTree>
    <p:extLst>
      <p:ext uri="{BB962C8B-B14F-4D97-AF65-F5344CB8AC3E}">
        <p14:creationId xmlns:p14="http://schemas.microsoft.com/office/powerpoint/2010/main" val="8764714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SUMMARY </a:t>
            </a:r>
            <a:r>
              <a:rPr lang="en-US" sz="2000" dirty="0" smtClean="0"/>
              <a:t>(1)</a:t>
            </a:r>
            <a:endParaRPr lang="en-US" sz="2000" dirty="0"/>
          </a:p>
        </p:txBody>
      </p:sp>
      <p:sp>
        <p:nvSpPr>
          <p:cNvPr id="3" name="Content Placeholder 2"/>
          <p:cNvSpPr>
            <a:spLocks noGrp="1"/>
          </p:cNvSpPr>
          <p:nvPr>
            <p:ph idx="1"/>
          </p:nvPr>
        </p:nvSpPr>
        <p:spPr>
          <a:xfrm>
            <a:off x="1120000" y="1825625"/>
            <a:ext cx="10233800" cy="4351338"/>
          </a:xfrm>
        </p:spPr>
        <p:txBody>
          <a:bodyPr>
            <a:normAutofit/>
          </a:bodyPr>
          <a:lstStyle/>
          <a:p>
            <a:r>
              <a:rPr lang="en-US" b="1" dirty="0">
                <a:solidFill>
                  <a:schemeClr val="accent5">
                    <a:lumMod val="40000"/>
                    <a:lumOff val="60000"/>
                  </a:schemeClr>
                </a:solidFill>
              </a:rPr>
              <a:t>Currency Management</a:t>
            </a:r>
            <a:r>
              <a:rPr lang="en-US" dirty="0"/>
              <a:t> - Uses the new '</a:t>
            </a:r>
            <a:r>
              <a:rPr lang="en-US" dirty="0" err="1"/>
              <a:t>intl</a:t>
            </a:r>
            <a:r>
              <a:rPr lang="en-US" dirty="0"/>
              <a:t>' PHP library to leverage CLDR data to pull lists, translations, symbols and formatting for global currencies</a:t>
            </a:r>
            <a:endParaRPr lang="en-US" dirty="0" smtClean="0"/>
          </a:p>
          <a:p>
            <a:r>
              <a:rPr lang="en-US" b="1" dirty="0">
                <a:solidFill>
                  <a:schemeClr val="accent5">
                    <a:lumMod val="40000"/>
                    <a:lumOff val="60000"/>
                  </a:schemeClr>
                </a:solidFill>
              </a:rPr>
              <a:t>Taxes</a:t>
            </a:r>
            <a:r>
              <a:rPr lang="en-US" dirty="0">
                <a:solidFill>
                  <a:schemeClr val="accent5">
                    <a:lumMod val="40000"/>
                    <a:lumOff val="60000"/>
                  </a:schemeClr>
                </a:solidFill>
              </a:rPr>
              <a:t> </a:t>
            </a:r>
            <a:r>
              <a:rPr lang="en-US" dirty="0"/>
              <a:t>- Replaced Rules for tax handling with core code that leverages the 'tax' and 'zone' PHP libraries</a:t>
            </a:r>
            <a:endParaRPr lang="en-US" dirty="0" smtClean="0"/>
          </a:p>
          <a:p>
            <a:r>
              <a:rPr lang="en-US" b="1" dirty="0">
                <a:solidFill>
                  <a:schemeClr val="accent5">
                    <a:lumMod val="40000"/>
                    <a:lumOff val="60000"/>
                  </a:schemeClr>
                </a:solidFill>
              </a:rPr>
              <a:t>Stores</a:t>
            </a:r>
            <a:r>
              <a:rPr lang="en-US" dirty="0">
                <a:solidFill>
                  <a:schemeClr val="accent5">
                    <a:lumMod val="40000"/>
                    <a:lumOff val="60000"/>
                  </a:schemeClr>
                </a:solidFill>
              </a:rPr>
              <a:t> </a:t>
            </a:r>
            <a:r>
              <a:rPr lang="en-US" dirty="0"/>
              <a:t>- Stores are now entities which represent billing locations for orders to connect to and provide multi-store or marketplace use-cases</a:t>
            </a:r>
            <a:r>
              <a:rPr lang="en-US" dirty="0" smtClean="0"/>
              <a:t>.</a:t>
            </a:r>
          </a:p>
          <a:p>
            <a:endParaRPr lang="en-US" dirty="0"/>
          </a:p>
        </p:txBody>
      </p:sp>
    </p:spTree>
    <p:extLst>
      <p:ext uri="{BB962C8B-B14F-4D97-AF65-F5344CB8AC3E}">
        <p14:creationId xmlns:p14="http://schemas.microsoft.com/office/powerpoint/2010/main" val="1782235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SUMMARY </a:t>
            </a:r>
            <a:r>
              <a:rPr lang="en-US" sz="2000" dirty="0" smtClean="0"/>
              <a:t>(2)</a:t>
            </a:r>
            <a:endParaRPr lang="en-US" sz="2000" dirty="0"/>
          </a:p>
        </p:txBody>
      </p:sp>
      <p:sp>
        <p:nvSpPr>
          <p:cNvPr id="3" name="Content Placeholder 2"/>
          <p:cNvSpPr>
            <a:spLocks noGrp="1"/>
          </p:cNvSpPr>
          <p:nvPr>
            <p:ph idx="1"/>
          </p:nvPr>
        </p:nvSpPr>
        <p:spPr>
          <a:xfrm>
            <a:off x="1120000" y="1825625"/>
            <a:ext cx="10233800" cy="4351338"/>
          </a:xfrm>
        </p:spPr>
        <p:txBody>
          <a:bodyPr>
            <a:normAutofit lnSpcReduction="10000"/>
          </a:bodyPr>
          <a:lstStyle/>
          <a:p>
            <a:r>
              <a:rPr lang="en-US" b="1" dirty="0" smtClean="0">
                <a:solidFill>
                  <a:schemeClr val="accent5">
                    <a:lumMod val="40000"/>
                    <a:lumOff val="60000"/>
                  </a:schemeClr>
                </a:solidFill>
              </a:rPr>
              <a:t>Products</a:t>
            </a:r>
            <a:r>
              <a:rPr lang="en-US" dirty="0" smtClean="0">
                <a:solidFill>
                  <a:schemeClr val="accent5">
                    <a:lumMod val="40000"/>
                    <a:lumOff val="60000"/>
                  </a:schemeClr>
                </a:solidFill>
              </a:rPr>
              <a:t> </a:t>
            </a:r>
            <a:r>
              <a:rPr lang="en-US" dirty="0"/>
              <a:t>- Re-architected to do away with "display nodes" Product entities are now displayable and Variations are built-into core.</a:t>
            </a:r>
          </a:p>
          <a:p>
            <a:r>
              <a:rPr lang="en-US" b="1" dirty="0" smtClean="0">
                <a:solidFill>
                  <a:schemeClr val="accent5">
                    <a:lumMod val="40000"/>
                    <a:lumOff val="60000"/>
                  </a:schemeClr>
                </a:solidFill>
              </a:rPr>
              <a:t>Product </a:t>
            </a:r>
            <a:r>
              <a:rPr lang="en-US" b="1" dirty="0">
                <a:solidFill>
                  <a:schemeClr val="accent5">
                    <a:lumMod val="40000"/>
                    <a:lumOff val="60000"/>
                  </a:schemeClr>
                </a:solidFill>
              </a:rPr>
              <a:t>Attributes</a:t>
            </a:r>
            <a:r>
              <a:rPr lang="en-US" dirty="0"/>
              <a:t> - Attributes and Attribute Values are now entity types which allows for a more optimized UI. Also swatches in the cart.</a:t>
            </a:r>
          </a:p>
          <a:p>
            <a:r>
              <a:rPr lang="en-US" b="1" dirty="0">
                <a:solidFill>
                  <a:schemeClr val="accent5">
                    <a:lumMod val="40000"/>
                    <a:lumOff val="60000"/>
                  </a:schemeClr>
                </a:solidFill>
              </a:rPr>
              <a:t>Order &amp; Line Item Types</a:t>
            </a:r>
            <a:r>
              <a:rPr lang="en-US" dirty="0"/>
              <a:t> - Added to core, allowing for separate order types like physical, digital, memberships, etc. and different workflows for each, plus Line Item attributes like customer-input text or images for orders.</a:t>
            </a:r>
          </a:p>
          <a:p>
            <a:r>
              <a:rPr lang="en-US" b="1" dirty="0">
                <a:solidFill>
                  <a:schemeClr val="accent5">
                    <a:lumMod val="40000"/>
                    <a:lumOff val="60000"/>
                  </a:schemeClr>
                </a:solidFill>
              </a:rPr>
              <a:t>Order Editing</a:t>
            </a:r>
            <a:r>
              <a:rPr lang="en-US" dirty="0"/>
              <a:t> - Adding an Order Wizard to help admins build the order form with guidance an an overall improved user experience</a:t>
            </a:r>
          </a:p>
        </p:txBody>
      </p:sp>
    </p:spTree>
    <p:extLst>
      <p:ext uri="{BB962C8B-B14F-4D97-AF65-F5344CB8AC3E}">
        <p14:creationId xmlns:p14="http://schemas.microsoft.com/office/powerpoint/2010/main" val="1898127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SUMMARY </a:t>
            </a:r>
            <a:r>
              <a:rPr lang="en-US" sz="2000" dirty="0" smtClean="0"/>
              <a:t>(3)</a:t>
            </a:r>
            <a:endParaRPr lang="en-US" sz="2000" dirty="0"/>
          </a:p>
        </p:txBody>
      </p:sp>
      <p:sp>
        <p:nvSpPr>
          <p:cNvPr id="3" name="Content Placeholder 2"/>
          <p:cNvSpPr>
            <a:spLocks noGrp="1"/>
          </p:cNvSpPr>
          <p:nvPr>
            <p:ph idx="1"/>
          </p:nvPr>
        </p:nvSpPr>
        <p:spPr>
          <a:xfrm>
            <a:off x="1120000" y="1825625"/>
            <a:ext cx="10233800" cy="4351338"/>
          </a:xfrm>
        </p:spPr>
        <p:txBody>
          <a:bodyPr>
            <a:normAutofit/>
          </a:bodyPr>
          <a:lstStyle/>
          <a:p>
            <a:r>
              <a:rPr lang="en-US" b="1" dirty="0">
                <a:solidFill>
                  <a:schemeClr val="accent5">
                    <a:lumMod val="40000"/>
                    <a:lumOff val="60000"/>
                  </a:schemeClr>
                </a:solidFill>
              </a:rPr>
              <a:t>Add to Cart Forms</a:t>
            </a:r>
            <a:r>
              <a:rPr lang="en-US" dirty="0"/>
              <a:t> - Form builder based on the Line Item type to provide easier editing of the Add-to-Cart form that includes attributes and Line-Items</a:t>
            </a:r>
          </a:p>
          <a:p>
            <a:r>
              <a:rPr lang="en-US" b="1" dirty="0">
                <a:solidFill>
                  <a:schemeClr val="accent5">
                    <a:lumMod val="40000"/>
                    <a:lumOff val="60000"/>
                  </a:schemeClr>
                </a:solidFill>
              </a:rPr>
              <a:t>Multiple Shopping Carts</a:t>
            </a:r>
            <a:r>
              <a:rPr lang="en-US" dirty="0"/>
              <a:t> - UI improvements in Checkout to handle multiple shopping carts</a:t>
            </a:r>
          </a:p>
          <a:p>
            <a:r>
              <a:rPr lang="en-US" b="1" dirty="0">
                <a:solidFill>
                  <a:schemeClr val="accent5">
                    <a:lumMod val="40000"/>
                    <a:lumOff val="60000"/>
                  </a:schemeClr>
                </a:solidFill>
              </a:rPr>
              <a:t>Shopping Cart Block</a:t>
            </a:r>
            <a:r>
              <a:rPr lang="en-US" dirty="0"/>
              <a:t> - Now we have the standard cart icon and popup "view my cart" experience!</a:t>
            </a:r>
          </a:p>
        </p:txBody>
      </p:sp>
    </p:spTree>
    <p:extLst>
      <p:ext uri="{BB962C8B-B14F-4D97-AF65-F5344CB8AC3E}">
        <p14:creationId xmlns:p14="http://schemas.microsoft.com/office/powerpoint/2010/main" val="1398437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SUMMARY </a:t>
            </a:r>
            <a:r>
              <a:rPr lang="en-US" sz="2000" dirty="0" smtClean="0"/>
              <a:t>(4)</a:t>
            </a:r>
            <a:endParaRPr lang="en-US" sz="2000" dirty="0"/>
          </a:p>
        </p:txBody>
      </p:sp>
      <p:sp>
        <p:nvSpPr>
          <p:cNvPr id="3" name="Content Placeholder 2"/>
          <p:cNvSpPr>
            <a:spLocks noGrp="1"/>
          </p:cNvSpPr>
          <p:nvPr>
            <p:ph idx="1"/>
          </p:nvPr>
        </p:nvSpPr>
        <p:spPr>
          <a:xfrm>
            <a:off x="1120000" y="1825625"/>
            <a:ext cx="10233800" cy="4351338"/>
          </a:xfrm>
        </p:spPr>
        <p:txBody>
          <a:bodyPr>
            <a:normAutofit/>
          </a:bodyPr>
          <a:lstStyle/>
          <a:p>
            <a:r>
              <a:rPr lang="en-US" b="1" dirty="0">
                <a:solidFill>
                  <a:schemeClr val="accent5">
                    <a:lumMod val="40000"/>
                    <a:lumOff val="60000"/>
                  </a:schemeClr>
                </a:solidFill>
              </a:rPr>
              <a:t>Checkout Flows</a:t>
            </a:r>
            <a:r>
              <a:rPr lang="en-US" dirty="0"/>
              <a:t> - The checkout experience is now easier to edit and highly customizable via configuration entities and plugins</a:t>
            </a:r>
          </a:p>
          <a:p>
            <a:r>
              <a:rPr lang="en-US" b="1" dirty="0">
                <a:solidFill>
                  <a:schemeClr val="accent5">
                    <a:lumMod val="40000"/>
                    <a:lumOff val="60000"/>
                  </a:schemeClr>
                </a:solidFill>
              </a:rPr>
              <a:t>Improved Checkout UX</a:t>
            </a:r>
            <a:r>
              <a:rPr lang="en-US" dirty="0"/>
              <a:t> - Still in progress but will provide options for checkout as guest or signing-up and a redesigned order review pane</a:t>
            </a:r>
          </a:p>
          <a:p>
            <a:r>
              <a:rPr lang="en-US" b="1" dirty="0">
                <a:solidFill>
                  <a:schemeClr val="accent5">
                    <a:lumMod val="40000"/>
                    <a:lumOff val="60000"/>
                  </a:schemeClr>
                </a:solidFill>
              </a:rPr>
              <a:t>Payments</a:t>
            </a:r>
            <a:r>
              <a:rPr lang="en-US" dirty="0">
                <a:solidFill>
                  <a:schemeClr val="accent5">
                    <a:lumMod val="40000"/>
                    <a:lumOff val="60000"/>
                  </a:schemeClr>
                </a:solidFill>
              </a:rPr>
              <a:t> </a:t>
            </a:r>
            <a:r>
              <a:rPr lang="en-US" dirty="0"/>
              <a:t>- Still in progress but will include sample implementations of Braintree and </a:t>
            </a:r>
            <a:r>
              <a:rPr lang="en-US" dirty="0" err="1"/>
              <a:t>Authorize.Net</a:t>
            </a:r>
            <a:r>
              <a:rPr lang="en-US" dirty="0"/>
              <a:t> gateways and an expanded API to improve developer experience</a:t>
            </a:r>
          </a:p>
          <a:p>
            <a:r>
              <a:rPr lang="en-US" b="1" dirty="0">
                <a:solidFill>
                  <a:schemeClr val="accent5">
                    <a:lumMod val="40000"/>
                    <a:lumOff val="60000"/>
                  </a:schemeClr>
                </a:solidFill>
              </a:rPr>
              <a:t>Testing</a:t>
            </a:r>
            <a:r>
              <a:rPr lang="en-US" dirty="0">
                <a:solidFill>
                  <a:schemeClr val="accent5">
                    <a:lumMod val="40000"/>
                    <a:lumOff val="60000"/>
                  </a:schemeClr>
                </a:solidFill>
              </a:rPr>
              <a:t> </a:t>
            </a:r>
            <a:r>
              <a:rPr lang="en-US" dirty="0"/>
              <a:t>- Now using </a:t>
            </a:r>
            <a:r>
              <a:rPr lang="en-US" dirty="0" err="1"/>
              <a:t>PHPUnit</a:t>
            </a:r>
            <a:r>
              <a:rPr lang="en-US" dirty="0"/>
              <a:t> instead of </a:t>
            </a:r>
            <a:r>
              <a:rPr lang="en-US" dirty="0" err="1"/>
              <a:t>SimpleTest</a:t>
            </a:r>
            <a:r>
              <a:rPr lang="en-US" dirty="0"/>
              <a:t>, keeping in-line with Drupal core</a:t>
            </a:r>
          </a:p>
        </p:txBody>
      </p:sp>
    </p:spTree>
    <p:extLst>
      <p:ext uri="{BB962C8B-B14F-4D97-AF65-F5344CB8AC3E}">
        <p14:creationId xmlns:p14="http://schemas.microsoft.com/office/powerpoint/2010/main" val="3980617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Modules Everywhere</a:t>
            </a:r>
            <a:r>
              <a:rPr lang="is-IS" dirty="0" smtClean="0"/>
              <a:t>…</a:t>
            </a:r>
            <a:endParaRPr lang="en-US" dirty="0"/>
          </a:p>
        </p:txBody>
      </p:sp>
      <p:sp>
        <p:nvSpPr>
          <p:cNvPr id="3" name="Content Placeholder 2"/>
          <p:cNvSpPr>
            <a:spLocks noGrp="1"/>
          </p:cNvSpPr>
          <p:nvPr>
            <p:ph idx="1"/>
          </p:nvPr>
        </p:nvSpPr>
        <p:spPr/>
        <p:txBody>
          <a:bodyPr>
            <a:normAutofit lnSpcReduction="10000"/>
          </a:bodyPr>
          <a:lstStyle/>
          <a:p>
            <a:r>
              <a:rPr lang="is-IS" dirty="0" smtClean="0"/>
              <a:t>… But not a whole lot for Commerce 2 yet.</a:t>
            </a:r>
          </a:p>
          <a:p>
            <a:r>
              <a:rPr lang="is-IS" dirty="0" smtClean="0"/>
              <a:t>There are tons of contrib modules in the Commerce 1.x ecosystem</a:t>
            </a:r>
          </a:p>
          <a:p>
            <a:r>
              <a:rPr lang="en-US" dirty="0" smtClean="0">
                <a:hlinkClick r:id="rId2"/>
              </a:rPr>
              <a:t>http</a:t>
            </a:r>
            <a:r>
              <a:rPr lang="en-US" dirty="0">
                <a:hlinkClick r:id="rId2"/>
              </a:rPr>
              <a:t>://</a:t>
            </a:r>
            <a:r>
              <a:rPr lang="en-US" dirty="0" smtClean="0">
                <a:hlinkClick r:id="rId2"/>
              </a:rPr>
              <a:t>contrib.drupalcommerce.org</a:t>
            </a:r>
            <a:r>
              <a:rPr lang="en-US" dirty="0" smtClean="0"/>
              <a:t> shows </a:t>
            </a:r>
            <a:r>
              <a:rPr lang="en-US" dirty="0"/>
              <a:t>741 modules that have a </a:t>
            </a:r>
            <a:r>
              <a:rPr lang="en-US" dirty="0" smtClean="0"/>
              <a:t>“</a:t>
            </a:r>
            <a:r>
              <a:rPr lang="en-US" i="1" dirty="0" smtClean="0"/>
              <a:t>commerce_</a:t>
            </a:r>
            <a:r>
              <a:rPr lang="en-US" dirty="0" smtClean="0"/>
              <a:t>” or “</a:t>
            </a:r>
            <a:r>
              <a:rPr lang="en-US" i="1" dirty="0" smtClean="0"/>
              <a:t>dc_”</a:t>
            </a:r>
            <a:r>
              <a:rPr lang="en-US" dirty="0" smtClean="0"/>
              <a:t> prefix (pulled </a:t>
            </a:r>
            <a:r>
              <a:rPr lang="en-US" dirty="0"/>
              <a:t>from </a:t>
            </a:r>
            <a:r>
              <a:rPr lang="en-US" dirty="0" err="1"/>
              <a:t>drupal.org</a:t>
            </a:r>
            <a:r>
              <a:rPr lang="en-US" dirty="0"/>
              <a:t> using their </a:t>
            </a:r>
            <a:r>
              <a:rPr lang="en-US" dirty="0" smtClean="0"/>
              <a:t>API).</a:t>
            </a:r>
          </a:p>
          <a:p>
            <a:r>
              <a:rPr lang="en-US" dirty="0" smtClean="0"/>
              <a:t>Most of these do not have Drupal 8/Commerce 2 releases in progress let alone ready to use.</a:t>
            </a:r>
          </a:p>
          <a:p>
            <a:r>
              <a:rPr lang="en-US" dirty="0" smtClean="0"/>
              <a:t>Why?  Drupal 8 is still new and Commerce 2 is even newer.</a:t>
            </a:r>
          </a:p>
          <a:p>
            <a:r>
              <a:rPr lang="en-US" dirty="0" smtClean="0"/>
              <a:t>Good news: Lots of stuff that was </a:t>
            </a:r>
            <a:r>
              <a:rPr lang="en-US" dirty="0" err="1" smtClean="0"/>
              <a:t>contrib</a:t>
            </a:r>
            <a:r>
              <a:rPr lang="en-US" dirty="0" smtClean="0"/>
              <a:t> for Commerce 1.x will be in Core for Commerce 2.  Better architected, better supported.</a:t>
            </a:r>
            <a:endParaRPr lang="en-US" dirty="0"/>
          </a:p>
        </p:txBody>
      </p:sp>
    </p:spTree>
    <p:extLst>
      <p:ext uri="{BB962C8B-B14F-4D97-AF65-F5344CB8AC3E}">
        <p14:creationId xmlns:p14="http://schemas.microsoft.com/office/powerpoint/2010/main" val="503410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a:t>
            </a:r>
            <a:r>
              <a:rPr lang="is-IS" dirty="0" smtClean="0"/>
              <a:t>… </a:t>
            </a:r>
            <a:r>
              <a:rPr lang="en-US" dirty="0" smtClean="0"/>
              <a:t>When? When? When?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Beta release is what will most likely be recommended as the first release for live production sites.</a:t>
            </a:r>
          </a:p>
          <a:p>
            <a:r>
              <a:rPr lang="en-US" dirty="0" smtClean="0"/>
              <a:t>Beta Release Doc </a:t>
            </a:r>
            <a:r>
              <a:rPr lang="en-US" dirty="0"/>
              <a:t>for tracking: </a:t>
            </a:r>
            <a:r>
              <a:rPr lang="en-US" sz="2000" dirty="0">
                <a:hlinkClick r:id="rId4"/>
              </a:rPr>
              <a:t>https://</a:t>
            </a:r>
            <a:r>
              <a:rPr lang="en-US" sz="2000" dirty="0" smtClean="0">
                <a:hlinkClick r:id="rId4"/>
              </a:rPr>
              <a:t>www.drupal.org/node/2733869</a:t>
            </a:r>
            <a:endParaRPr lang="en-US" sz="2000" dirty="0" smtClean="0"/>
          </a:p>
          <a:p>
            <a:r>
              <a:rPr lang="en-US" dirty="0" smtClean="0"/>
              <a:t>Reasonable guess is fall 2016 or even early 2017</a:t>
            </a:r>
          </a:p>
          <a:p>
            <a:r>
              <a:rPr lang="en-US" dirty="0" smtClean="0"/>
              <a:t>It’s going to be great!  Eventually.</a:t>
            </a:r>
          </a:p>
          <a:p>
            <a:r>
              <a:rPr lang="en-US" dirty="0" smtClean="0"/>
              <a:t>Woot!</a:t>
            </a:r>
          </a:p>
          <a:p>
            <a:endParaRPr lang="en-US" dirty="0"/>
          </a:p>
          <a:p>
            <a:endParaRPr lang="en-US" dirty="0" smtClean="0"/>
          </a:p>
          <a:p>
            <a:endParaRPr lang="en-US" dirty="0" smtClean="0">
              <a:hlinkClick r:id="rId5"/>
            </a:endParaRPr>
          </a:p>
          <a:p>
            <a:endParaRPr lang="en-US" dirty="0">
              <a:hlinkClick r:id="rId5"/>
            </a:endParaRPr>
          </a:p>
          <a:p>
            <a:r>
              <a:rPr lang="en-US" dirty="0" smtClean="0">
                <a:hlinkClick r:id="rId5"/>
              </a:rPr>
              <a:t>https</a:t>
            </a:r>
            <a:r>
              <a:rPr lang="en-US" dirty="0">
                <a:hlinkClick r:id="rId5"/>
              </a:rPr>
              <a:t>://www.youtube.com/watch?v=L09qnRfZY-k</a:t>
            </a:r>
            <a:r>
              <a:rPr lang="en-US" dirty="0"/>
              <a:t>  </a:t>
            </a:r>
          </a:p>
          <a:p>
            <a:endParaRPr lang="en-US" dirty="0"/>
          </a:p>
        </p:txBody>
      </p:sp>
      <p:pic>
        <p:nvPicPr>
          <p:cNvPr id="4" name="The Jefferson's (Movin' on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83200" y="3874237"/>
            <a:ext cx="812800" cy="812800"/>
          </a:xfrm>
          <a:prstGeom prst="rect">
            <a:avLst/>
          </a:prstGeom>
        </p:spPr>
      </p:pic>
    </p:spTree>
    <p:extLst>
      <p:ext uri="{BB962C8B-B14F-4D97-AF65-F5344CB8AC3E}">
        <p14:creationId xmlns:p14="http://schemas.microsoft.com/office/powerpoint/2010/main" val="1348095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YOUR Experience </a:t>
            </a:r>
            <a:br>
              <a:rPr lang="en-US" dirty="0" smtClean="0"/>
            </a:br>
            <a:r>
              <a:rPr lang="en-US" dirty="0" smtClean="0"/>
              <a:t>With Commerce?</a:t>
            </a:r>
            <a:endParaRPr lang="en-US" dirty="0"/>
          </a:p>
        </p:txBody>
      </p:sp>
      <p:sp>
        <p:nvSpPr>
          <p:cNvPr id="3" name="Content Placeholder 2"/>
          <p:cNvSpPr>
            <a:spLocks noGrp="1"/>
          </p:cNvSpPr>
          <p:nvPr>
            <p:ph idx="1"/>
          </p:nvPr>
        </p:nvSpPr>
        <p:spPr/>
        <p:txBody>
          <a:bodyPr/>
          <a:lstStyle/>
          <a:p>
            <a:r>
              <a:rPr lang="en-US" dirty="0" smtClean="0"/>
              <a:t>Also Q&amp;A, but no guarantees that I have any answers.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00" y="2500876"/>
            <a:ext cx="3279048" cy="3950724"/>
          </a:xfrm>
          <a:prstGeom prst="rect">
            <a:avLst/>
          </a:prstGeom>
        </p:spPr>
      </p:pic>
    </p:spTree>
    <p:extLst>
      <p:ext uri="{BB962C8B-B14F-4D97-AF65-F5344CB8AC3E}">
        <p14:creationId xmlns:p14="http://schemas.microsoft.com/office/powerpoint/2010/main" val="302929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a:t>
            </a:r>
            <a:r>
              <a:rPr lang="en-US" dirty="0" smtClean="0"/>
              <a:t>’ On Up</a:t>
            </a:r>
            <a:endParaRPr lang="en-US" dirty="0"/>
          </a:p>
        </p:txBody>
      </p:sp>
      <p:sp>
        <p:nvSpPr>
          <p:cNvPr id="3" name="Content Placeholder 2"/>
          <p:cNvSpPr>
            <a:spLocks noGrp="1"/>
          </p:cNvSpPr>
          <p:nvPr>
            <p:ph idx="1"/>
          </p:nvPr>
        </p:nvSpPr>
        <p:spPr/>
        <p:txBody>
          <a:bodyPr>
            <a:normAutofit lnSpcReduction="10000"/>
          </a:bodyPr>
          <a:lstStyle/>
          <a:p>
            <a:r>
              <a:rPr lang="en-US" dirty="0" smtClean="0"/>
              <a:t>It’s going to be great!  We’re </a:t>
            </a:r>
            <a:r>
              <a:rPr lang="en-US" dirty="0" err="1" smtClean="0"/>
              <a:t>gonna</a:t>
            </a:r>
            <a:r>
              <a:rPr lang="en-US" dirty="0" smtClean="0"/>
              <a:t> help people sell lots of stuff!</a:t>
            </a:r>
          </a:p>
          <a:p>
            <a:r>
              <a:rPr lang="en-US" dirty="0" smtClean="0"/>
              <a:t>Celebrate a little.  Do a dance.</a:t>
            </a:r>
          </a:p>
          <a:p>
            <a:r>
              <a:rPr lang="en-US" dirty="0" smtClean="0"/>
              <a:t>Go on.</a:t>
            </a:r>
          </a:p>
          <a:p>
            <a:r>
              <a:rPr lang="en-US" dirty="0" smtClean="0"/>
              <a:t>You know you want to.</a:t>
            </a:r>
          </a:p>
          <a:p>
            <a:r>
              <a:rPr lang="en-US" dirty="0" smtClean="0"/>
              <a:t>Here’s this again:</a:t>
            </a:r>
          </a:p>
          <a:p>
            <a:r>
              <a:rPr lang="en-US" dirty="0" smtClean="0">
                <a:hlinkClick r:id="rId2"/>
              </a:rPr>
              <a:t>https</a:t>
            </a:r>
            <a:r>
              <a:rPr lang="en-US" dirty="0">
                <a:hlinkClick r:id="rId2"/>
              </a:rPr>
              <a:t>://</a:t>
            </a:r>
            <a:r>
              <a:rPr lang="en-US" dirty="0" smtClean="0">
                <a:hlinkClick r:id="rId2"/>
              </a:rPr>
              <a:t>www.youtube.com/watch?v=L09qnRfZY-k</a:t>
            </a:r>
            <a:r>
              <a:rPr lang="en-US" dirty="0" smtClean="0"/>
              <a:t>  </a:t>
            </a:r>
          </a:p>
          <a:p>
            <a:endParaRPr lang="en-US" dirty="0"/>
          </a:p>
          <a:p>
            <a:pPr marL="0" indent="0" algn="ctr">
              <a:buNone/>
            </a:pPr>
            <a:r>
              <a:rPr lang="en-US" sz="5400" dirty="0" smtClean="0">
                <a:solidFill>
                  <a:schemeClr val="accent5">
                    <a:lumMod val="40000"/>
                    <a:lumOff val="60000"/>
                  </a:schemeClr>
                </a:solidFill>
              </a:rPr>
              <a:t>Thanks for attending!!</a:t>
            </a:r>
            <a:endParaRPr lang="en-US" sz="5400" dirty="0">
              <a:solidFill>
                <a:schemeClr val="accent5">
                  <a:lumMod val="40000"/>
                  <a:lumOff val="60000"/>
                </a:schemeClr>
              </a:solidFill>
            </a:endParaRPr>
          </a:p>
        </p:txBody>
      </p:sp>
    </p:spTree>
    <p:extLst>
      <p:ext uri="{BB962C8B-B14F-4D97-AF65-F5344CB8AC3E}">
        <p14:creationId xmlns:p14="http://schemas.microsoft.com/office/powerpoint/2010/main" val="1347441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000" dirty="0" smtClean="0"/>
              <a:t>(1)</a:t>
            </a:r>
            <a:endParaRPr lang="en-US" sz="2000"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t>Pre-Drupal 8 Commerce</a:t>
            </a:r>
          </a:p>
          <a:p>
            <a:r>
              <a:rPr lang="en-US" sz="2200" dirty="0" smtClean="0"/>
              <a:t>General </a:t>
            </a:r>
            <a:r>
              <a:rPr lang="en-US" sz="2200" dirty="0"/>
              <a:t>e-commerce for Drupal Guide (Mostly pre-D8</a:t>
            </a:r>
            <a:r>
              <a:rPr lang="en-US" sz="2200" dirty="0" smtClean="0"/>
              <a:t>)</a:t>
            </a:r>
          </a:p>
          <a:p>
            <a:pPr marL="457200" lvl="1" indent="0">
              <a:buNone/>
            </a:pPr>
            <a:r>
              <a:rPr lang="en-US" sz="1500" dirty="0" smtClean="0">
                <a:hlinkClick r:id="rId2"/>
              </a:rPr>
              <a:t>https</a:t>
            </a:r>
            <a:r>
              <a:rPr lang="en-US" sz="1500" dirty="0">
                <a:hlinkClick r:id="rId2"/>
              </a:rPr>
              <a:t>://</a:t>
            </a:r>
            <a:r>
              <a:rPr lang="en-US" sz="1500" dirty="0" smtClean="0">
                <a:hlinkClick r:id="rId2"/>
              </a:rPr>
              <a:t>www.drupal.org/resource-guides/building-ecommerce</a:t>
            </a:r>
            <a:endParaRPr lang="en-US" sz="1500" dirty="0" smtClean="0"/>
          </a:p>
          <a:p>
            <a:pPr marL="0" indent="0">
              <a:buNone/>
            </a:pPr>
            <a:r>
              <a:rPr lang="en-US" dirty="0" smtClean="0"/>
              <a:t>Drupal </a:t>
            </a:r>
            <a:r>
              <a:rPr lang="en-US" dirty="0"/>
              <a:t>8 Commerce </a:t>
            </a:r>
            <a:r>
              <a:rPr lang="en-US" dirty="0" smtClean="0"/>
              <a:t>Resources</a:t>
            </a:r>
          </a:p>
          <a:p>
            <a:r>
              <a:rPr lang="en-US" sz="2200" dirty="0" smtClean="0"/>
              <a:t>Commerce Project</a:t>
            </a:r>
          </a:p>
          <a:p>
            <a:pPr marL="457200" lvl="1" indent="0">
              <a:buNone/>
            </a:pPr>
            <a:r>
              <a:rPr lang="en-US" sz="1600" dirty="0" smtClean="0">
                <a:hlinkClick r:id="rId3"/>
              </a:rPr>
              <a:t>https</a:t>
            </a:r>
            <a:r>
              <a:rPr lang="en-US" sz="1600" dirty="0">
                <a:hlinkClick r:id="rId3"/>
              </a:rPr>
              <a:t>://</a:t>
            </a:r>
            <a:r>
              <a:rPr lang="en-US" sz="1600" dirty="0" smtClean="0">
                <a:hlinkClick r:id="rId3"/>
              </a:rPr>
              <a:t>www.drupal.org/project/commerce</a:t>
            </a:r>
            <a:endParaRPr lang="en-US" sz="1600" dirty="0" smtClean="0"/>
          </a:p>
          <a:p>
            <a:r>
              <a:rPr lang="en-US" sz="2200" dirty="0" smtClean="0"/>
              <a:t>Commerce </a:t>
            </a:r>
            <a:r>
              <a:rPr lang="en-US" sz="2200" dirty="0"/>
              <a:t>2.x Installation </a:t>
            </a:r>
            <a:r>
              <a:rPr lang="en-US" sz="2200" dirty="0" smtClean="0"/>
              <a:t>Guide</a:t>
            </a:r>
          </a:p>
          <a:p>
            <a:pPr marL="457200" lvl="1" indent="0">
              <a:buNone/>
            </a:pPr>
            <a:r>
              <a:rPr lang="en-US" sz="1500" dirty="0" smtClean="0">
                <a:hlinkClick r:id="rId4"/>
              </a:rPr>
              <a:t>http</a:t>
            </a:r>
            <a:r>
              <a:rPr lang="en-US" sz="1500" dirty="0">
                <a:hlinkClick r:id="rId4"/>
              </a:rPr>
              <a:t>://</a:t>
            </a:r>
            <a:r>
              <a:rPr lang="en-US" sz="1500" dirty="0" smtClean="0">
                <a:hlinkClick r:id="rId4"/>
              </a:rPr>
              <a:t>docs.drupalcommerce.org/v2/install.html</a:t>
            </a:r>
            <a:r>
              <a:rPr lang="en-US" sz="1500" dirty="0" smtClean="0"/>
              <a:t> </a:t>
            </a:r>
          </a:p>
          <a:p>
            <a:r>
              <a:rPr lang="en-US" sz="2200" dirty="0" smtClean="0"/>
              <a:t>The </a:t>
            </a:r>
            <a:r>
              <a:rPr lang="en-US" sz="2200" dirty="0"/>
              <a:t>definitive introduction to D8 and </a:t>
            </a:r>
            <a:r>
              <a:rPr lang="en-US" sz="2200" dirty="0" smtClean="0"/>
              <a:t>Composer</a:t>
            </a:r>
          </a:p>
          <a:p>
            <a:pPr marL="457200" lvl="1" indent="0">
              <a:buNone/>
            </a:pPr>
            <a:r>
              <a:rPr lang="en-US" sz="1500" dirty="0" smtClean="0">
                <a:hlinkClick r:id="rId5"/>
              </a:rPr>
              <a:t>https</a:t>
            </a:r>
            <a:r>
              <a:rPr lang="en-US" sz="1500" dirty="0">
                <a:hlinkClick r:id="rId5"/>
              </a:rPr>
              <a:t>://bojanz.wordpress.com/2015/09/18/d8-composer-definitive-intro</a:t>
            </a:r>
            <a:r>
              <a:rPr lang="en-US" sz="1500" dirty="0" smtClean="0">
                <a:hlinkClick r:id="rId5"/>
              </a:rPr>
              <a:t>/</a:t>
            </a:r>
            <a:endParaRPr lang="en-US" sz="1500" dirty="0" smtClean="0"/>
          </a:p>
          <a:p>
            <a:r>
              <a:rPr lang="en-US" sz="2200" dirty="0" smtClean="0"/>
              <a:t>Launching </a:t>
            </a:r>
            <a:r>
              <a:rPr lang="en-US" sz="2200" dirty="0"/>
              <a:t>Commerce on Drupal </a:t>
            </a:r>
            <a:r>
              <a:rPr lang="en-US" sz="2200" dirty="0" smtClean="0"/>
              <a:t>8</a:t>
            </a:r>
          </a:p>
          <a:p>
            <a:pPr marL="457200" lvl="1" indent="0">
              <a:buNone/>
            </a:pPr>
            <a:r>
              <a:rPr lang="en-US" sz="1500" dirty="0" smtClean="0">
                <a:hlinkClick r:id="rId6"/>
              </a:rPr>
              <a:t>https</a:t>
            </a:r>
            <a:r>
              <a:rPr lang="en-US" sz="1500" dirty="0">
                <a:hlinkClick r:id="rId6"/>
              </a:rPr>
              <a:t>://</a:t>
            </a:r>
            <a:r>
              <a:rPr lang="en-US" sz="1500" dirty="0" smtClean="0">
                <a:hlinkClick r:id="rId6"/>
              </a:rPr>
              <a:t>drupalcommerce.org/blog/14871/launching-commerce-drupal-8</a:t>
            </a:r>
            <a:endParaRPr lang="en-US" sz="1500" dirty="0" smtClean="0"/>
          </a:p>
          <a:p>
            <a:r>
              <a:rPr lang="en-US" sz="2200" dirty="0" smtClean="0"/>
              <a:t>Drupal </a:t>
            </a:r>
            <a:r>
              <a:rPr lang="en-US" sz="2200" dirty="0"/>
              <a:t>8: overview of the Commerce 2.x module for online </a:t>
            </a:r>
            <a:r>
              <a:rPr lang="en-US" sz="2200" dirty="0" smtClean="0"/>
              <a:t>stores</a:t>
            </a:r>
          </a:p>
          <a:p>
            <a:pPr marL="457200" lvl="1" indent="0">
              <a:buNone/>
            </a:pPr>
            <a:r>
              <a:rPr lang="en-US" sz="1500" dirty="0" smtClean="0">
                <a:hlinkClick r:id="rId7"/>
              </a:rPr>
              <a:t>http</a:t>
            </a:r>
            <a:r>
              <a:rPr lang="en-US" sz="1500" dirty="0">
                <a:hlinkClick r:id="rId7"/>
              </a:rPr>
              <a:t>://</a:t>
            </a:r>
            <a:r>
              <a:rPr lang="en-US" sz="1500" dirty="0" smtClean="0">
                <a:hlinkClick r:id="rId7"/>
              </a:rPr>
              <a:t>internetdevels.com/blog/the-commerce-2x-module-for-Drupal-8</a:t>
            </a:r>
            <a:r>
              <a:rPr lang="en-US" sz="1500" dirty="0" smtClean="0"/>
              <a:t> </a:t>
            </a:r>
            <a:endParaRPr lang="en-US" sz="1500" dirty="0"/>
          </a:p>
        </p:txBody>
      </p:sp>
    </p:spTree>
    <p:extLst>
      <p:ext uri="{BB962C8B-B14F-4D97-AF65-F5344CB8AC3E}">
        <p14:creationId xmlns:p14="http://schemas.microsoft.com/office/powerpoint/2010/main" val="202528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here?</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Good.</a:t>
            </a:r>
          </a:p>
          <a:p>
            <a:pPr marL="0" indent="0" algn="ctr">
              <a:buNone/>
            </a:pPr>
            <a:endParaRPr lang="en-US" sz="6000" dirty="0" smtClean="0"/>
          </a:p>
          <a:p>
            <a:pPr marL="0" indent="0" algn="ctr">
              <a:buNone/>
            </a:pPr>
            <a:r>
              <a:rPr lang="en-US" sz="6000" dirty="0" smtClean="0"/>
              <a:t>Let’s do this.</a:t>
            </a:r>
            <a:endParaRPr lang="en-US" sz="6000" dirty="0"/>
          </a:p>
        </p:txBody>
      </p:sp>
    </p:spTree>
    <p:extLst>
      <p:ext uri="{BB962C8B-B14F-4D97-AF65-F5344CB8AC3E}">
        <p14:creationId xmlns:p14="http://schemas.microsoft.com/office/powerpoint/2010/main" val="10281036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000" dirty="0" smtClean="0"/>
              <a:t>(2)</a:t>
            </a:r>
            <a:endParaRPr lang="en-US" sz="2000" dirty="0"/>
          </a:p>
        </p:txBody>
      </p:sp>
      <p:sp>
        <p:nvSpPr>
          <p:cNvPr id="3" name="Content Placeholder 2"/>
          <p:cNvSpPr>
            <a:spLocks noGrp="1"/>
          </p:cNvSpPr>
          <p:nvPr>
            <p:ph idx="1"/>
          </p:nvPr>
        </p:nvSpPr>
        <p:spPr/>
        <p:txBody>
          <a:bodyPr>
            <a:normAutofit lnSpcReduction="10000"/>
          </a:bodyPr>
          <a:lstStyle/>
          <a:p>
            <a:pPr marL="0" indent="0">
              <a:buNone/>
            </a:pPr>
            <a:r>
              <a:rPr lang="en-US" dirty="0"/>
              <a:t>Drupal 8 Commerce </a:t>
            </a:r>
            <a:r>
              <a:rPr lang="en-US" dirty="0" smtClean="0"/>
              <a:t>Resources (continued)</a:t>
            </a:r>
          </a:p>
          <a:p>
            <a:r>
              <a:rPr lang="en-US" sz="2000" dirty="0" smtClean="0"/>
              <a:t>Drupal </a:t>
            </a:r>
            <a:r>
              <a:rPr lang="en-US" sz="2000" dirty="0"/>
              <a:t>8 Commerce is on the Way! </a:t>
            </a:r>
            <a:r>
              <a:rPr lang="en-US" sz="2000" dirty="0" err="1"/>
              <a:t>DrupalCon</a:t>
            </a:r>
            <a:r>
              <a:rPr lang="en-US" sz="2000" dirty="0"/>
              <a:t> New Orleans 2016. (May 27, </a:t>
            </a:r>
            <a:r>
              <a:rPr lang="en-US" sz="2000" dirty="0" smtClean="0"/>
              <a:t>2016)</a:t>
            </a:r>
          </a:p>
          <a:p>
            <a:pPr marL="457200" lvl="1" indent="0">
              <a:buNone/>
            </a:pPr>
            <a:r>
              <a:rPr lang="en-US" sz="1400" dirty="0" smtClean="0">
                <a:hlinkClick r:id="rId2"/>
              </a:rPr>
              <a:t>http</a:t>
            </a:r>
            <a:r>
              <a:rPr lang="en-US" sz="1400" dirty="0">
                <a:hlinkClick r:id="rId2"/>
              </a:rPr>
              <a:t>://</a:t>
            </a:r>
            <a:r>
              <a:rPr lang="en-US" sz="1400" dirty="0" smtClean="0">
                <a:hlinkClick r:id="rId2"/>
              </a:rPr>
              <a:t>valuebound.com/resources/blog/drupal-8-commerce-on-way-drupalcon-new-orleans-2016</a:t>
            </a:r>
            <a:r>
              <a:rPr lang="en-US" sz="1400" dirty="0" smtClean="0"/>
              <a:t> </a:t>
            </a:r>
          </a:p>
          <a:p>
            <a:r>
              <a:rPr lang="en-US" sz="2000" dirty="0"/>
              <a:t>Creating online stores with Commerce 2.x on Drupal </a:t>
            </a:r>
            <a:r>
              <a:rPr lang="en-US" sz="2000" dirty="0" smtClean="0"/>
              <a:t>8</a:t>
            </a:r>
          </a:p>
          <a:p>
            <a:pPr marL="457200" lvl="1" indent="0">
              <a:buNone/>
            </a:pPr>
            <a:r>
              <a:rPr lang="en-US" sz="1400" dirty="0" smtClean="0">
                <a:hlinkClick r:id="rId3"/>
              </a:rPr>
              <a:t>https</a:t>
            </a:r>
            <a:r>
              <a:rPr lang="en-US" sz="1400" dirty="0">
                <a:hlinkClick r:id="rId3"/>
              </a:rPr>
              <a:t>://</a:t>
            </a:r>
            <a:r>
              <a:rPr lang="en-US" sz="1400" dirty="0" smtClean="0">
                <a:hlinkClick r:id="rId3"/>
              </a:rPr>
              <a:t>events.drupal.org/neworleans2016/sessions/creating-stores-drupal-commerce-drupal-8</a:t>
            </a:r>
            <a:endParaRPr lang="en-US" sz="1400" dirty="0" smtClean="0"/>
          </a:p>
          <a:p>
            <a:r>
              <a:rPr lang="en-US" sz="2000" dirty="0" smtClean="0"/>
              <a:t>The </a:t>
            </a:r>
            <a:r>
              <a:rPr lang="en-US" sz="2000" dirty="0"/>
              <a:t>Future of Commerce on Drupal 8 (and </a:t>
            </a:r>
            <a:r>
              <a:rPr lang="en-US" sz="2000" dirty="0" smtClean="0"/>
              <a:t>beyond)</a:t>
            </a:r>
          </a:p>
          <a:p>
            <a:pPr marL="457200" lvl="1" indent="0">
              <a:buNone/>
            </a:pPr>
            <a:r>
              <a:rPr lang="en-US" sz="1400" dirty="0" smtClean="0">
                <a:hlinkClick r:id="rId4"/>
              </a:rPr>
              <a:t>https</a:t>
            </a:r>
            <a:r>
              <a:rPr lang="en-US" sz="1400" dirty="0">
                <a:hlinkClick r:id="rId4"/>
              </a:rPr>
              <a:t>://</a:t>
            </a:r>
            <a:r>
              <a:rPr lang="en-US" sz="1400" dirty="0" smtClean="0">
                <a:hlinkClick r:id="rId4"/>
              </a:rPr>
              <a:t>latinamerica2015.drupal.org/session/future-commerce-drupal-8-and-beyond.html</a:t>
            </a:r>
            <a:endParaRPr lang="en-US" sz="1400" dirty="0" smtClean="0"/>
          </a:p>
          <a:p>
            <a:r>
              <a:rPr lang="en-US" sz="2000" dirty="0" smtClean="0"/>
              <a:t>Drupal </a:t>
            </a:r>
            <a:r>
              <a:rPr lang="en-US" sz="2000" dirty="0"/>
              <a:t>8: overview of the Commerce 2.x module for online </a:t>
            </a:r>
            <a:r>
              <a:rPr lang="en-US" sz="2000" dirty="0" smtClean="0"/>
              <a:t>stores</a:t>
            </a:r>
          </a:p>
          <a:p>
            <a:pPr marL="457200" lvl="1" indent="0">
              <a:buNone/>
            </a:pPr>
            <a:r>
              <a:rPr lang="en-US" sz="1400" dirty="0" smtClean="0">
                <a:hlinkClick r:id="rId5"/>
              </a:rPr>
              <a:t>http</a:t>
            </a:r>
            <a:r>
              <a:rPr lang="en-US" sz="1400" dirty="0">
                <a:hlinkClick r:id="rId5"/>
              </a:rPr>
              <a:t>://</a:t>
            </a:r>
            <a:r>
              <a:rPr lang="en-US" sz="1400" dirty="0" smtClean="0">
                <a:hlinkClick r:id="rId5"/>
              </a:rPr>
              <a:t>drupalsun.com/alrai/2016/08/09/drupal-8-overview-commerce-2x-module-online-stores</a:t>
            </a:r>
            <a:endParaRPr lang="en-US" sz="1400" dirty="0" smtClean="0"/>
          </a:p>
          <a:p>
            <a:r>
              <a:rPr lang="en-US" sz="2000" dirty="0" smtClean="0"/>
              <a:t>State </a:t>
            </a:r>
            <a:r>
              <a:rPr lang="en-US" sz="2000" dirty="0"/>
              <a:t>of Drupal Commerce for Drupal </a:t>
            </a:r>
            <a:r>
              <a:rPr lang="en-US" sz="2000" dirty="0" smtClean="0"/>
              <a:t>8</a:t>
            </a:r>
          </a:p>
          <a:p>
            <a:pPr marL="457200" lvl="1" indent="0">
              <a:buNone/>
            </a:pPr>
            <a:r>
              <a:rPr lang="en-US" sz="1400" dirty="0" smtClean="0">
                <a:hlinkClick r:id="rId6"/>
              </a:rPr>
              <a:t>https</a:t>
            </a:r>
            <a:r>
              <a:rPr lang="en-US" sz="1400" dirty="0">
                <a:hlinkClick r:id="rId6"/>
              </a:rPr>
              <a:t>://</a:t>
            </a:r>
            <a:r>
              <a:rPr lang="en-US" sz="1400" dirty="0" smtClean="0">
                <a:hlinkClick r:id="rId6"/>
              </a:rPr>
              <a:t>blog.liip.ch/archive/2016/04/21/state-drupal-commerce-drupal-8.html</a:t>
            </a:r>
            <a:r>
              <a:rPr lang="en-US" sz="1400" dirty="0" smtClean="0"/>
              <a:t> </a:t>
            </a:r>
          </a:p>
          <a:p>
            <a:r>
              <a:rPr lang="en-US" sz="1800" dirty="0"/>
              <a:t>Drupal 8 and the future of ecommerce (Dec. 02, 2015</a:t>
            </a:r>
            <a:r>
              <a:rPr lang="en-US" sz="1800" dirty="0" smtClean="0"/>
              <a:t>)</a:t>
            </a:r>
          </a:p>
          <a:p>
            <a:pPr marL="457200" lvl="1" indent="0">
              <a:buNone/>
            </a:pPr>
            <a:r>
              <a:rPr lang="en-US" sz="1400" dirty="0" smtClean="0">
                <a:hlinkClick r:id="rId7"/>
              </a:rPr>
              <a:t>http</a:t>
            </a:r>
            <a:r>
              <a:rPr lang="en-US" sz="1400" dirty="0">
                <a:hlinkClick r:id="rId7"/>
              </a:rPr>
              <a:t>://</a:t>
            </a:r>
            <a:r>
              <a:rPr lang="en-US" sz="1400" dirty="0" smtClean="0">
                <a:hlinkClick r:id="rId7"/>
              </a:rPr>
              <a:t>www.zyxware.com/articles/5308/drupal-8-and-the-future-of-ecommerce</a:t>
            </a:r>
            <a:r>
              <a:rPr lang="en-US" sz="1400" dirty="0" smtClean="0"/>
              <a:t> </a:t>
            </a:r>
            <a:endParaRPr lang="en-US" sz="1400" dirty="0"/>
          </a:p>
        </p:txBody>
      </p:sp>
    </p:spTree>
    <p:extLst>
      <p:ext uri="{BB962C8B-B14F-4D97-AF65-F5344CB8AC3E}">
        <p14:creationId xmlns:p14="http://schemas.microsoft.com/office/powerpoint/2010/main" val="5375445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000" dirty="0" smtClean="0"/>
              <a:t>(3)</a:t>
            </a:r>
            <a:endParaRPr lang="en-US" sz="20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Drupal 8 Commerce </a:t>
            </a:r>
            <a:r>
              <a:rPr lang="en-US" dirty="0" smtClean="0"/>
              <a:t>Resources (continued)</a:t>
            </a:r>
          </a:p>
          <a:p>
            <a:r>
              <a:rPr lang="en-US" sz="2400" dirty="0"/>
              <a:t>Stock for Drupal 8 commerce - Technical overview &amp; use cases (May 11, 2016</a:t>
            </a:r>
            <a:r>
              <a:rPr lang="en-US" sz="2400" dirty="0" smtClean="0"/>
              <a:t>)</a:t>
            </a:r>
          </a:p>
          <a:p>
            <a:pPr marL="457200" lvl="1" indent="0">
              <a:buNone/>
            </a:pPr>
            <a:r>
              <a:rPr lang="en-US" sz="1600" dirty="0" smtClean="0">
                <a:hlinkClick r:id="rId2"/>
              </a:rPr>
              <a:t>https</a:t>
            </a:r>
            <a:r>
              <a:rPr lang="en-US" sz="1600" dirty="0">
                <a:hlinkClick r:id="rId2"/>
              </a:rPr>
              <a:t>://</a:t>
            </a:r>
            <a:r>
              <a:rPr lang="en-US" sz="1600" dirty="0" smtClean="0">
                <a:hlinkClick r:id="rId2"/>
              </a:rPr>
              <a:t>www.blue-bag.com/blog/stock-drupal-8-commerce-technical-overview-use-cases</a:t>
            </a:r>
            <a:endParaRPr lang="en-US" sz="1600" dirty="0" smtClean="0"/>
          </a:p>
          <a:p>
            <a:r>
              <a:rPr lang="en-US" sz="2400" dirty="0" smtClean="0"/>
              <a:t>Meet </a:t>
            </a:r>
            <a:r>
              <a:rPr lang="en-US" sz="2400" dirty="0"/>
              <a:t>Commerce 2.x  (May, 13, 2015 at </a:t>
            </a:r>
            <a:r>
              <a:rPr lang="en-US" sz="2400" dirty="0" err="1"/>
              <a:t>DrupalCon</a:t>
            </a:r>
            <a:r>
              <a:rPr lang="en-US" sz="2400" dirty="0"/>
              <a:t> Los Angeles</a:t>
            </a:r>
            <a:r>
              <a:rPr lang="en-US" sz="2400" dirty="0" smtClean="0"/>
              <a:t>)</a:t>
            </a:r>
          </a:p>
          <a:p>
            <a:pPr marL="457200" lvl="1" indent="0">
              <a:buNone/>
            </a:pPr>
            <a:r>
              <a:rPr lang="en-US" sz="1600" dirty="0" smtClean="0">
                <a:hlinkClick r:id="rId3"/>
              </a:rPr>
              <a:t>https</a:t>
            </a:r>
            <a:r>
              <a:rPr lang="en-US" sz="1600" dirty="0">
                <a:hlinkClick r:id="rId3"/>
              </a:rPr>
              <a:t>://</a:t>
            </a:r>
            <a:r>
              <a:rPr lang="en-US" sz="1600" dirty="0" smtClean="0">
                <a:hlinkClick r:id="rId3"/>
              </a:rPr>
              <a:t>events.drupal.org/losangeles2015/sessions/meet-commerce-2x</a:t>
            </a:r>
            <a:endParaRPr lang="en-US" sz="1600" dirty="0" smtClean="0"/>
          </a:p>
          <a:p>
            <a:r>
              <a:rPr lang="en-US" sz="2400" dirty="0" smtClean="0"/>
              <a:t>Four </a:t>
            </a:r>
            <a:r>
              <a:rPr lang="en-US" sz="2400" dirty="0"/>
              <a:t>Ways Drupal 8 Will Make Drupal Commerce The Best E-Commerce Platform Of All </a:t>
            </a:r>
            <a:r>
              <a:rPr lang="en-US" sz="2400" dirty="0" smtClean="0"/>
              <a:t>Time</a:t>
            </a:r>
          </a:p>
          <a:p>
            <a:pPr marL="457200" lvl="1" indent="0">
              <a:buNone/>
            </a:pPr>
            <a:r>
              <a:rPr lang="en-US" sz="1600" dirty="0" smtClean="0">
                <a:hlinkClick r:id="rId4"/>
              </a:rPr>
              <a:t>https</a:t>
            </a:r>
            <a:r>
              <a:rPr lang="en-US" sz="1600" dirty="0">
                <a:hlinkClick r:id="rId4"/>
              </a:rPr>
              <a:t>://www.wearegenuine.com/blog/four-ways-drupal-8-will-make-drupal-commerce-best-e-commerce-platform-time</a:t>
            </a:r>
            <a:r>
              <a:rPr lang="en-US" sz="1600" dirty="0" smtClean="0">
                <a:hlinkClick r:id="rId4"/>
              </a:rPr>
              <a:t>/</a:t>
            </a:r>
            <a:endParaRPr lang="en-US" sz="1600" dirty="0" smtClean="0"/>
          </a:p>
          <a:p>
            <a:r>
              <a:rPr lang="en-US" sz="2400" dirty="0" smtClean="0"/>
              <a:t>Ecommerce </a:t>
            </a:r>
            <a:r>
              <a:rPr lang="en-US" sz="2400" dirty="0"/>
              <a:t>site with Drupal 8 &amp; </a:t>
            </a:r>
            <a:r>
              <a:rPr lang="en-US" sz="2400" dirty="0" smtClean="0"/>
              <a:t>Commerce</a:t>
            </a:r>
          </a:p>
          <a:p>
            <a:pPr marL="457200" lvl="1" indent="0">
              <a:buNone/>
            </a:pPr>
            <a:r>
              <a:rPr lang="en-US" sz="1600" dirty="0" smtClean="0">
                <a:hlinkClick r:id="rId5"/>
              </a:rPr>
              <a:t>http</a:t>
            </a:r>
            <a:r>
              <a:rPr lang="en-US" sz="1600" dirty="0">
                <a:hlinkClick r:id="rId5"/>
              </a:rPr>
              <a:t>://</a:t>
            </a:r>
            <a:r>
              <a:rPr lang="en-US" sz="1600" dirty="0" smtClean="0">
                <a:hlinkClick r:id="rId5"/>
              </a:rPr>
              <a:t>www.irisi.me/content/ecommerce-site-drupal-8-commerce</a:t>
            </a:r>
            <a:endParaRPr lang="en-US" sz="1600" dirty="0" smtClean="0"/>
          </a:p>
          <a:p>
            <a:r>
              <a:rPr lang="en-US" sz="2400" dirty="0" smtClean="0"/>
              <a:t>Drupal </a:t>
            </a:r>
            <a:r>
              <a:rPr lang="en-US" sz="2400" dirty="0"/>
              <a:t>8 Commerce is on the Way! </a:t>
            </a:r>
            <a:r>
              <a:rPr lang="en-US" sz="2400" dirty="0" err="1"/>
              <a:t>DrupalCon</a:t>
            </a:r>
            <a:r>
              <a:rPr lang="en-US" sz="2400" dirty="0"/>
              <a:t> New Orleans 2016</a:t>
            </a:r>
            <a:r>
              <a:rPr lang="en-US" sz="2400" dirty="0" smtClean="0"/>
              <a:t>.</a:t>
            </a:r>
          </a:p>
          <a:p>
            <a:pPr marL="457200" lvl="1" indent="0">
              <a:buNone/>
            </a:pPr>
            <a:r>
              <a:rPr lang="en-US" sz="1600" dirty="0" smtClean="0">
                <a:hlinkClick r:id="rId6"/>
              </a:rPr>
              <a:t>http</a:t>
            </a:r>
            <a:r>
              <a:rPr lang="en-US" sz="1600" dirty="0">
                <a:hlinkClick r:id="rId6"/>
              </a:rPr>
              <a:t>://</a:t>
            </a:r>
            <a:r>
              <a:rPr lang="en-US" sz="1600" dirty="0" smtClean="0">
                <a:hlinkClick r:id="rId6"/>
              </a:rPr>
              <a:t>drupalsun.com/rakeshjames/2016/05/27/drupal-8-commerce-way-drupalcon-new-orleans-2016</a:t>
            </a:r>
            <a:endParaRPr lang="en-US" sz="1600" dirty="0" smtClean="0"/>
          </a:p>
          <a:p>
            <a:r>
              <a:rPr lang="en-US" sz="2400" dirty="0" smtClean="0"/>
              <a:t>Install </a:t>
            </a:r>
            <a:r>
              <a:rPr lang="en-US" sz="2400" dirty="0"/>
              <a:t>Drupal Commerce on Drupal 8 (Jan. 29, 2016</a:t>
            </a:r>
            <a:r>
              <a:rPr lang="en-US" sz="2400" dirty="0" smtClean="0"/>
              <a:t>) </a:t>
            </a:r>
          </a:p>
          <a:p>
            <a:pPr marL="457200" lvl="1" indent="0">
              <a:buNone/>
            </a:pPr>
            <a:r>
              <a:rPr lang="en-US" sz="1600" dirty="0" smtClean="0">
                <a:hlinkClick r:id="rId7"/>
              </a:rPr>
              <a:t>http</a:t>
            </a:r>
            <a:r>
              <a:rPr lang="en-US" sz="1600" dirty="0">
                <a:hlinkClick r:id="rId7"/>
              </a:rPr>
              <a:t>://</a:t>
            </a:r>
            <a:r>
              <a:rPr lang="en-US" sz="1600" dirty="0" smtClean="0">
                <a:hlinkClick r:id="rId7"/>
              </a:rPr>
              <a:t>davinder.in/blog/install-drupal-commerce-drupal-8</a:t>
            </a:r>
            <a:endParaRPr lang="en-US" sz="1600" dirty="0" smtClean="0"/>
          </a:p>
          <a:p>
            <a:r>
              <a:rPr lang="en-US" sz="2400" dirty="0" smtClean="0"/>
              <a:t>Comparing </a:t>
            </a:r>
            <a:r>
              <a:rPr lang="en-US" sz="2400" dirty="0"/>
              <a:t>Drupal </a:t>
            </a:r>
            <a:r>
              <a:rPr lang="en-US" sz="2400" dirty="0" err="1"/>
              <a:t>COmmerce</a:t>
            </a:r>
            <a:r>
              <a:rPr lang="en-US" sz="2400" dirty="0"/>
              <a:t> and </a:t>
            </a:r>
            <a:r>
              <a:rPr lang="en-US" sz="2400" dirty="0" err="1" smtClean="0"/>
              <a:t>Magento</a:t>
            </a:r>
            <a:endParaRPr lang="en-US" sz="2400" dirty="0" smtClean="0"/>
          </a:p>
          <a:p>
            <a:pPr marL="457200" lvl="1" indent="0">
              <a:buNone/>
            </a:pPr>
            <a:r>
              <a:rPr lang="en-US" sz="1600" dirty="0" smtClean="0">
                <a:hlinkClick r:id="rId8"/>
              </a:rPr>
              <a:t>https</a:t>
            </a:r>
            <a:r>
              <a:rPr lang="en-US" sz="1600" dirty="0">
                <a:hlinkClick r:id="rId8"/>
              </a:rPr>
              <a:t>://</a:t>
            </a:r>
            <a:r>
              <a:rPr lang="en-US" sz="1600" dirty="0" smtClean="0">
                <a:hlinkClick r:id="rId8"/>
              </a:rPr>
              <a:t>commerceguys.com/blog/comparing-drupal-commerce-magento</a:t>
            </a:r>
            <a:r>
              <a:rPr lang="en-US" sz="1600" dirty="0" smtClean="0"/>
              <a:t> </a:t>
            </a:r>
            <a:endParaRPr lang="en-US" sz="1000" dirty="0"/>
          </a:p>
        </p:txBody>
      </p:sp>
    </p:spTree>
    <p:extLst>
      <p:ext uri="{BB962C8B-B14F-4D97-AF65-F5344CB8AC3E}">
        <p14:creationId xmlns:p14="http://schemas.microsoft.com/office/powerpoint/2010/main" val="1895267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000" dirty="0" smtClean="0"/>
              <a:t>(4)</a:t>
            </a:r>
            <a:endParaRPr lang="en-US" sz="2000" dirty="0"/>
          </a:p>
        </p:txBody>
      </p:sp>
      <p:sp>
        <p:nvSpPr>
          <p:cNvPr id="3" name="Content Placeholder 2"/>
          <p:cNvSpPr>
            <a:spLocks noGrp="1"/>
          </p:cNvSpPr>
          <p:nvPr>
            <p:ph idx="1"/>
          </p:nvPr>
        </p:nvSpPr>
        <p:spPr/>
        <p:txBody>
          <a:bodyPr>
            <a:normAutofit/>
          </a:bodyPr>
          <a:lstStyle/>
          <a:p>
            <a:pPr marL="0" indent="0">
              <a:buNone/>
            </a:pPr>
            <a:r>
              <a:rPr lang="en-US" dirty="0" smtClean="0"/>
              <a:t>Videos </a:t>
            </a:r>
          </a:p>
          <a:p>
            <a:r>
              <a:rPr lang="en-US" sz="2000" dirty="0"/>
              <a:t>Drupal Commerce 2x on Drupal 8  (2013 presentation in Austin</a:t>
            </a:r>
            <a:r>
              <a:rPr lang="en-US" sz="2000" dirty="0" smtClean="0"/>
              <a:t>)</a:t>
            </a:r>
          </a:p>
          <a:p>
            <a:pPr marL="457200" lvl="1" indent="0">
              <a:buNone/>
            </a:pPr>
            <a:r>
              <a:rPr lang="en-US" sz="1400" dirty="0" smtClean="0">
                <a:hlinkClick r:id="rId2"/>
              </a:rPr>
              <a:t>https</a:t>
            </a:r>
            <a:r>
              <a:rPr lang="en-US" sz="1400" dirty="0">
                <a:hlinkClick r:id="rId2"/>
              </a:rPr>
              <a:t>://</a:t>
            </a:r>
            <a:r>
              <a:rPr lang="en-US" sz="1400" dirty="0" smtClean="0">
                <a:hlinkClick r:id="rId2"/>
              </a:rPr>
              <a:t>www.youtube.com/watch?v=NW8lbPgndFMDrupal</a:t>
            </a:r>
            <a:r>
              <a:rPr lang="en-US" sz="1400" dirty="0" smtClean="0"/>
              <a:t> </a:t>
            </a:r>
          </a:p>
          <a:p>
            <a:r>
              <a:rPr lang="en-US" sz="2000" dirty="0" smtClean="0"/>
              <a:t>Commerce </a:t>
            </a:r>
            <a:r>
              <a:rPr lang="en-US" sz="2000" dirty="0"/>
              <a:t>&amp; Drupal 8 at </a:t>
            </a:r>
            <a:r>
              <a:rPr lang="en-US" sz="2000" dirty="0" err="1"/>
              <a:t>DrupalCon</a:t>
            </a:r>
            <a:r>
              <a:rPr lang="en-US" sz="2000" dirty="0"/>
              <a:t> - Outlier  (video from </a:t>
            </a:r>
            <a:r>
              <a:rPr lang="en-US" sz="2000" dirty="0" err="1"/>
              <a:t>DrupalCon</a:t>
            </a:r>
            <a:r>
              <a:rPr lang="en-US" sz="2000" dirty="0"/>
              <a:t> Los Angeles, 2015</a:t>
            </a:r>
            <a:r>
              <a:rPr lang="en-US" sz="2000" dirty="0" smtClean="0"/>
              <a:t>)</a:t>
            </a:r>
          </a:p>
          <a:p>
            <a:pPr marL="457200" lvl="1" indent="0">
              <a:buNone/>
            </a:pPr>
            <a:r>
              <a:rPr lang="en-US" sz="1400" dirty="0" smtClean="0">
                <a:hlinkClick r:id="rId3"/>
              </a:rPr>
              <a:t>https</a:t>
            </a:r>
            <a:r>
              <a:rPr lang="en-US" sz="1400" dirty="0">
                <a:hlinkClick r:id="rId3"/>
              </a:rPr>
              <a:t>://</a:t>
            </a:r>
            <a:r>
              <a:rPr lang="en-US" sz="1400" dirty="0" smtClean="0">
                <a:hlinkClick r:id="rId3"/>
              </a:rPr>
              <a:t>www.youtube.com/watch?v=xAYPJjKn8Ek</a:t>
            </a:r>
            <a:r>
              <a:rPr lang="en-US" sz="1400" dirty="0" smtClean="0"/>
              <a:t> </a:t>
            </a:r>
          </a:p>
          <a:p>
            <a:pPr marL="0" indent="0">
              <a:buNone/>
            </a:pPr>
            <a:r>
              <a:rPr lang="en-US" dirty="0" smtClean="0"/>
              <a:t>Podcasts</a:t>
            </a:r>
          </a:p>
          <a:p>
            <a:r>
              <a:rPr lang="en-US" sz="2000" dirty="0"/>
              <a:t>Drupal Commerce 2.x with the "Guys" from the Commerce </a:t>
            </a:r>
            <a:r>
              <a:rPr lang="en-US" sz="2000" dirty="0" smtClean="0"/>
              <a:t>Guys</a:t>
            </a:r>
          </a:p>
          <a:p>
            <a:pPr marL="457200" lvl="1" indent="0">
              <a:buNone/>
            </a:pPr>
            <a:r>
              <a:rPr lang="en-US" sz="1400" dirty="0" smtClean="0">
                <a:hlinkClick r:id="rId4"/>
              </a:rPr>
              <a:t>https</a:t>
            </a:r>
            <a:r>
              <a:rPr lang="en-US" sz="1400" dirty="0">
                <a:hlinkClick r:id="rId4"/>
              </a:rPr>
              <a:t>://</a:t>
            </a:r>
            <a:r>
              <a:rPr lang="en-US" sz="1400" dirty="0" smtClean="0">
                <a:hlinkClick r:id="rId4"/>
              </a:rPr>
              <a:t>www.lullabot.com/podcasts/drupalizeme-podcast/drupal-commerce-2x-with-the-guys-from-the-commerce-guys</a:t>
            </a:r>
            <a:endParaRPr lang="en-US" sz="1400" dirty="0" smtClean="0"/>
          </a:p>
          <a:p>
            <a:r>
              <a:rPr lang="en-US" sz="2000" dirty="0" smtClean="0"/>
              <a:t>Commerce </a:t>
            </a:r>
            <a:r>
              <a:rPr lang="en-US" sz="2000" dirty="0"/>
              <a:t>2.x for Drupal </a:t>
            </a:r>
            <a:r>
              <a:rPr lang="en-US" sz="2000" dirty="0" smtClean="0"/>
              <a:t>8</a:t>
            </a:r>
          </a:p>
          <a:p>
            <a:pPr marL="457200" lvl="1" indent="0">
              <a:buNone/>
            </a:pPr>
            <a:r>
              <a:rPr lang="en-US" sz="1400" dirty="0" smtClean="0">
                <a:hlinkClick r:id="rId5"/>
              </a:rPr>
              <a:t>https</a:t>
            </a:r>
            <a:r>
              <a:rPr lang="en-US" sz="1400" dirty="0">
                <a:hlinkClick r:id="rId5"/>
              </a:rPr>
              <a:t>://</a:t>
            </a:r>
            <a:r>
              <a:rPr lang="en-US" sz="1400" dirty="0" smtClean="0">
                <a:hlinkClick r:id="rId5"/>
              </a:rPr>
              <a:t>modulesunraveled.com/podcast/154-commerce-2x-drupal-8-bojan-zivanovic-modules-unraveled-podcast</a:t>
            </a:r>
            <a:r>
              <a:rPr lang="en-US" sz="1400" dirty="0" smtClean="0"/>
              <a:t> </a:t>
            </a:r>
          </a:p>
          <a:p>
            <a:pPr marL="0" indent="0">
              <a:buNone/>
            </a:pPr>
            <a:endParaRPr lang="en-US" sz="1800" dirty="0"/>
          </a:p>
        </p:txBody>
      </p:sp>
    </p:spTree>
    <p:extLst>
      <p:ext uri="{BB962C8B-B14F-4D97-AF65-F5344CB8AC3E}">
        <p14:creationId xmlns:p14="http://schemas.microsoft.com/office/powerpoint/2010/main" val="18271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000" dirty="0" smtClean="0"/>
              <a:t>(5)</a:t>
            </a:r>
            <a:endParaRPr lang="en-US" sz="2000" dirty="0"/>
          </a:p>
        </p:txBody>
      </p:sp>
      <p:sp>
        <p:nvSpPr>
          <p:cNvPr id="3" name="Content Placeholder 2"/>
          <p:cNvSpPr>
            <a:spLocks noGrp="1"/>
          </p:cNvSpPr>
          <p:nvPr>
            <p:ph idx="1"/>
          </p:nvPr>
        </p:nvSpPr>
        <p:spPr/>
        <p:txBody>
          <a:bodyPr>
            <a:normAutofit/>
          </a:bodyPr>
          <a:lstStyle/>
          <a:p>
            <a:pPr marL="0" indent="0">
              <a:buNone/>
            </a:pPr>
            <a:r>
              <a:rPr lang="en-US" dirty="0"/>
              <a:t>GENERAL DRUPAL 8 TOPICS</a:t>
            </a:r>
            <a:endParaRPr lang="en-US" dirty="0" smtClean="0"/>
          </a:p>
          <a:p>
            <a:r>
              <a:rPr lang="en-US" sz="2000" dirty="0"/>
              <a:t>Why Drupal 8</a:t>
            </a:r>
            <a:r>
              <a:rPr lang="en-US" sz="2000" dirty="0" smtClean="0"/>
              <a:t>?</a:t>
            </a:r>
          </a:p>
          <a:p>
            <a:pPr marL="457200" lvl="1" indent="0">
              <a:buNone/>
            </a:pPr>
            <a:r>
              <a:rPr lang="en-US" sz="1400" dirty="0">
                <a:hlinkClick r:id="rId3"/>
              </a:rPr>
              <a:t>http://</a:t>
            </a:r>
            <a:r>
              <a:rPr lang="en-US" sz="1400" dirty="0" smtClean="0">
                <a:hlinkClick r:id="rId3"/>
              </a:rPr>
              <a:t>drupal.com/why-drupal-8</a:t>
            </a:r>
            <a:endParaRPr lang="en-US" sz="1800" dirty="0" smtClean="0"/>
          </a:p>
          <a:p>
            <a:r>
              <a:rPr lang="en-US" sz="2000" dirty="0"/>
              <a:t>The Beginners Guide to Drupal 8</a:t>
            </a:r>
          </a:p>
          <a:p>
            <a:pPr marL="457200" lvl="1" indent="0">
              <a:buNone/>
            </a:pPr>
            <a:r>
              <a:rPr lang="en-US" sz="1400" dirty="0">
                <a:hlinkClick r:id="rId4"/>
              </a:rPr>
              <a:t>https://www.ostraining.com/class/d8-beginner</a:t>
            </a:r>
            <a:r>
              <a:rPr lang="en-US" sz="1400" dirty="0" smtClean="0">
                <a:hlinkClick r:id="rId4"/>
              </a:rPr>
              <a:t>/</a:t>
            </a:r>
            <a:r>
              <a:rPr lang="en-US" sz="1400" dirty="0" smtClean="0"/>
              <a:t> </a:t>
            </a:r>
          </a:p>
          <a:p>
            <a:pPr marL="0" indent="0">
              <a:buNone/>
            </a:pPr>
            <a:r>
              <a:rPr lang="en-US" dirty="0"/>
              <a:t>DRUPAL </a:t>
            </a:r>
            <a:r>
              <a:rPr lang="en-US" dirty="0" smtClean="0"/>
              <a:t>CONSOLE </a:t>
            </a:r>
            <a:r>
              <a:rPr lang="en-US" dirty="0"/>
              <a:t>&amp; </a:t>
            </a:r>
            <a:r>
              <a:rPr lang="en-US" dirty="0" smtClean="0"/>
              <a:t>DRUSH</a:t>
            </a:r>
          </a:p>
          <a:p>
            <a:r>
              <a:rPr lang="en-US" sz="2000" dirty="0" err="1"/>
              <a:t>Drush</a:t>
            </a:r>
            <a:r>
              <a:rPr lang="en-US" sz="2000" dirty="0"/>
              <a:t> and the Drupal Console with Drupal </a:t>
            </a:r>
            <a:r>
              <a:rPr lang="en-US" sz="2000" dirty="0" smtClean="0"/>
              <a:t>8</a:t>
            </a:r>
          </a:p>
          <a:p>
            <a:pPr marL="457200" lvl="1" indent="0">
              <a:buNone/>
            </a:pPr>
            <a:r>
              <a:rPr lang="en-US" sz="1400" dirty="0">
                <a:hlinkClick r:id="rId5"/>
              </a:rPr>
              <a:t>https://</a:t>
            </a:r>
            <a:r>
              <a:rPr lang="en-US" sz="1400" dirty="0" smtClean="0">
                <a:hlinkClick r:id="rId5"/>
              </a:rPr>
              <a:t>pantheon.io/blog/drush-and-drupal-console-drupal-8</a:t>
            </a:r>
            <a:endParaRPr lang="en-US" sz="1400" dirty="0" smtClean="0"/>
          </a:p>
          <a:p>
            <a:r>
              <a:rPr lang="en-US" sz="2000" dirty="0"/>
              <a:t>10 things I learnt building in Drupal </a:t>
            </a:r>
            <a:r>
              <a:rPr lang="en-US" sz="2000" dirty="0" smtClean="0"/>
              <a:t>8</a:t>
            </a:r>
          </a:p>
          <a:p>
            <a:pPr marL="457200" lvl="1" indent="0">
              <a:buNone/>
            </a:pPr>
            <a:r>
              <a:rPr lang="en-US" sz="1400" dirty="0" smtClean="0">
                <a:hlinkClick r:id="rId6"/>
              </a:rPr>
              <a:t>http</a:t>
            </a:r>
            <a:r>
              <a:rPr lang="en-US" sz="1400" dirty="0">
                <a:hlinkClick r:id="rId6"/>
              </a:rPr>
              <a:t>://www.pixelite.co.nz/article/10-things-i-learnt-building-in-drupal-8</a:t>
            </a:r>
            <a:r>
              <a:rPr lang="en-US" sz="1400" dirty="0" smtClean="0">
                <a:hlinkClick r:id="rId6"/>
              </a:rPr>
              <a:t>/</a:t>
            </a:r>
            <a:endParaRPr lang="en-US" sz="1400" dirty="0" smtClean="0"/>
          </a:p>
          <a:p>
            <a:r>
              <a:rPr lang="en-US" sz="2000" dirty="0" smtClean="0"/>
              <a:t>Ten </a:t>
            </a:r>
            <a:r>
              <a:rPr lang="en-US" sz="2000" dirty="0"/>
              <a:t>things you need to know about Drupal </a:t>
            </a:r>
            <a:r>
              <a:rPr lang="en-US" sz="2000" dirty="0" smtClean="0"/>
              <a:t>Console</a:t>
            </a:r>
          </a:p>
          <a:p>
            <a:pPr marL="457200" lvl="1" indent="0">
              <a:buNone/>
            </a:pPr>
            <a:r>
              <a:rPr lang="en-US" sz="1400" dirty="0" smtClean="0">
                <a:hlinkClick r:id="rId7"/>
              </a:rPr>
              <a:t>https</a:t>
            </a:r>
            <a:r>
              <a:rPr lang="en-US" sz="1400" dirty="0">
                <a:hlinkClick r:id="rId7"/>
              </a:rPr>
              <a:t>://</a:t>
            </a:r>
            <a:r>
              <a:rPr lang="en-US" sz="1400" dirty="0" smtClean="0">
                <a:hlinkClick r:id="rId7"/>
              </a:rPr>
              <a:t>ffwagency.com/blog/nine-things-you-need-to-know-about-the-drupal-console-project</a:t>
            </a:r>
            <a:r>
              <a:rPr lang="en-US" sz="1400" dirty="0" smtClean="0"/>
              <a:t> </a:t>
            </a:r>
            <a:endParaRPr lang="en-US" sz="1400" dirty="0"/>
          </a:p>
        </p:txBody>
      </p:sp>
    </p:spTree>
    <p:extLst>
      <p:ext uri="{BB962C8B-B14F-4D97-AF65-F5344CB8AC3E}">
        <p14:creationId xmlns:p14="http://schemas.microsoft.com/office/powerpoint/2010/main" val="158359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E-Commerce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Seriously?</a:t>
            </a:r>
          </a:p>
          <a:p>
            <a:r>
              <a:rPr lang="en-US" dirty="0" smtClean="0"/>
              <a:t>Buying stuff online?</a:t>
            </a:r>
          </a:p>
          <a:p>
            <a:endParaRPr lang="en-US" dirty="0"/>
          </a:p>
          <a:p>
            <a:r>
              <a:rPr lang="en-US" dirty="0" err="1" smtClean="0"/>
              <a:t>Dictionary.com</a:t>
            </a:r>
            <a:r>
              <a:rPr lang="en-US" dirty="0" smtClean="0"/>
              <a:t> says:  “</a:t>
            </a:r>
            <a:r>
              <a:rPr lang="en-US" i="1" dirty="0" smtClean="0"/>
              <a:t>business </a:t>
            </a:r>
            <a:r>
              <a:rPr lang="en-US" i="1" dirty="0"/>
              <a:t>that is transacted by transferring data electronically, especially over the Internet</a:t>
            </a:r>
            <a:r>
              <a:rPr lang="en-US" i="1" dirty="0" smtClean="0"/>
              <a:t>.”</a:t>
            </a:r>
          </a:p>
          <a:p>
            <a:endParaRPr lang="en-US" dirty="0"/>
          </a:p>
          <a:p>
            <a:r>
              <a:rPr lang="en-US" dirty="0" smtClean="0"/>
              <a:t>Note</a:t>
            </a:r>
            <a:r>
              <a:rPr lang="is-IS" dirty="0" smtClean="0"/>
              <a:t>… not exclusively over the internet.</a:t>
            </a:r>
          </a:p>
          <a:p>
            <a:r>
              <a:rPr lang="is-IS" dirty="0" smtClean="0"/>
              <a:t>Takeaway:  It’s about doing business.  The key to doing business is “don’t make me do stuff that’s not related to my business”.</a:t>
            </a:r>
          </a:p>
          <a:p>
            <a:r>
              <a:rPr lang="is-IS" i="1" dirty="0" smtClean="0"/>
              <a:t>I.E.  “Don’t make me wrestle with my commerce platform.  I’ve got inventory to order, schedules to plan and widgets to make.”</a:t>
            </a:r>
          </a:p>
          <a:p>
            <a:endParaRPr lang="is-IS" dirty="0"/>
          </a:p>
          <a:p>
            <a:r>
              <a:rPr lang="is-IS" dirty="0" smtClean="0"/>
              <a:t>Conclusion: </a:t>
            </a:r>
          </a:p>
          <a:p>
            <a:pPr marL="0" indent="0" algn="ctr">
              <a:buNone/>
            </a:pPr>
            <a:r>
              <a:rPr lang="is-IS" dirty="0" smtClean="0">
                <a:solidFill>
                  <a:schemeClr val="accent5">
                    <a:lumMod val="40000"/>
                    <a:lumOff val="60000"/>
                  </a:schemeClr>
                </a:solidFill>
              </a:rPr>
              <a:t>UX (User Experience) will determine the success of a commerce platform.</a:t>
            </a:r>
            <a:endParaRPr lang="en-US" dirty="0">
              <a:solidFill>
                <a:schemeClr val="accent5">
                  <a:lumMod val="40000"/>
                  <a:lumOff val="60000"/>
                </a:schemeClr>
              </a:solidFill>
            </a:endParaRPr>
          </a:p>
        </p:txBody>
      </p:sp>
    </p:spTree>
    <p:extLst>
      <p:ext uri="{BB962C8B-B14F-4D97-AF65-F5344CB8AC3E}">
        <p14:creationId xmlns:p14="http://schemas.microsoft.com/office/powerpoint/2010/main" val="210240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Drupal Commerce?</a:t>
            </a:r>
            <a:endParaRPr lang="en-US" dirty="0"/>
          </a:p>
        </p:txBody>
      </p:sp>
      <p:sp>
        <p:nvSpPr>
          <p:cNvPr id="3" name="Content Placeholder 2"/>
          <p:cNvSpPr>
            <a:spLocks noGrp="1"/>
          </p:cNvSpPr>
          <p:nvPr>
            <p:ph idx="1"/>
          </p:nvPr>
        </p:nvSpPr>
        <p:spPr>
          <a:xfrm>
            <a:off x="838200" y="1825625"/>
            <a:ext cx="10515600" cy="1511935"/>
          </a:xfrm>
        </p:spPr>
        <p:txBody>
          <a:bodyPr>
            <a:normAutofit lnSpcReduction="10000"/>
          </a:bodyPr>
          <a:lstStyle/>
          <a:p>
            <a:r>
              <a:rPr lang="en-US" sz="3600" dirty="0" smtClean="0"/>
              <a:t>The Commerce </a:t>
            </a:r>
            <a:r>
              <a:rPr lang="en-US" sz="3600" dirty="0"/>
              <a:t>Guys:  </a:t>
            </a:r>
            <a:r>
              <a:rPr lang="en-US" sz="2000" dirty="0">
                <a:hlinkClick r:id="rId3"/>
              </a:rPr>
              <a:t>https://commerceguys.com</a:t>
            </a:r>
            <a:r>
              <a:rPr lang="en-US" sz="2000" dirty="0" smtClean="0">
                <a:hlinkClick r:id="rId3"/>
              </a:rPr>
              <a:t>/</a:t>
            </a:r>
            <a:endParaRPr lang="en-US" sz="2000" dirty="0" smtClean="0"/>
          </a:p>
          <a:p>
            <a:r>
              <a:rPr lang="en-US" sz="3200" dirty="0" smtClean="0">
                <a:solidFill>
                  <a:schemeClr val="tx1"/>
                </a:solidFill>
              </a:rPr>
              <a:t>Smaller, leaner company now after choosing to split-off from </a:t>
            </a:r>
            <a:r>
              <a:rPr lang="en-US" sz="3200" dirty="0" err="1" smtClean="0">
                <a:solidFill>
                  <a:schemeClr val="tx1"/>
                </a:solidFill>
              </a:rPr>
              <a:t>Platform.sh</a:t>
            </a:r>
            <a:endParaRPr lang="en-US" sz="3200" dirty="0" smtClean="0">
              <a:solidFill>
                <a:schemeClr val="tx1"/>
              </a:solidFill>
            </a:endParaRPr>
          </a:p>
          <a:p>
            <a:pPr marL="457200" lvl="1" indent="0">
              <a:buNone/>
            </a:pP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08" y="3337560"/>
            <a:ext cx="10042383" cy="2945766"/>
          </a:xfrm>
          <a:prstGeom prst="rect">
            <a:avLst/>
          </a:prstGeom>
        </p:spPr>
      </p:pic>
    </p:spTree>
    <p:extLst>
      <p:ext uri="{BB962C8B-B14F-4D97-AF65-F5344CB8AC3E}">
        <p14:creationId xmlns:p14="http://schemas.microsoft.com/office/powerpoint/2010/main" val="123841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2692</TotalTime>
  <Words>4210</Words>
  <Application>Microsoft Macintosh PowerPoint</Application>
  <PresentationFormat>Widescreen</PresentationFormat>
  <Paragraphs>540</Paragraphs>
  <Slides>73</Slides>
  <Notes>45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Calibri</vt:lpstr>
      <vt:lpstr>Corbel</vt:lpstr>
      <vt:lpstr>Courier New</vt:lpstr>
      <vt:lpstr>Wingdings</vt:lpstr>
      <vt:lpstr>Arial</vt:lpstr>
      <vt:lpstr>Depth</vt:lpstr>
      <vt:lpstr>Drupal Commerce 2.x</vt:lpstr>
      <vt:lpstr>What’s the point of this presentation?</vt:lpstr>
      <vt:lpstr>Is every slide going to lead with a question?</vt:lpstr>
      <vt:lpstr>Who *is* this guy?</vt:lpstr>
      <vt:lpstr>So he’s a big-time E-Commerce Expert, right?</vt:lpstr>
      <vt:lpstr>Then why would he be presenting on Drupal Commerce 2?</vt:lpstr>
      <vt:lpstr>Still here?</vt:lpstr>
      <vt:lpstr>Definition of E-Commerce</vt:lpstr>
      <vt:lpstr>Who Makes Drupal Commerce?</vt:lpstr>
      <vt:lpstr>Commerce Guy: Ryan Szrama</vt:lpstr>
      <vt:lpstr>Commerce Guy: Bojan Živanović</vt:lpstr>
      <vt:lpstr>Commerce Guy: Matt Glaman</vt:lpstr>
      <vt:lpstr>Commerce Guy: Doug Cone</vt:lpstr>
      <vt:lpstr>Challenges for Commerce 1.x (1)</vt:lpstr>
      <vt:lpstr>Challenges for Commerce 1.x (2)</vt:lpstr>
      <vt:lpstr>Challenges for Commerce 1.x (3)</vt:lpstr>
      <vt:lpstr>Commerce 2: Gotta Find My Purpose</vt:lpstr>
      <vt:lpstr>Getting Off The Island</vt:lpstr>
      <vt:lpstr>How Do We Get Off The Island? (1)</vt:lpstr>
      <vt:lpstr>How Do We Get Off The Island? (2)</vt:lpstr>
      <vt:lpstr>How Do We Get Off The Island? (3)</vt:lpstr>
      <vt:lpstr>How Do We Get Off The Island? (4)</vt:lpstr>
      <vt:lpstr>How Do We Get Off The Island? (4)</vt:lpstr>
      <vt:lpstr>How Do We Get Off The Island? (5)</vt:lpstr>
      <vt:lpstr>And Now…  A Note about Drupal Console (1)</vt:lpstr>
      <vt:lpstr>And Now… A Note about Drupal Console (2)</vt:lpstr>
      <vt:lpstr>But That’s A Different Story</vt:lpstr>
      <vt:lpstr>Commerce 2 Latest Build</vt:lpstr>
      <vt:lpstr>What’s In the Box? (1)</vt:lpstr>
      <vt:lpstr>What’s In the Box? (2)</vt:lpstr>
      <vt:lpstr>REQUIRED MODULES</vt:lpstr>
      <vt:lpstr>Required Modules (1)</vt:lpstr>
      <vt:lpstr>Required Modules (2)</vt:lpstr>
      <vt:lpstr>Required Modules (3)</vt:lpstr>
      <vt:lpstr>Required Modules (4)</vt:lpstr>
      <vt:lpstr>Required Modules (5)</vt:lpstr>
      <vt:lpstr>COMMERCE 2 FEATURES</vt:lpstr>
      <vt:lpstr>Currency Management (1)</vt:lpstr>
      <vt:lpstr>Currency Management (2)</vt:lpstr>
      <vt:lpstr>Taxes (1)</vt:lpstr>
      <vt:lpstr>Taxes (2)</vt:lpstr>
      <vt:lpstr>Stores (1)</vt:lpstr>
      <vt:lpstr>Stores (2)</vt:lpstr>
      <vt:lpstr>Stores (3)</vt:lpstr>
      <vt:lpstr>Stores (4)</vt:lpstr>
      <vt:lpstr>Products (1)</vt:lpstr>
      <vt:lpstr>Product Attributes (1)</vt:lpstr>
      <vt:lpstr>Product Attributes (2)</vt:lpstr>
      <vt:lpstr>Order and Line Item Types</vt:lpstr>
      <vt:lpstr>Order Editing</vt:lpstr>
      <vt:lpstr>Add to Cart Forms</vt:lpstr>
      <vt:lpstr>Multiple Shopping Carts</vt:lpstr>
      <vt:lpstr>Shopping Cart Block</vt:lpstr>
      <vt:lpstr>Checkout Flows (1)</vt:lpstr>
      <vt:lpstr>Checkout Flows (2)</vt:lpstr>
      <vt:lpstr>Improved Checkout UX (1)</vt:lpstr>
      <vt:lpstr>Improved Checkout UX (2)</vt:lpstr>
      <vt:lpstr>Payments</vt:lpstr>
      <vt:lpstr>Testing</vt:lpstr>
      <vt:lpstr>Take a Breath</vt:lpstr>
      <vt:lpstr>FEATURES SUMMARY (1)</vt:lpstr>
      <vt:lpstr>FEATURES SUMMARY (2)</vt:lpstr>
      <vt:lpstr>FEATURES SUMMARY (3)</vt:lpstr>
      <vt:lpstr>FEATURES SUMMARY (4)</vt:lpstr>
      <vt:lpstr>Modules, Modules Everywhere…</vt:lpstr>
      <vt:lpstr>Okay… When? When? When?</vt:lpstr>
      <vt:lpstr>What’s YOUR Experience  With Commerce?</vt:lpstr>
      <vt:lpstr>Movin’ On Up</vt:lpstr>
      <vt:lpstr>Resources (1)</vt:lpstr>
      <vt:lpstr>Resources (2)</vt:lpstr>
      <vt:lpstr>Resources (3)</vt:lpstr>
      <vt:lpstr>Resources (4)</vt:lpstr>
      <vt:lpstr>Resources (5)</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Drupal Commerce 2.x</dc:title>
  <dc:creator>Microsoft Office User</dc:creator>
  <cp:lastModifiedBy>Microsoft Office User</cp:lastModifiedBy>
  <cp:revision>112</cp:revision>
  <dcterms:created xsi:type="dcterms:W3CDTF">2016-08-17T18:50:23Z</dcterms:created>
  <dcterms:modified xsi:type="dcterms:W3CDTF">2016-08-19T20:48:30Z</dcterms:modified>
</cp:coreProperties>
</file>