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95" r:id="rId2"/>
    <p:sldId id="297" r:id="rId3"/>
    <p:sldId id="301" r:id="rId4"/>
    <p:sldId id="299" r:id="rId5"/>
    <p:sldId id="300" r:id="rId6"/>
    <p:sldId id="296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22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3BDAD-6170-4D6E-8839-5BB72914B372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76BAB-04C6-4A6E-A9FC-9913596AE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0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  <a:r>
              <a:rPr lang="en-US" baseline="0" dirty="0" smtClean="0"/>
              <a:t> one size fits all like UX for CX programs. But there are other elements that we need to focus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5590A-DFEE-479F-AF99-32793EC655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42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16 out of 17 for Customer</a:t>
            </a:r>
            <a:r>
              <a:rPr lang="en-US" baseline="0" dirty="0" smtClean="0"/>
              <a:t> Experience 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Neurology scientific study: Thinking is doing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Perception: Boston Baggage Claim, Disney World, Apple Watch Delivery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Decision Making is exhausting.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Start Strong and/ or End Strong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5590A-DFEE-479F-AF99-32793EC655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0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(Image) Thinking and Doing: Neurology Study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(Quoting) Manipulating the experience: perception/ time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(Loyalty) HOW MANY OF YOU DRINK SAME COFFEE IN THE MORNING? Once the decision is made we don’t like to revisit.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5590A-DFEE-479F-AF99-32793EC655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0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the board games…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5590A-DFEE-479F-AF99-32793EC655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31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5590A-DFEE-479F-AF99-32793EC655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09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5590A-DFEE-479F-AF99-32793EC655A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0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5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7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55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wP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2"/>
            <a:ext cx="8686800" cy="23177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1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1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0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3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8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2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8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Dharmesh Mistry | @dcmistry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C224-EDAD-42A2-BF26-028782B5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0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Dharmesh Mistry | @dcmistry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535C224-EDAD-42A2-BF26-028782B5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reshconsulting.com/top-ui-ux-trends-2015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freshconsulting.com/top-ui-ux-trends-2015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1600200"/>
            <a:ext cx="7315200" cy="3657600"/>
          </a:xfrm>
          <a:prstGeom prst="rect">
            <a:avLst/>
          </a:prstGeom>
          <a:solidFill>
            <a:srgbClr val="F1F9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lvl="1" algn="just"/>
            <a:r>
              <a:rPr lang="en-US" sz="4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Customer Exp</a:t>
            </a:r>
            <a:r>
              <a:rPr lang="en-US" sz="4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erience </a:t>
            </a:r>
          </a:p>
          <a:p>
            <a:pPr lvl="1" algn="just"/>
            <a:r>
              <a:rPr lang="en-US" sz="4400" dirty="0">
                <a:solidFill>
                  <a:schemeClr val="tx1"/>
                </a:solidFill>
                <a:latin typeface="Rockwell" panose="02060603020205020403" pitchFamily="18" charset="0"/>
              </a:rPr>
              <a:t>A</a:t>
            </a:r>
            <a:r>
              <a:rPr lang="en-US" sz="4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s </a:t>
            </a:r>
            <a:r>
              <a:rPr lang="en-US" sz="4400" dirty="0">
                <a:solidFill>
                  <a:schemeClr val="tx1"/>
                </a:solidFill>
                <a:latin typeface="Rockwell" panose="02060603020205020403" pitchFamily="18" charset="0"/>
              </a:rPr>
              <a:t>A</a:t>
            </a:r>
            <a:r>
              <a:rPr lang="en-US" sz="4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</a:p>
          <a:p>
            <a:pPr lvl="1" algn="just"/>
            <a:r>
              <a:rPr lang="en-US" sz="4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Strategic Differentiator</a:t>
            </a:r>
            <a:endParaRPr lang="en-US" sz="4400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   </a:t>
            </a:r>
          </a:p>
          <a:p>
            <a:r>
              <a:rPr lang="en-US" sz="2000" i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876800"/>
            <a:ext cx="5181600" cy="457200"/>
          </a:xfrm>
        </p:spPr>
        <p:txBody>
          <a:bodyPr>
            <a:noAutofit/>
          </a:bodyPr>
          <a:lstStyle/>
          <a:p>
            <a:pPr algn="r"/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Rockwell" panose="02060603020205020403" pitchFamily="18" charset="0"/>
              </a:rPr>
              <a:t>- Dharmesh Mistry | Drupal Nights | Cambridge, MA </a:t>
            </a:r>
            <a:endParaRPr lang="en-US" sz="1400" i="1" dirty="0">
              <a:solidFill>
                <a:schemeClr val="bg1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bg1">
                    <a:lumMod val="50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bg1">
                  <a:lumMod val="50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8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Rockwell" panose="02060603020205020403" pitchFamily="18" charset="0"/>
              </a:rPr>
              <a:t>How effective are your CX programs?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Customer Experience Forum 2014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09976" y="1614487"/>
            <a:ext cx="4271965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90951" y="685800"/>
            <a:ext cx="3352800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4401" y="685801"/>
            <a:ext cx="2857500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401" y="1609726"/>
            <a:ext cx="2676525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0" y="2538413"/>
            <a:ext cx="1828801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43750" y="685802"/>
            <a:ext cx="1095375" cy="923925"/>
          </a:xfrm>
          <a:prstGeom prst="rect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877176" y="1609727"/>
            <a:ext cx="357185" cy="923925"/>
          </a:xfrm>
          <a:prstGeom prst="rect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81726" y="832620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12%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59621" y="1187559"/>
            <a:ext cx="1233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“very effective.”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13406" y="1713293"/>
            <a:ext cx="906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  3%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24601" y="2077757"/>
            <a:ext cx="1608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“extremely effective.”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76539" y="2538412"/>
            <a:ext cx="5462587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48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Rockwell" panose="02060603020205020403" pitchFamily="18" charset="0"/>
              </a:rPr>
              <a:t>What do executives want from CX?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Customer Experience Forum 2014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7027" y="685802"/>
            <a:ext cx="2857500" cy="9239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7027" y="1609727"/>
            <a:ext cx="2676525" cy="9239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7026" y="2514600"/>
            <a:ext cx="1828801" cy="9239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34225" y="685800"/>
            <a:ext cx="1095375" cy="923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72415" y="1600200"/>
            <a:ext cx="357185" cy="9239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721" y="3570976"/>
            <a:ext cx="184410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Total: 80%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1000" y="4114800"/>
            <a:ext cx="1825777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“Leader.”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92414" y="3581400"/>
            <a:ext cx="283718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Total: 15%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92413" y="4142601"/>
            <a:ext cx="2837187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“Very effective/ extremely effective” 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2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Rockwell" panose="02060603020205020403" pitchFamily="18" charset="0"/>
              </a:rPr>
              <a:t>Value to Customer from Experience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399" y="1695450"/>
            <a:ext cx="1838325" cy="1409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Effectiveness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3343275" y="1714499"/>
            <a:ext cx="1838325" cy="1409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Ease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7399" y="1695450"/>
            <a:ext cx="1838325" cy="1409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Emotion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492500"/>
            <a:ext cx="685800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The order of importance: Effectiveness, Ease, Emotion </a:t>
            </a:r>
            <a:r>
              <a:rPr lang="en-US" sz="2000" dirty="0" smtClean="0">
                <a:solidFill>
                  <a:schemeClr val="accent5"/>
                </a:solidFill>
                <a:latin typeface="Rockwell" panose="02060603020205020403" pitchFamily="18" charset="0"/>
              </a:rPr>
              <a:t>is wrong.</a:t>
            </a:r>
          </a:p>
          <a:p>
            <a:pPr algn="l"/>
            <a:endParaRPr lang="en-US" sz="20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Emotion is slightly more important in 11 (out of 17) industries</a:t>
            </a: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.</a:t>
            </a:r>
          </a:p>
          <a:p>
            <a:pPr algn="l"/>
            <a:endParaRPr lang="en-US" sz="20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Customer Experience Forum 2014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7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Rockwell" panose="02060603020205020403" pitchFamily="18" charset="0"/>
              </a:rPr>
              <a:t>Value of Emotion to Customer Experience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2749139" y="1219200"/>
            <a:ext cx="3645724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Thinking &amp; Doing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9138" y="2514600"/>
            <a:ext cx="3627911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Manipulating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9138" y="3810000"/>
            <a:ext cx="3645725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Decision Making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Customer Experience Forum 2014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3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1757549"/>
            <a:ext cx="7296151" cy="40971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r>
              <a:rPr lang="en-US" sz="24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“</a:t>
            </a:r>
            <a:r>
              <a:rPr lang="en-US" sz="2400" i="1" dirty="0">
                <a:solidFill>
                  <a:schemeClr val="tx1"/>
                </a:solidFill>
                <a:latin typeface="Rockwell" panose="02060603020205020403" pitchFamily="18" charset="0"/>
              </a:rPr>
              <a:t>I've learned that people will forget what you said, people will forget what you did, but people will never forget how you made them feel.” </a:t>
            </a:r>
            <a:endParaRPr lang="en-US" sz="2400" i="1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   </a:t>
            </a:r>
          </a:p>
          <a:p>
            <a:r>
              <a:rPr lang="en-US" sz="2000" i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-Maya Angelou</a:t>
            </a:r>
          </a:p>
        </p:txBody>
      </p:sp>
    </p:spTree>
    <p:extLst>
      <p:ext uri="{BB962C8B-B14F-4D97-AF65-F5344CB8AC3E}">
        <p14:creationId xmlns:p14="http://schemas.microsoft.com/office/powerpoint/2010/main" val="89617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Rockwell" panose="02060603020205020403" pitchFamily="18" charset="0"/>
              </a:rPr>
              <a:t>Road to a robust customer experience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6924" y="3433791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Repair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1194" y="3434831"/>
            <a:ext cx="70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Elevate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24971" y="3453361"/>
            <a:ext cx="829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Optimize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10421" y="3471894"/>
            <a:ext cx="1065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Differentiate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55567" y="4259291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b="1" dirty="0" smtClean="0">
                <a:latin typeface="Rockwell" panose="02060603020205020403" pitchFamily="18" charset="0"/>
              </a:rPr>
              <a:t>47%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51012" y="4251382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b="1" dirty="0" smtClean="0">
                <a:latin typeface="Rockwell" panose="02060603020205020403" pitchFamily="18" charset="0"/>
              </a:rPr>
              <a:t>28%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36443" y="4269915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b="1" dirty="0" smtClean="0">
                <a:latin typeface="Rockwell" panose="02060603020205020403" pitchFamily="18" charset="0"/>
              </a:rPr>
              <a:t>12%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92966" y="4251381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b="1" dirty="0" smtClean="0">
                <a:latin typeface="Rockwell" panose="02060603020205020403" pitchFamily="18" charset="0"/>
              </a:rPr>
              <a:t>6%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695994" y="2781303"/>
            <a:ext cx="1352550" cy="126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772420" y="2768601"/>
            <a:ext cx="1352550" cy="126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839369" y="2755903"/>
            <a:ext cx="1352550" cy="126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Customer Experience Forum 2014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951496" y="2419352"/>
            <a:ext cx="705394" cy="685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b="1" dirty="0" smtClean="0">
              <a:solidFill>
                <a:srgbClr val="0A0A0A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46941" y="2432050"/>
            <a:ext cx="705394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133975" y="2419352"/>
            <a:ext cx="705394" cy="685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172325" y="2438400"/>
            <a:ext cx="705394" cy="685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12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4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977900"/>
            <a:ext cx="7296151" cy="487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endParaRPr lang="en-US" sz="3600" i="1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“UX as a key marketplace differentiator … sophisticated companies are adopting UX as a part of on overall customer experience.”</a:t>
            </a:r>
            <a:r>
              <a:rPr lang="en-US" sz="2000" i="1" dirty="0">
                <a:solidFill>
                  <a:schemeClr val="tx1"/>
                </a:solidFill>
                <a:latin typeface="Rockwell" panose="02060603020205020403" pitchFamily="18" charset="0"/>
              </a:rPr>
              <a:t> </a:t>
            </a:r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</a:t>
            </a:r>
          </a:p>
          <a:p>
            <a:r>
              <a:rPr lang="en-US" sz="2000" i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</a:t>
            </a:r>
          </a:p>
          <a:p>
            <a:r>
              <a:rPr lang="en-US" sz="2000" i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-Scott </a:t>
            </a:r>
            <a:r>
              <a:rPr lang="en-US" sz="2000" i="1" dirty="0" err="1" smtClean="0">
                <a:solidFill>
                  <a:schemeClr val="tx1"/>
                </a:solidFill>
                <a:latin typeface="Rockwell" panose="02060603020205020403" pitchFamily="18" charset="0"/>
              </a:rPr>
              <a:t>Plewer</a:t>
            </a:r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, “Ascent of UX as a Business Strategy”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3088" y="895350"/>
            <a:ext cx="847725" cy="1308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r>
              <a:rPr lang="en-US" sz="3600" u="sng" dirty="0" smtClean="0">
                <a:solidFill>
                  <a:schemeClr val="tx2"/>
                </a:solidFill>
                <a:latin typeface="Rockwell" panose="02060603020205020403" pitchFamily="18" charset="0"/>
              </a:rPr>
              <a:t>CX</a:t>
            </a:r>
          </a:p>
        </p:txBody>
      </p:sp>
      <p:sp>
        <p:nvSpPr>
          <p:cNvPr id="8" name="Rectangle 7"/>
          <p:cNvSpPr/>
          <p:nvPr/>
        </p:nvSpPr>
        <p:spPr>
          <a:xfrm>
            <a:off x="6424612" y="895350"/>
            <a:ext cx="847725" cy="1308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r>
              <a:rPr lang="en-US" sz="3600" u="sng" dirty="0" smtClean="0">
                <a:solidFill>
                  <a:schemeClr val="tx2"/>
                </a:solidFill>
                <a:latin typeface="Rockwell" panose="02060603020205020403" pitchFamily="18" charset="0"/>
              </a:rPr>
              <a:t>UX</a:t>
            </a:r>
            <a:endParaRPr lang="en-US" sz="3600" u="sng" dirty="0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09850" y="1651000"/>
            <a:ext cx="3814762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73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Rockwell" panose="02060603020205020403" pitchFamily="18" charset="0"/>
              </a:rPr>
              <a:t>1. Intuitive vs. Evidence UX</a:t>
            </a:r>
          </a:p>
        </p:txBody>
      </p:sp>
      <p:sp>
        <p:nvSpPr>
          <p:cNvPr id="2" name="Rectangle 1"/>
          <p:cNvSpPr/>
          <p:nvPr/>
        </p:nvSpPr>
        <p:spPr>
          <a:xfrm>
            <a:off x="668655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Gartner UX Webinar 2015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1421" y="1595279"/>
            <a:ext cx="209839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A0A0A"/>
                </a:solidFill>
                <a:latin typeface="Rockwell" panose="02060603020205020403" pitchFamily="18" charset="0"/>
              </a:rPr>
              <a:t>Intuitive-driven UX</a:t>
            </a:r>
            <a:endParaRPr lang="en-US" i="1" dirty="0">
              <a:solidFill>
                <a:srgbClr val="0A0A0A"/>
              </a:solidFill>
              <a:latin typeface="Rockwell" panose="020606030202050204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5645" y="2172453"/>
            <a:ext cx="31615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Deep Understanding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Creative Reinvention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Obsessing the Craft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Cohesive Team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Assumes Talent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96721" y="1578411"/>
            <a:ext cx="225093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A0A0A"/>
                </a:solidFill>
                <a:latin typeface="Rockwell" panose="02060603020205020403" pitchFamily="18" charset="0"/>
              </a:rPr>
              <a:t>Evidence-based  UX</a:t>
            </a:r>
            <a:endParaRPr lang="en-US" i="1" dirty="0">
              <a:solidFill>
                <a:srgbClr val="0A0A0A"/>
              </a:solidFill>
              <a:latin typeface="Rockwell" panose="020606030202050204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0945" y="2155586"/>
            <a:ext cx="3504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Acknowledge Ignorance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Reality Rules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Coarse-Grained Result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Team Can be Loose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7415"/>
            <a:ext cx="9144000" cy="6783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en-US" sz="2800" dirty="0" smtClean="0">
                <a:latin typeface="Rockwell" panose="02060603020205020403" pitchFamily="18" charset="0"/>
              </a:rPr>
              <a:t>1. Intuitive vs. Evidence UX</a:t>
            </a:r>
            <a:endParaRPr lang="en-US" sz="2800" dirty="0">
              <a:latin typeface="Rockwell" panose="02060603020205020403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11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7" y="1066800"/>
            <a:ext cx="5961063" cy="5076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686550" y="6598837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Gartner UX Webinar 2015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7415"/>
            <a:ext cx="9144000" cy="6783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en-US" sz="2800" dirty="0" smtClean="0">
                <a:latin typeface="Rockwell" panose="02060603020205020403" pitchFamily="18" charset="0"/>
              </a:rPr>
              <a:t>1. Intuitive vs. Evidence UX</a:t>
            </a:r>
            <a:endParaRPr lang="en-US" sz="2800" dirty="0">
              <a:latin typeface="Rockwell" panose="02060603020205020403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0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9" y="930850"/>
            <a:ext cx="5529261" cy="512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686550" y="6607804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Gartner UX Webinar 2015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0" y="0"/>
            <a:ext cx="9144000" cy="715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en-US" sz="2800" dirty="0" smtClean="0">
                <a:latin typeface="Rockwell" panose="02060603020205020403" pitchFamily="18" charset="0"/>
              </a:rPr>
              <a:t>1. Intuitive vs. Evidence UX</a:t>
            </a:r>
            <a:endParaRPr lang="en-US" sz="28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7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1828800"/>
            <a:ext cx="3429000" cy="3429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314700" y="2644239"/>
            <a:ext cx="2590800" cy="2590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3608120"/>
            <a:ext cx="1600200" cy="1600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usability</a:t>
            </a:r>
            <a:endParaRPr lang="en-US" sz="1100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2971800"/>
            <a:ext cx="1132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Rockwell" panose="02060603020205020403" pitchFamily="18" charset="0"/>
              </a:rPr>
              <a:t>user </a:t>
            </a:r>
          </a:p>
          <a:p>
            <a:r>
              <a:rPr lang="en-US" sz="1400" dirty="0" smtClean="0">
                <a:latin typeface="Rockwell" panose="02060603020205020403" pitchFamily="18" charset="0"/>
              </a:rPr>
              <a:t>experience</a:t>
            </a:r>
            <a:endParaRPr lang="en-US" sz="1400" dirty="0">
              <a:latin typeface="Rockwell" panose="020606030202050204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9302" y="2057400"/>
            <a:ext cx="1132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Rockwell" panose="02060603020205020403" pitchFamily="18" charset="0"/>
              </a:rPr>
              <a:t>customer</a:t>
            </a:r>
          </a:p>
          <a:p>
            <a:r>
              <a:rPr lang="en-US" sz="1400" dirty="0" smtClean="0">
                <a:latin typeface="Rockwell" panose="02060603020205020403" pitchFamily="18" charset="0"/>
              </a:rPr>
              <a:t>experience</a:t>
            </a:r>
            <a:endParaRPr lang="en-US" sz="1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18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4" grpId="0" animBg="1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0726" y="6222927"/>
            <a:ext cx="715327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Icon created by: Roy Martens, the Noun Project |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Severino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Ribecca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, the Noun Project |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Gilad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 Fried, the Noun Project |  Chris McDonnell, the Noun Project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748" y="3447391"/>
            <a:ext cx="1328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Segmenting </a:t>
            </a:r>
          </a:p>
          <a:p>
            <a:pPr algn="l"/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applications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Rockwell" panose="02060603020205020403" pitchFamily="18" charset="0"/>
              </a:rPr>
              <a:t>2</a:t>
            </a:r>
            <a:r>
              <a:rPr lang="en-US" sz="2800" dirty="0" smtClean="0">
                <a:latin typeface="Rockwell" panose="02060603020205020403" pitchFamily="18" charset="0"/>
              </a:rPr>
              <a:t>. </a:t>
            </a:r>
            <a:r>
              <a:rPr lang="en-US" sz="2800" dirty="0">
                <a:latin typeface="Rockwell" panose="02060603020205020403" pitchFamily="18" charset="0"/>
              </a:rPr>
              <a:t>Multi-Channel</a:t>
            </a:r>
            <a:r>
              <a:rPr lang="en-US" sz="2800" dirty="0" smtClean="0">
                <a:latin typeface="Rockwell" panose="02060603020205020403" pitchFamily="18" charset="0"/>
              </a:rPr>
              <a:t> &amp; Multi-Screen</a:t>
            </a:r>
            <a:endParaRPr lang="en-US" sz="2800" dirty="0"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25" y="3429001"/>
            <a:ext cx="21907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Deeper integration of digital and physical </a:t>
            </a:r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interactions</a:t>
            </a:r>
          </a:p>
          <a:p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  <a:p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“User Context” is key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361" y="1572341"/>
            <a:ext cx="145120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10838" y="3429000"/>
            <a:ext cx="2169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Targeted and Tailored experiences for different </a:t>
            </a:r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devices</a:t>
            </a:r>
          </a:p>
          <a:p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  <a:p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Responsive: Going from mobile-hostile to mobile-optimized approach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49" y="1814475"/>
            <a:ext cx="1133475" cy="149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77" y="2343322"/>
            <a:ext cx="820549" cy="97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7" y="1663911"/>
            <a:ext cx="893251" cy="116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9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-20664" y="0"/>
            <a:ext cx="9164664" cy="715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/>
                </a:solidFill>
                <a:latin typeface="Rockwell" pitchFamily="18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dirty="0" smtClean="0"/>
              <a:t>4.  UX Engagement Trends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472236" y="5880029"/>
            <a:ext cx="267176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  <a:hlinkClick r:id="rId2"/>
              </a:rPr>
              <a:t>http://www.freshconsulting.com/top-ui-ux-trends-2015/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2138" y="6167288"/>
            <a:ext cx="72818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Icon created by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: Arthur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Shlain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the Noun Project |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Deivid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Sáenz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the Noun Project |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Jetro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Cabau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Quirós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the Noun Project |  Sergey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Krivo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the Noun Project</a:t>
            </a:r>
          </a:p>
        </p:txBody>
      </p:sp>
      <p:sp>
        <p:nvSpPr>
          <p:cNvPr id="7" name="Rectangle 6"/>
          <p:cNvSpPr/>
          <p:nvPr/>
        </p:nvSpPr>
        <p:spPr>
          <a:xfrm>
            <a:off x="295273" y="3494394"/>
            <a:ext cx="130492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Continued evolution of the scroll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16" y="1373953"/>
            <a:ext cx="614240" cy="19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33" y="3482899"/>
            <a:ext cx="904762" cy="163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950136" y="5031093"/>
            <a:ext cx="1933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Personalized UX &amp;</a:t>
            </a:r>
          </a:p>
          <a:p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Interactive Stories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9" y="1604897"/>
            <a:ext cx="1157286" cy="1519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355311" y="3134085"/>
            <a:ext cx="1800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Meaningful </a:t>
            </a:r>
          </a:p>
          <a:p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Micro-interactions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588" y="3893269"/>
            <a:ext cx="1347475" cy="163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838949" y="3482900"/>
            <a:ext cx="13049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Monitor  UX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6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0" y="1"/>
            <a:ext cx="91440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/>
                </a:solidFill>
                <a:latin typeface="Rockwell" pitchFamily="18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dirty="0">
                <a:solidFill>
                  <a:srgbClr val="002060"/>
                </a:solidFill>
              </a:rPr>
              <a:t>3</a:t>
            </a:r>
            <a:r>
              <a:rPr lang="en-US" sz="2800" dirty="0" smtClean="0">
                <a:solidFill>
                  <a:srgbClr val="002060"/>
                </a:solidFill>
              </a:rPr>
              <a:t>. 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UX Design Trends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1750" y="5880029"/>
            <a:ext cx="267176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>
                    <a:lumMod val="85000"/>
                  </a:schemeClr>
                </a:solidFill>
                <a:hlinkClick r:id="rId2"/>
              </a:rPr>
              <a:t>http://www.freshconsulting.com/top-ui-ux-trends-2015/</a:t>
            </a:r>
            <a:endParaRPr lang="en-US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2138" y="6167288"/>
            <a:ext cx="72818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Icon created by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Nadir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Balcikli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the Noun Project |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Kevin Ho,,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the Noun Project |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Andrew Nolte,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the Noun Project | 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Yarden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Gilboa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the Noun Project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" y="1973239"/>
            <a:ext cx="1081086" cy="143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7218" y="3457194"/>
            <a:ext cx="10810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Webfont</a:t>
            </a:r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 Type Diversity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131" y="2328698"/>
            <a:ext cx="115906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67265" y="3594845"/>
            <a:ext cx="1304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High Impact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Imagery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605" y="1893304"/>
            <a:ext cx="1183480" cy="153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789882" y="3594845"/>
            <a:ext cx="1304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Material </a:t>
            </a:r>
          </a:p>
          <a:p>
            <a:pPr algn="ctr"/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Design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725" y="1888194"/>
            <a:ext cx="1157815" cy="1535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7052999" y="3454587"/>
            <a:ext cx="1304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Card/ Tiled Navigation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16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1261861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Invest in Emotion along with Effectiveness and </a:t>
            </a: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Ease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Based on your organization’s structure and resource/ skill availability, implement appropriate UX ideology </a:t>
            </a:r>
            <a:endParaRPr lang="en-US" sz="2000" dirty="0" smtClean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>
                  <a:lumMod val="90000"/>
                  <a:lumOff val="10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Continue to work on multi-channel and multi-screen UX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Be abreast to design and engagement trends; incorporate when aligns with corporate strategy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0" kern="1200">
                <a:solidFill>
                  <a:schemeClr val="tx1"/>
                </a:solidFill>
                <a:latin typeface="Rockwell" pitchFamily="18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dirty="0" smtClean="0">
                <a:solidFill>
                  <a:srgbClr val="002060"/>
                </a:solidFill>
              </a:rPr>
              <a:t>Summary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1600200"/>
            <a:ext cx="7315200" cy="3657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lvl="1" algn="just"/>
            <a:r>
              <a:rPr lang="en-US" sz="4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Customer is the king. </a:t>
            </a:r>
            <a:endParaRPr lang="en-US" sz="4400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   </a:t>
            </a:r>
          </a:p>
          <a:p>
            <a:r>
              <a:rPr lang="en-US" sz="2000" i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1600200"/>
            <a:ext cx="7315200" cy="3657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lvl="1" algn="just"/>
            <a:r>
              <a:rPr lang="en-US" sz="4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</a:t>
            </a:r>
            <a:r>
              <a:rPr lang="en-US" sz="4400" strike="sngStrike" dirty="0" smtClean="0">
                <a:solidFill>
                  <a:schemeClr val="tx1"/>
                </a:solidFill>
                <a:latin typeface="Rockwell" panose="02060603020205020403" pitchFamily="18" charset="0"/>
              </a:rPr>
              <a:t>Customer</a:t>
            </a:r>
            <a:r>
              <a:rPr lang="en-US" sz="4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is the king. </a:t>
            </a:r>
            <a:endParaRPr lang="en-US" sz="4400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   </a:t>
            </a:r>
          </a:p>
          <a:p>
            <a:r>
              <a:rPr lang="en-US" sz="2000" i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1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1600200"/>
            <a:ext cx="7315200" cy="3657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lvl="1" algn="just"/>
            <a:r>
              <a:rPr lang="en-US" sz="4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</a:t>
            </a:r>
            <a:r>
              <a:rPr lang="en-US" sz="4400" strike="sngStrike" dirty="0" smtClean="0">
                <a:solidFill>
                  <a:schemeClr val="tx1"/>
                </a:solidFill>
                <a:latin typeface="Rockwell" panose="02060603020205020403" pitchFamily="18" charset="0"/>
              </a:rPr>
              <a:t>Customer</a:t>
            </a:r>
            <a:r>
              <a:rPr lang="en-US" sz="44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is the king. </a:t>
            </a:r>
            <a:endParaRPr lang="en-US" sz="4400" dirty="0" smtClean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   </a:t>
            </a:r>
          </a:p>
          <a:p>
            <a:r>
              <a:rPr lang="en-US" sz="2000" i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2743200"/>
            <a:ext cx="25908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Rockwell" panose="02060603020205020403" pitchFamily="18" charset="0"/>
              </a:rPr>
              <a:t>Empathy</a:t>
            </a:r>
            <a:endParaRPr lang="en-US" sz="4000" dirty="0">
              <a:latin typeface="Rockwell" panose="02060603020205020403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73929" y="2402676"/>
            <a:ext cx="4905376" cy="1689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lvl="2"/>
            <a:endParaRPr lang="en-US" sz="3600" i="1" dirty="0">
              <a:solidFill>
                <a:schemeClr val="tx1"/>
              </a:solidFill>
              <a:latin typeface="Rockwell" panose="02060603020205020403" pitchFamily="18" charset="0"/>
            </a:endParaRPr>
          </a:p>
          <a:p>
            <a:pPr lvl="1"/>
            <a:r>
              <a:rPr lang="en-US" sz="36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LOYALTY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   </a:t>
            </a:r>
          </a:p>
          <a:p>
            <a:r>
              <a:rPr lang="en-US" sz="2000" i="1" dirty="0">
                <a:solidFill>
                  <a:schemeClr val="tx1"/>
                </a:solidFill>
                <a:latin typeface="Rockwell" panose="02060603020205020403" pitchFamily="18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                                                                          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2" y="1702891"/>
            <a:ext cx="1754982" cy="214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599" y="4572753"/>
            <a:ext cx="5114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Continue to use the product/ service.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Buy other products/ services.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Rockwell" panose="02060603020205020403" pitchFamily="18" charset="0"/>
              </a:rPr>
              <a:t>Advocate for products/ services.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68655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Icon created by useiconic.com, noun project. 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Customer Experience Forum 2014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0" y="2583"/>
            <a:ext cx="8686800" cy="715963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What is CX striving for? </a:t>
            </a:r>
            <a:endParaRPr lang="en-US" sz="28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85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8081" y="-7749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Value to Customer from Experience</a:t>
            </a:r>
            <a:endParaRPr lang="en-US" sz="28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5347" y="2940050"/>
            <a:ext cx="1809752" cy="12128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Effectiveness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3619498" y="2940052"/>
            <a:ext cx="1828801" cy="12128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   Ease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6362697" y="2940053"/>
            <a:ext cx="1857377" cy="12128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Rockwell" panose="02060603020205020403" pitchFamily="18" charset="0"/>
              </a:rPr>
              <a:t>     Emotion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Customer Experience Forum 2014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3126" y="2702718"/>
            <a:ext cx="705394" cy="685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#1</a:t>
            </a:r>
          </a:p>
        </p:txBody>
      </p:sp>
      <p:sp>
        <p:nvSpPr>
          <p:cNvPr id="14" name="Oval 13"/>
          <p:cNvSpPr/>
          <p:nvPr/>
        </p:nvSpPr>
        <p:spPr>
          <a:xfrm>
            <a:off x="3314425" y="2721770"/>
            <a:ext cx="705394" cy="685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#2</a:t>
            </a:r>
          </a:p>
        </p:txBody>
      </p:sp>
      <p:sp>
        <p:nvSpPr>
          <p:cNvPr id="15" name="Oval 14"/>
          <p:cNvSpPr/>
          <p:nvPr/>
        </p:nvSpPr>
        <p:spPr>
          <a:xfrm>
            <a:off x="6019524" y="2743200"/>
            <a:ext cx="705394" cy="685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  <a:latin typeface="Rockwell" panose="02060603020205020403" pitchFamily="18" charset="0"/>
              </a:rPr>
              <a:t>#3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5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685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2060"/>
                </a:solidFill>
                <a:latin typeface="Rockwell" panose="02060603020205020403" pitchFamily="18" charset="0"/>
              </a:rPr>
              <a:t>State of CX</a:t>
            </a:r>
            <a:endParaRPr lang="en-US" sz="28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Customer Experience Forum 2014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401" y="685803"/>
            <a:ext cx="2857500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1" y="1609728"/>
            <a:ext cx="2676525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0" y="2538415"/>
            <a:ext cx="1828801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24701" y="685800"/>
            <a:ext cx="1095375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62891" y="1614490"/>
            <a:ext cx="357185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90926" y="1614490"/>
            <a:ext cx="4271965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71901" y="685803"/>
            <a:ext cx="3352800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57489" y="2538415"/>
            <a:ext cx="5462587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-14207" y="1"/>
            <a:ext cx="86868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  <a:latin typeface="Rockwell" panose="02060603020205020403" pitchFamily="18" charset="0"/>
              </a:rPr>
              <a:t>What do executives want from CX?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6242371"/>
            <a:ext cx="24574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Source: Customer Experience Forum 2014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21022" y="2538412"/>
            <a:ext cx="5462587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4459" y="1614487"/>
            <a:ext cx="4271965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35434" y="685800"/>
            <a:ext cx="3352800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401" y="685802"/>
            <a:ext cx="2857500" cy="923925"/>
          </a:xfrm>
          <a:prstGeom prst="rec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14401" y="1609727"/>
            <a:ext cx="2676525" cy="923925"/>
          </a:xfrm>
          <a:prstGeom prst="rec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0" y="2538414"/>
            <a:ext cx="1828801" cy="923925"/>
          </a:xfrm>
          <a:prstGeom prst="rec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88233" y="685802"/>
            <a:ext cx="1095375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21659" y="1609727"/>
            <a:ext cx="357185" cy="923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t"/>
          <a:lstStyle/>
          <a:p>
            <a:pPr algn="l"/>
            <a:endParaRPr lang="en-US" sz="1200" dirty="0" smtClean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30790" y="809627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31%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33813" y="1161397"/>
            <a:ext cx="2189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“Be a leader in your industry.”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05238" y="1724027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29%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95713" y="2075797"/>
            <a:ext cx="2406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“Be THE leader in your industry.”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98633" y="2643068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tx2"/>
                </a:solidFill>
                <a:latin typeface="Rockwell" panose="02060603020205020403" pitchFamily="18" charset="0"/>
              </a:rPr>
              <a:t>20%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01656" y="2985313"/>
            <a:ext cx="2135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“Be a leader in any industry.”</a:t>
            </a: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3962400" y="6400800"/>
            <a:ext cx="5181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Dharmesh Mistry | @</a:t>
            </a:r>
            <a:r>
              <a:rPr lang="en-US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dcmistry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US" sz="1400" i="1" dirty="0">
              <a:solidFill>
                <a:schemeClr val="tx1">
                  <a:lumMod val="85000"/>
                  <a:lumOff val="1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2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3389</TotalTime>
  <Words>859</Words>
  <Application>Microsoft Office PowerPoint</Application>
  <PresentationFormat>On-screen Show (4:3)</PresentationFormat>
  <Paragraphs>181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CX striving for? </vt:lpstr>
      <vt:lpstr>Value to Customer from Experience</vt:lpstr>
      <vt:lpstr>State of CX</vt:lpstr>
      <vt:lpstr>What do executives want from CX?</vt:lpstr>
      <vt:lpstr>How effective are your CX programs?</vt:lpstr>
      <vt:lpstr>What do executives want from CX?</vt:lpstr>
      <vt:lpstr>Value to Customer from Experience</vt:lpstr>
      <vt:lpstr>Value of Emotion to Customer Experience</vt:lpstr>
      <vt:lpstr>PowerPoint Presentation</vt:lpstr>
      <vt:lpstr>Road to a robust customer experience</vt:lpstr>
      <vt:lpstr>PowerPoint Presentation</vt:lpstr>
      <vt:lpstr>1. Intuitive vs. Evidence UX</vt:lpstr>
      <vt:lpstr>PowerPoint Presentation</vt:lpstr>
      <vt:lpstr>PowerPoint Presentation</vt:lpstr>
      <vt:lpstr>2. Multi-Channel &amp; Multi-Screen</vt:lpstr>
      <vt:lpstr>PowerPoint Presentation</vt:lpstr>
      <vt:lpstr>PowerPoint Presentation</vt:lpstr>
      <vt:lpstr>PowerPoint Presentation</vt:lpstr>
    </vt:vector>
  </TitlesOfParts>
  <Company>Liberty Mutual Insurance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UX Trends in 2015</dc:title>
  <dc:creator>Liberty Mutual</dc:creator>
  <cp:lastModifiedBy>Liberty Mutual</cp:lastModifiedBy>
  <cp:revision>13</cp:revision>
  <dcterms:created xsi:type="dcterms:W3CDTF">2015-06-15T16:24:11Z</dcterms:created>
  <dcterms:modified xsi:type="dcterms:W3CDTF">2015-06-18T17:45:51Z</dcterms:modified>
</cp:coreProperties>
</file>