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62" r:id="rId3"/>
    <p:sldId id="261" r:id="rId4"/>
    <p:sldId id="314" r:id="rId5"/>
    <p:sldId id="271" r:id="rId6"/>
    <p:sldId id="315" r:id="rId7"/>
    <p:sldId id="316" r:id="rId8"/>
    <p:sldId id="327" r:id="rId9"/>
    <p:sldId id="317" r:id="rId10"/>
    <p:sldId id="318" r:id="rId11"/>
    <p:sldId id="326" r:id="rId12"/>
    <p:sldId id="328" r:id="rId13"/>
    <p:sldId id="286" r:id="rId14"/>
    <p:sldId id="257" r:id="rId15"/>
    <p:sldId id="258" r:id="rId16"/>
    <p:sldId id="287" r:id="rId17"/>
    <p:sldId id="259" r:id="rId18"/>
    <p:sldId id="260" r:id="rId19"/>
    <p:sldId id="263" r:id="rId20"/>
    <p:sldId id="264" r:id="rId21"/>
    <p:sldId id="288" r:id="rId22"/>
    <p:sldId id="266" r:id="rId23"/>
    <p:sldId id="278" r:id="rId24"/>
    <p:sldId id="279" r:id="rId25"/>
    <p:sldId id="272" r:id="rId26"/>
    <p:sldId id="280" r:id="rId27"/>
    <p:sldId id="281" r:id="rId28"/>
    <p:sldId id="329" r:id="rId29"/>
    <p:sldId id="331" r:id="rId30"/>
    <p:sldId id="267" r:id="rId31"/>
    <p:sldId id="273" r:id="rId32"/>
    <p:sldId id="268" r:id="rId33"/>
    <p:sldId id="282" r:id="rId34"/>
    <p:sldId id="269" r:id="rId35"/>
    <p:sldId id="283" r:id="rId36"/>
    <p:sldId id="270" r:id="rId37"/>
    <p:sldId id="289" r:id="rId38"/>
    <p:sldId id="290" r:id="rId39"/>
    <p:sldId id="291" r:id="rId40"/>
    <p:sldId id="294" r:id="rId41"/>
    <p:sldId id="293" r:id="rId42"/>
    <p:sldId id="321" r:id="rId43"/>
    <p:sldId id="296" r:id="rId44"/>
    <p:sldId id="297" r:id="rId45"/>
    <p:sldId id="298" r:id="rId46"/>
    <p:sldId id="299" r:id="rId47"/>
    <p:sldId id="300" r:id="rId48"/>
    <p:sldId id="301" r:id="rId49"/>
    <p:sldId id="302" r:id="rId50"/>
    <p:sldId id="303" r:id="rId51"/>
    <p:sldId id="304" r:id="rId52"/>
    <p:sldId id="306" r:id="rId53"/>
    <p:sldId id="305" r:id="rId54"/>
    <p:sldId id="274" r:id="rId55"/>
    <p:sldId id="307" r:id="rId56"/>
    <p:sldId id="308" r:id="rId57"/>
    <p:sldId id="322" r:id="rId58"/>
    <p:sldId id="310" r:id="rId59"/>
    <p:sldId id="309" r:id="rId60"/>
    <p:sldId id="311" r:id="rId61"/>
    <p:sldId id="312" r:id="rId62"/>
    <p:sldId id="313" r:id="rId63"/>
    <p:sldId id="320" r:id="rId64"/>
    <p:sldId id="323" r:id="rId65"/>
    <p:sldId id="276" r:id="rId66"/>
    <p:sldId id="325" r:id="rId67"/>
    <p:sldId id="284"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4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3" autoAdjust="0"/>
    <p:restoredTop sz="79067" autoAdjust="0"/>
  </p:normalViewPr>
  <p:slideViewPr>
    <p:cSldViewPr snapToGrid="0" snapToObjects="1">
      <p:cViewPr varScale="1">
        <p:scale>
          <a:sx n="79" d="100"/>
          <a:sy n="79" d="100"/>
        </p:scale>
        <p:origin x="-17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034EC-F52A-C446-9218-15C9DAEF892E}"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410CC6B4-B186-6F46-980C-3139D69A5640}">
      <dgm:prSet phldrT="[Text]"/>
      <dgm:spPr/>
      <dgm:t>
        <a:bodyPr/>
        <a:lstStyle/>
        <a:p>
          <a:r>
            <a:rPr lang="en-US" dirty="0" smtClean="0"/>
            <a:t>User Proxies</a:t>
          </a:r>
          <a:endParaRPr lang="en-US" dirty="0"/>
        </a:p>
      </dgm:t>
    </dgm:pt>
    <dgm:pt modelId="{4B8F1F3B-7A7A-6349-8368-692794730617}" type="parTrans" cxnId="{FF667690-72C6-2843-AFCF-3DBE984D2473}">
      <dgm:prSet/>
      <dgm:spPr/>
      <dgm:t>
        <a:bodyPr/>
        <a:lstStyle/>
        <a:p>
          <a:endParaRPr lang="en-US"/>
        </a:p>
      </dgm:t>
    </dgm:pt>
    <dgm:pt modelId="{CF47A2B5-502B-1E42-ADE5-BADFD97C1133}" type="sibTrans" cxnId="{FF667690-72C6-2843-AFCF-3DBE984D2473}">
      <dgm:prSet/>
      <dgm:spPr/>
      <dgm:t>
        <a:bodyPr/>
        <a:lstStyle/>
        <a:p>
          <a:endParaRPr lang="en-US"/>
        </a:p>
      </dgm:t>
    </dgm:pt>
    <dgm:pt modelId="{471F92B9-DD84-4C43-97C3-716306CAC7BF}">
      <dgm:prSet phldrT="[Text]"/>
      <dgm:spPr/>
      <dgm:t>
        <a:bodyPr/>
        <a:lstStyle/>
        <a:p>
          <a:r>
            <a:rPr lang="en-US" dirty="0" smtClean="0"/>
            <a:t>Persona</a:t>
          </a:r>
          <a:endParaRPr lang="en-US" dirty="0"/>
        </a:p>
      </dgm:t>
    </dgm:pt>
    <dgm:pt modelId="{75BEC60B-78B6-584D-AB34-F3A23EA828F5}" type="parTrans" cxnId="{FA6C0A4E-13EF-9D4C-A446-8C07D9323D00}">
      <dgm:prSet/>
      <dgm:spPr/>
      <dgm:t>
        <a:bodyPr/>
        <a:lstStyle/>
        <a:p>
          <a:endParaRPr lang="en-US"/>
        </a:p>
      </dgm:t>
    </dgm:pt>
    <dgm:pt modelId="{B4E201DE-C67E-404C-AF76-59D5F0F5C701}" type="sibTrans" cxnId="{FA6C0A4E-13EF-9D4C-A446-8C07D9323D00}">
      <dgm:prSet/>
      <dgm:spPr/>
      <dgm:t>
        <a:bodyPr/>
        <a:lstStyle/>
        <a:p>
          <a:endParaRPr lang="en-US"/>
        </a:p>
      </dgm:t>
    </dgm:pt>
    <dgm:pt modelId="{1630102A-C0C6-8E4E-84DC-E04854B3EF6B}">
      <dgm:prSet phldrT="[Text]"/>
      <dgm:spPr/>
      <dgm:t>
        <a:bodyPr/>
        <a:lstStyle/>
        <a:p>
          <a:r>
            <a:rPr lang="en-US" dirty="0" smtClean="0"/>
            <a:t>User Journey</a:t>
          </a:r>
          <a:endParaRPr lang="en-US" dirty="0"/>
        </a:p>
      </dgm:t>
    </dgm:pt>
    <dgm:pt modelId="{A397AE0E-D2BC-B94B-A1E1-62A2839C2F5C}" type="parTrans" cxnId="{72A3892A-DE97-1F48-8B64-2F04F4E3E7D7}">
      <dgm:prSet/>
      <dgm:spPr/>
      <dgm:t>
        <a:bodyPr/>
        <a:lstStyle/>
        <a:p>
          <a:endParaRPr lang="en-US"/>
        </a:p>
      </dgm:t>
    </dgm:pt>
    <dgm:pt modelId="{F437A573-B323-334E-B8C8-22EEAA8B7E7A}" type="sibTrans" cxnId="{72A3892A-DE97-1F48-8B64-2F04F4E3E7D7}">
      <dgm:prSet/>
      <dgm:spPr/>
      <dgm:t>
        <a:bodyPr/>
        <a:lstStyle/>
        <a:p>
          <a:endParaRPr lang="en-US"/>
        </a:p>
      </dgm:t>
    </dgm:pt>
    <dgm:pt modelId="{63DBE461-2714-FD4C-B05B-63A1C36CEE24}">
      <dgm:prSet phldrT="[Text]"/>
      <dgm:spPr/>
      <dgm:t>
        <a:bodyPr/>
        <a:lstStyle/>
        <a:p>
          <a:r>
            <a:rPr lang="en-US" dirty="0" smtClean="0"/>
            <a:t>UX Pro</a:t>
          </a:r>
          <a:endParaRPr lang="en-US" dirty="0"/>
        </a:p>
      </dgm:t>
    </dgm:pt>
    <dgm:pt modelId="{2FE3E5B1-DBA2-D34F-9686-52369116A6A6}" type="parTrans" cxnId="{E34902F3-1B26-2A46-B5AF-AAA72B0C5AAF}">
      <dgm:prSet/>
      <dgm:spPr/>
      <dgm:t>
        <a:bodyPr/>
        <a:lstStyle/>
        <a:p>
          <a:endParaRPr lang="en-US"/>
        </a:p>
      </dgm:t>
    </dgm:pt>
    <dgm:pt modelId="{35D4E84B-44FA-4049-90CD-1F962A5FB7E1}" type="sibTrans" cxnId="{E34902F3-1B26-2A46-B5AF-AAA72B0C5AAF}">
      <dgm:prSet/>
      <dgm:spPr/>
      <dgm:t>
        <a:bodyPr/>
        <a:lstStyle/>
        <a:p>
          <a:endParaRPr lang="en-US"/>
        </a:p>
      </dgm:t>
    </dgm:pt>
    <dgm:pt modelId="{37A810B1-523D-434D-A13A-6FA1194C7A79}" type="pres">
      <dgm:prSet presAssocID="{AE9034EC-F52A-C446-9218-15C9DAEF892E}" presName="cycle" presStyleCnt="0">
        <dgm:presLayoutVars>
          <dgm:dir/>
          <dgm:resizeHandles val="exact"/>
        </dgm:presLayoutVars>
      </dgm:prSet>
      <dgm:spPr/>
      <dgm:t>
        <a:bodyPr/>
        <a:lstStyle/>
        <a:p>
          <a:endParaRPr lang="en-US"/>
        </a:p>
      </dgm:t>
    </dgm:pt>
    <dgm:pt modelId="{C6BA0581-6334-3A4C-923C-C9B5C6DB53E1}" type="pres">
      <dgm:prSet presAssocID="{410CC6B4-B186-6F46-980C-3139D69A5640}" presName="node" presStyleLbl="node1" presStyleIdx="0" presStyleCnt="4">
        <dgm:presLayoutVars>
          <dgm:bulletEnabled val="1"/>
        </dgm:presLayoutVars>
      </dgm:prSet>
      <dgm:spPr/>
      <dgm:t>
        <a:bodyPr/>
        <a:lstStyle/>
        <a:p>
          <a:endParaRPr lang="en-US"/>
        </a:p>
      </dgm:t>
    </dgm:pt>
    <dgm:pt modelId="{C81583B0-FB9C-C64F-88C1-D6E8BFCC35FC}" type="pres">
      <dgm:prSet presAssocID="{410CC6B4-B186-6F46-980C-3139D69A5640}" presName="spNode" presStyleCnt="0"/>
      <dgm:spPr/>
    </dgm:pt>
    <dgm:pt modelId="{B510BBFA-0E58-CD43-8CA2-D690FA1D7EFE}" type="pres">
      <dgm:prSet presAssocID="{CF47A2B5-502B-1E42-ADE5-BADFD97C1133}" presName="sibTrans" presStyleLbl="sibTrans1D1" presStyleIdx="0" presStyleCnt="4"/>
      <dgm:spPr/>
      <dgm:t>
        <a:bodyPr/>
        <a:lstStyle/>
        <a:p>
          <a:endParaRPr lang="en-US"/>
        </a:p>
      </dgm:t>
    </dgm:pt>
    <dgm:pt modelId="{EC540D19-B500-624D-B27E-4B0689B12B8B}" type="pres">
      <dgm:prSet presAssocID="{63DBE461-2714-FD4C-B05B-63A1C36CEE24}" presName="node" presStyleLbl="node1" presStyleIdx="1" presStyleCnt="4">
        <dgm:presLayoutVars>
          <dgm:bulletEnabled val="1"/>
        </dgm:presLayoutVars>
      </dgm:prSet>
      <dgm:spPr/>
      <dgm:t>
        <a:bodyPr/>
        <a:lstStyle/>
        <a:p>
          <a:endParaRPr lang="en-US"/>
        </a:p>
      </dgm:t>
    </dgm:pt>
    <dgm:pt modelId="{236ED1D7-A470-D648-80D3-52A402B68B0C}" type="pres">
      <dgm:prSet presAssocID="{63DBE461-2714-FD4C-B05B-63A1C36CEE24}" presName="spNode" presStyleCnt="0"/>
      <dgm:spPr/>
    </dgm:pt>
    <dgm:pt modelId="{64A33623-B34E-304C-B5EB-D966BA4513EA}" type="pres">
      <dgm:prSet presAssocID="{35D4E84B-44FA-4049-90CD-1F962A5FB7E1}" presName="sibTrans" presStyleLbl="sibTrans1D1" presStyleIdx="1" presStyleCnt="4"/>
      <dgm:spPr/>
      <dgm:t>
        <a:bodyPr/>
        <a:lstStyle/>
        <a:p>
          <a:endParaRPr lang="en-US"/>
        </a:p>
      </dgm:t>
    </dgm:pt>
    <dgm:pt modelId="{E123829D-1CF8-7D40-BFDF-6E47BB956FF1}" type="pres">
      <dgm:prSet presAssocID="{471F92B9-DD84-4C43-97C3-716306CAC7BF}" presName="node" presStyleLbl="node1" presStyleIdx="2" presStyleCnt="4">
        <dgm:presLayoutVars>
          <dgm:bulletEnabled val="1"/>
        </dgm:presLayoutVars>
      </dgm:prSet>
      <dgm:spPr/>
      <dgm:t>
        <a:bodyPr/>
        <a:lstStyle/>
        <a:p>
          <a:endParaRPr lang="en-US"/>
        </a:p>
      </dgm:t>
    </dgm:pt>
    <dgm:pt modelId="{660ED848-04B0-104F-A03E-CC6AEE91F858}" type="pres">
      <dgm:prSet presAssocID="{471F92B9-DD84-4C43-97C3-716306CAC7BF}" presName="spNode" presStyleCnt="0"/>
      <dgm:spPr/>
    </dgm:pt>
    <dgm:pt modelId="{04D07D15-C40A-DD48-8D83-F71A4E41FC5F}" type="pres">
      <dgm:prSet presAssocID="{B4E201DE-C67E-404C-AF76-59D5F0F5C701}" presName="sibTrans" presStyleLbl="sibTrans1D1" presStyleIdx="2" presStyleCnt="4"/>
      <dgm:spPr/>
      <dgm:t>
        <a:bodyPr/>
        <a:lstStyle/>
        <a:p>
          <a:endParaRPr lang="en-US"/>
        </a:p>
      </dgm:t>
    </dgm:pt>
    <dgm:pt modelId="{0F207D0D-F1D1-4A49-B30B-D30446830198}" type="pres">
      <dgm:prSet presAssocID="{1630102A-C0C6-8E4E-84DC-E04854B3EF6B}" presName="node" presStyleLbl="node1" presStyleIdx="3" presStyleCnt="4">
        <dgm:presLayoutVars>
          <dgm:bulletEnabled val="1"/>
        </dgm:presLayoutVars>
      </dgm:prSet>
      <dgm:spPr/>
      <dgm:t>
        <a:bodyPr/>
        <a:lstStyle/>
        <a:p>
          <a:endParaRPr lang="en-US"/>
        </a:p>
      </dgm:t>
    </dgm:pt>
    <dgm:pt modelId="{DF3DE001-FDE8-1B47-BCAD-8D9EB34C583F}" type="pres">
      <dgm:prSet presAssocID="{1630102A-C0C6-8E4E-84DC-E04854B3EF6B}" presName="spNode" presStyleCnt="0"/>
      <dgm:spPr/>
    </dgm:pt>
    <dgm:pt modelId="{DAA0A03B-4BAF-9F4D-B9EF-CAFF6F0F870F}" type="pres">
      <dgm:prSet presAssocID="{F437A573-B323-334E-B8C8-22EEAA8B7E7A}" presName="sibTrans" presStyleLbl="sibTrans1D1" presStyleIdx="3" presStyleCnt="4"/>
      <dgm:spPr/>
      <dgm:t>
        <a:bodyPr/>
        <a:lstStyle/>
        <a:p>
          <a:endParaRPr lang="en-US"/>
        </a:p>
      </dgm:t>
    </dgm:pt>
  </dgm:ptLst>
  <dgm:cxnLst>
    <dgm:cxn modelId="{5FD5A2C0-F61B-4240-8D3A-83EB46201CAC}" type="presOf" srcId="{471F92B9-DD84-4C43-97C3-716306CAC7BF}" destId="{E123829D-1CF8-7D40-BFDF-6E47BB956FF1}" srcOrd="0" destOrd="0" presId="urn:microsoft.com/office/officeart/2005/8/layout/cycle5"/>
    <dgm:cxn modelId="{E34902F3-1B26-2A46-B5AF-AAA72B0C5AAF}" srcId="{AE9034EC-F52A-C446-9218-15C9DAEF892E}" destId="{63DBE461-2714-FD4C-B05B-63A1C36CEE24}" srcOrd="1" destOrd="0" parTransId="{2FE3E5B1-DBA2-D34F-9686-52369116A6A6}" sibTransId="{35D4E84B-44FA-4049-90CD-1F962A5FB7E1}"/>
    <dgm:cxn modelId="{081E3086-2816-344A-97C9-DAB671E86F1E}" type="presOf" srcId="{63DBE461-2714-FD4C-B05B-63A1C36CEE24}" destId="{EC540D19-B500-624D-B27E-4B0689B12B8B}" srcOrd="0" destOrd="0" presId="urn:microsoft.com/office/officeart/2005/8/layout/cycle5"/>
    <dgm:cxn modelId="{2EEFB052-27B7-374A-A3E3-0D98E44DB8D5}" type="presOf" srcId="{F437A573-B323-334E-B8C8-22EEAA8B7E7A}" destId="{DAA0A03B-4BAF-9F4D-B9EF-CAFF6F0F870F}" srcOrd="0" destOrd="0" presId="urn:microsoft.com/office/officeart/2005/8/layout/cycle5"/>
    <dgm:cxn modelId="{72A3892A-DE97-1F48-8B64-2F04F4E3E7D7}" srcId="{AE9034EC-F52A-C446-9218-15C9DAEF892E}" destId="{1630102A-C0C6-8E4E-84DC-E04854B3EF6B}" srcOrd="3" destOrd="0" parTransId="{A397AE0E-D2BC-B94B-A1E1-62A2839C2F5C}" sibTransId="{F437A573-B323-334E-B8C8-22EEAA8B7E7A}"/>
    <dgm:cxn modelId="{912C2E45-FAC0-1441-8BFA-E065C38C84CD}" type="presOf" srcId="{35D4E84B-44FA-4049-90CD-1F962A5FB7E1}" destId="{64A33623-B34E-304C-B5EB-D966BA4513EA}" srcOrd="0" destOrd="0" presId="urn:microsoft.com/office/officeart/2005/8/layout/cycle5"/>
    <dgm:cxn modelId="{B05E477D-3EFF-B041-9D9D-947BCB6C6ED0}" type="presOf" srcId="{AE9034EC-F52A-C446-9218-15C9DAEF892E}" destId="{37A810B1-523D-434D-A13A-6FA1194C7A79}" srcOrd="0" destOrd="0" presId="urn:microsoft.com/office/officeart/2005/8/layout/cycle5"/>
    <dgm:cxn modelId="{B4021323-BA17-6E42-83A9-FAF059E63CDA}" type="presOf" srcId="{1630102A-C0C6-8E4E-84DC-E04854B3EF6B}" destId="{0F207D0D-F1D1-4A49-B30B-D30446830198}" srcOrd="0" destOrd="0" presId="urn:microsoft.com/office/officeart/2005/8/layout/cycle5"/>
    <dgm:cxn modelId="{9F2EA51C-4D16-DB4C-BE0E-BF59E42400F6}" type="presOf" srcId="{410CC6B4-B186-6F46-980C-3139D69A5640}" destId="{C6BA0581-6334-3A4C-923C-C9B5C6DB53E1}" srcOrd="0" destOrd="0" presId="urn:microsoft.com/office/officeart/2005/8/layout/cycle5"/>
    <dgm:cxn modelId="{D003D6DE-D321-E14B-9B63-4F8124A2FFE2}" type="presOf" srcId="{B4E201DE-C67E-404C-AF76-59D5F0F5C701}" destId="{04D07D15-C40A-DD48-8D83-F71A4E41FC5F}" srcOrd="0" destOrd="0" presId="urn:microsoft.com/office/officeart/2005/8/layout/cycle5"/>
    <dgm:cxn modelId="{4E824BCA-809D-E34F-B08A-BD6798574E47}" type="presOf" srcId="{CF47A2B5-502B-1E42-ADE5-BADFD97C1133}" destId="{B510BBFA-0E58-CD43-8CA2-D690FA1D7EFE}" srcOrd="0" destOrd="0" presId="urn:microsoft.com/office/officeart/2005/8/layout/cycle5"/>
    <dgm:cxn modelId="{FA6C0A4E-13EF-9D4C-A446-8C07D9323D00}" srcId="{AE9034EC-F52A-C446-9218-15C9DAEF892E}" destId="{471F92B9-DD84-4C43-97C3-716306CAC7BF}" srcOrd="2" destOrd="0" parTransId="{75BEC60B-78B6-584D-AB34-F3A23EA828F5}" sibTransId="{B4E201DE-C67E-404C-AF76-59D5F0F5C701}"/>
    <dgm:cxn modelId="{FF667690-72C6-2843-AFCF-3DBE984D2473}" srcId="{AE9034EC-F52A-C446-9218-15C9DAEF892E}" destId="{410CC6B4-B186-6F46-980C-3139D69A5640}" srcOrd="0" destOrd="0" parTransId="{4B8F1F3B-7A7A-6349-8368-692794730617}" sibTransId="{CF47A2B5-502B-1E42-ADE5-BADFD97C1133}"/>
    <dgm:cxn modelId="{9D9077F4-DE80-1649-B4B3-BAC99DF7BC48}" type="presParOf" srcId="{37A810B1-523D-434D-A13A-6FA1194C7A79}" destId="{C6BA0581-6334-3A4C-923C-C9B5C6DB53E1}" srcOrd="0" destOrd="0" presId="urn:microsoft.com/office/officeart/2005/8/layout/cycle5"/>
    <dgm:cxn modelId="{63815A84-05E1-2840-977B-7327698C866D}" type="presParOf" srcId="{37A810B1-523D-434D-A13A-6FA1194C7A79}" destId="{C81583B0-FB9C-C64F-88C1-D6E8BFCC35FC}" srcOrd="1" destOrd="0" presId="urn:microsoft.com/office/officeart/2005/8/layout/cycle5"/>
    <dgm:cxn modelId="{BB718983-23EB-6B44-9BEF-4C1B648E7A94}" type="presParOf" srcId="{37A810B1-523D-434D-A13A-6FA1194C7A79}" destId="{B510BBFA-0E58-CD43-8CA2-D690FA1D7EFE}" srcOrd="2" destOrd="0" presId="urn:microsoft.com/office/officeart/2005/8/layout/cycle5"/>
    <dgm:cxn modelId="{B9FDB26C-507A-2C4A-AFE7-A4E4EA8C4BE6}" type="presParOf" srcId="{37A810B1-523D-434D-A13A-6FA1194C7A79}" destId="{EC540D19-B500-624D-B27E-4B0689B12B8B}" srcOrd="3" destOrd="0" presId="urn:microsoft.com/office/officeart/2005/8/layout/cycle5"/>
    <dgm:cxn modelId="{72BA4052-30C0-1E46-9653-D48011B9BFEE}" type="presParOf" srcId="{37A810B1-523D-434D-A13A-6FA1194C7A79}" destId="{236ED1D7-A470-D648-80D3-52A402B68B0C}" srcOrd="4" destOrd="0" presId="urn:microsoft.com/office/officeart/2005/8/layout/cycle5"/>
    <dgm:cxn modelId="{88831480-82E0-8245-BDA6-23811B70FFC9}" type="presParOf" srcId="{37A810B1-523D-434D-A13A-6FA1194C7A79}" destId="{64A33623-B34E-304C-B5EB-D966BA4513EA}" srcOrd="5" destOrd="0" presId="urn:microsoft.com/office/officeart/2005/8/layout/cycle5"/>
    <dgm:cxn modelId="{7BAACB81-C2FF-254A-B471-451977937970}" type="presParOf" srcId="{37A810B1-523D-434D-A13A-6FA1194C7A79}" destId="{E123829D-1CF8-7D40-BFDF-6E47BB956FF1}" srcOrd="6" destOrd="0" presId="urn:microsoft.com/office/officeart/2005/8/layout/cycle5"/>
    <dgm:cxn modelId="{F926AE37-CE3B-9D42-B45F-45E5F3AAD0CB}" type="presParOf" srcId="{37A810B1-523D-434D-A13A-6FA1194C7A79}" destId="{660ED848-04B0-104F-A03E-CC6AEE91F858}" srcOrd="7" destOrd="0" presId="urn:microsoft.com/office/officeart/2005/8/layout/cycle5"/>
    <dgm:cxn modelId="{4811A488-1ED3-1740-9AF1-422C3BFA469E}" type="presParOf" srcId="{37A810B1-523D-434D-A13A-6FA1194C7A79}" destId="{04D07D15-C40A-DD48-8D83-F71A4E41FC5F}" srcOrd="8" destOrd="0" presId="urn:microsoft.com/office/officeart/2005/8/layout/cycle5"/>
    <dgm:cxn modelId="{B974F0B9-B199-284F-8DAD-235FEBFC65E0}" type="presParOf" srcId="{37A810B1-523D-434D-A13A-6FA1194C7A79}" destId="{0F207D0D-F1D1-4A49-B30B-D30446830198}" srcOrd="9" destOrd="0" presId="urn:microsoft.com/office/officeart/2005/8/layout/cycle5"/>
    <dgm:cxn modelId="{77B2B9D6-760C-734B-A12E-8011474D7DBC}" type="presParOf" srcId="{37A810B1-523D-434D-A13A-6FA1194C7A79}" destId="{DF3DE001-FDE8-1B47-BCAD-8D9EB34C583F}" srcOrd="10" destOrd="0" presId="urn:microsoft.com/office/officeart/2005/8/layout/cycle5"/>
    <dgm:cxn modelId="{351E5E0C-BB11-7640-9227-998EE7361EE5}" type="presParOf" srcId="{37A810B1-523D-434D-A13A-6FA1194C7A79}" destId="{DAA0A03B-4BAF-9F4D-B9EF-CAFF6F0F870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8C41B-B9B1-A842-BBB9-29FC9FEF2F61}" type="datetimeFigureOut">
              <a:rPr lang="en-US" smtClean="0"/>
              <a:t>10/21/14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786E2-A785-4B49-8E05-701B96989702}" type="slidenum">
              <a:rPr lang="en-US" smtClean="0"/>
              <a:t>‹#›</a:t>
            </a:fld>
            <a:endParaRPr lang="en-US"/>
          </a:p>
        </p:txBody>
      </p:sp>
    </p:spTree>
    <p:extLst>
      <p:ext uri="{BB962C8B-B14F-4D97-AF65-F5344CB8AC3E}">
        <p14:creationId xmlns:p14="http://schemas.microsoft.com/office/powerpoint/2010/main" val="1050547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2</a:t>
            </a:fld>
            <a:endParaRPr lang="en-US"/>
          </a:p>
        </p:txBody>
      </p:sp>
    </p:spTree>
    <p:extLst>
      <p:ext uri="{BB962C8B-B14F-4D97-AF65-F5344CB8AC3E}">
        <p14:creationId xmlns:p14="http://schemas.microsoft.com/office/powerpoint/2010/main" val="372114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22</a:t>
            </a:fld>
            <a:endParaRPr lang="en-US"/>
          </a:p>
        </p:txBody>
      </p:sp>
    </p:spTree>
    <p:extLst>
      <p:ext uri="{BB962C8B-B14F-4D97-AF65-F5344CB8AC3E}">
        <p14:creationId xmlns:p14="http://schemas.microsoft.com/office/powerpoint/2010/main" val="127868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https://</a:t>
            </a:r>
            <a:r>
              <a:rPr lang="en-US" dirty="0" err="1" smtClean="0"/>
              <a:t>www.flickr.com</a:t>
            </a:r>
            <a:r>
              <a:rPr lang="en-US" dirty="0" smtClean="0"/>
              <a:t>/photos/</a:t>
            </a:r>
            <a:r>
              <a:rPr lang="en-US" dirty="0" err="1" smtClean="0"/>
              <a:t>guybrariang</a:t>
            </a:r>
            <a:r>
              <a:rPr lang="en-US" dirty="0" smtClean="0"/>
              <a:t>/7074285227</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28</a:t>
            </a:fld>
            <a:endParaRPr lang="en-US"/>
          </a:p>
        </p:txBody>
      </p:sp>
    </p:spTree>
    <p:extLst>
      <p:ext uri="{BB962C8B-B14F-4D97-AF65-F5344CB8AC3E}">
        <p14:creationId xmlns:p14="http://schemas.microsoft.com/office/powerpoint/2010/main" val="191870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by Phil Dowsing Creative – customer service shoot – </a:t>
            </a:r>
            <a:r>
              <a:rPr lang="en-US" dirty="0" err="1" smtClean="0"/>
              <a:t>feb</a:t>
            </a:r>
            <a:r>
              <a:rPr lang="en-US" dirty="0" smtClean="0"/>
              <a:t> 2008</a:t>
            </a:r>
          </a:p>
          <a:p>
            <a:endParaRPr lang="en-US" dirty="0" smtClean="0"/>
          </a:p>
          <a:p>
            <a:r>
              <a:rPr lang="en-US" dirty="0" smtClean="0"/>
              <a:t>Ex: cats/babies</a:t>
            </a:r>
            <a:r>
              <a:rPr lang="en-US" baseline="0" dirty="0" smtClean="0"/>
              <a:t> and boxes</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30</a:t>
            </a:fld>
            <a:endParaRPr lang="en-US"/>
          </a:p>
        </p:txBody>
      </p:sp>
    </p:spTree>
    <p:extLst>
      <p:ext uri="{BB962C8B-B14F-4D97-AF65-F5344CB8AC3E}">
        <p14:creationId xmlns:p14="http://schemas.microsoft.com/office/powerpoint/2010/main" val="275195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41</a:t>
            </a:fld>
            <a:endParaRPr lang="en-US"/>
          </a:p>
        </p:txBody>
      </p:sp>
    </p:spTree>
    <p:extLst>
      <p:ext uri="{BB962C8B-B14F-4D97-AF65-F5344CB8AC3E}">
        <p14:creationId xmlns:p14="http://schemas.microsoft.com/office/powerpoint/2010/main" val="36214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a:t>
            </a:r>
            <a:r>
              <a:rPr lang="en-US" dirty="0" err="1" smtClean="0"/>
              <a:t>thomashawk</a:t>
            </a:r>
            <a:r>
              <a:rPr lang="en-US" dirty="0" smtClean="0"/>
              <a:t>/13997782680</a:t>
            </a:r>
          </a:p>
          <a:p>
            <a:r>
              <a:rPr lang="en-US" dirty="0" smtClean="0"/>
              <a:t>https://</a:t>
            </a:r>
            <a:r>
              <a:rPr lang="en-US" dirty="0" err="1" smtClean="0"/>
              <a:t>www.flickr.com</a:t>
            </a:r>
            <a:r>
              <a:rPr lang="en-US" dirty="0" smtClean="0"/>
              <a:t>/photos/chiropractic/7113650767</a:t>
            </a:r>
          </a:p>
          <a:p>
            <a:r>
              <a:rPr lang="en-US" dirty="0" smtClean="0"/>
              <a:t>https://</a:t>
            </a:r>
            <a:r>
              <a:rPr lang="en-US" dirty="0" err="1" smtClean="0"/>
              <a:t>www.flickr.com</a:t>
            </a:r>
            <a:r>
              <a:rPr lang="en-US" dirty="0" smtClean="0"/>
              <a:t>/photos/</a:t>
            </a:r>
            <a:r>
              <a:rPr lang="en-US" dirty="0" err="1" smtClean="0"/>
              <a:t>internaz</a:t>
            </a:r>
            <a:r>
              <a:rPr lang="en-US" dirty="0" smtClean="0"/>
              <a:t>/8059627987</a:t>
            </a:r>
          </a:p>
        </p:txBody>
      </p:sp>
      <p:sp>
        <p:nvSpPr>
          <p:cNvPr id="4" name="Slide Number Placeholder 3"/>
          <p:cNvSpPr>
            <a:spLocks noGrp="1"/>
          </p:cNvSpPr>
          <p:nvPr>
            <p:ph type="sldNum" sz="quarter" idx="10"/>
          </p:nvPr>
        </p:nvSpPr>
        <p:spPr/>
        <p:txBody>
          <a:bodyPr/>
          <a:lstStyle/>
          <a:p>
            <a:fld id="{47A786E2-A785-4B49-8E05-701B96989702}" type="slidenum">
              <a:rPr lang="en-US" smtClean="0"/>
              <a:t>42</a:t>
            </a:fld>
            <a:endParaRPr lang="en-US"/>
          </a:p>
        </p:txBody>
      </p:sp>
    </p:spTree>
    <p:extLst>
      <p:ext uri="{BB962C8B-B14F-4D97-AF65-F5344CB8AC3E}">
        <p14:creationId xmlns:p14="http://schemas.microsoft.com/office/powerpoint/2010/main" val="36214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44</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45</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46</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47</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48</a:t>
            </a:fld>
            <a:endParaRPr lang="en-US"/>
          </a:p>
        </p:txBody>
      </p:sp>
    </p:spTree>
    <p:extLst>
      <p:ext uri="{BB962C8B-B14F-4D97-AF65-F5344CB8AC3E}">
        <p14:creationId xmlns:p14="http://schemas.microsoft.com/office/powerpoint/2010/main" val="358349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Enterprise safety, compliance &amp; training software for lab scientists</a:t>
            </a:r>
            <a:r>
              <a:rPr lang="en-US" sz="2000" baseline="0" dirty="0" smtClean="0"/>
              <a:t> and those that work with them built with Drupal</a:t>
            </a:r>
            <a:endParaRPr lang="en-US" sz="2000" dirty="0"/>
          </a:p>
        </p:txBody>
      </p:sp>
      <p:sp>
        <p:nvSpPr>
          <p:cNvPr id="4" name="Slide Number Placeholder 3"/>
          <p:cNvSpPr>
            <a:spLocks noGrp="1"/>
          </p:cNvSpPr>
          <p:nvPr>
            <p:ph type="sldNum" sz="quarter" idx="10"/>
          </p:nvPr>
        </p:nvSpPr>
        <p:spPr/>
        <p:txBody>
          <a:bodyPr/>
          <a:lstStyle/>
          <a:p>
            <a:fld id="{47A786E2-A785-4B49-8E05-701B96989702}" type="slidenum">
              <a:rPr lang="en-US" smtClean="0"/>
              <a:t>3</a:t>
            </a:fld>
            <a:endParaRPr lang="en-US"/>
          </a:p>
        </p:txBody>
      </p:sp>
    </p:spTree>
    <p:extLst>
      <p:ext uri="{BB962C8B-B14F-4D97-AF65-F5344CB8AC3E}">
        <p14:creationId xmlns:p14="http://schemas.microsoft.com/office/powerpoint/2010/main" val="236948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Jenny's living room is the ideal getaway from the busy pace of life of a Jeep Compass owner. Candles flicker on the coffee table, a yoga mat is rolled up in the corner, an Elle magazine is on the couch. "A Sex and the City" DVD plays on TV. A pet fish swims nearby to keep her company.</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51</a:t>
            </a:fld>
            <a:endParaRPr lang="en-US"/>
          </a:p>
        </p:txBody>
      </p:sp>
    </p:spTree>
    <p:extLst>
      <p:ext uri="{BB962C8B-B14F-4D97-AF65-F5344CB8AC3E}">
        <p14:creationId xmlns:p14="http://schemas.microsoft.com/office/powerpoint/2010/main" val="2660738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54</a:t>
            </a:fld>
            <a:endParaRPr lang="en-US"/>
          </a:p>
        </p:txBody>
      </p:sp>
    </p:spTree>
    <p:extLst>
      <p:ext uri="{BB962C8B-B14F-4D97-AF65-F5344CB8AC3E}">
        <p14:creationId xmlns:p14="http://schemas.microsoft.com/office/powerpoint/2010/main" val="2267383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http://usability-</a:t>
            </a:r>
            <a:r>
              <a:rPr lang="en-US" dirty="0" err="1" smtClean="0"/>
              <a:t>ed.blogspot.com</a:t>
            </a:r>
            <a:r>
              <a:rPr lang="en-US" dirty="0" smtClean="0"/>
              <a:t>/2011/11/mapping-customer-</a:t>
            </a:r>
            <a:r>
              <a:rPr lang="en-US" dirty="0" err="1" smtClean="0"/>
              <a:t>journeys.html</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56</a:t>
            </a:fld>
            <a:endParaRPr lang="en-US"/>
          </a:p>
        </p:txBody>
      </p:sp>
    </p:spTree>
    <p:extLst>
      <p:ext uri="{BB962C8B-B14F-4D97-AF65-F5344CB8AC3E}">
        <p14:creationId xmlns:p14="http://schemas.microsoft.com/office/powerpoint/2010/main" val="22756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59</a:t>
            </a:fld>
            <a:endParaRPr lang="en-US"/>
          </a:p>
        </p:txBody>
      </p:sp>
    </p:spTree>
    <p:extLst>
      <p:ext uri="{BB962C8B-B14F-4D97-AF65-F5344CB8AC3E}">
        <p14:creationId xmlns:p14="http://schemas.microsoft.com/office/powerpoint/2010/main" val="3613386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17658-48A0-3642-8588-CB62D8C0FA5F}" type="slidenum">
              <a:rPr lang="en-US" smtClean="0"/>
              <a:t>60</a:t>
            </a:fld>
            <a:endParaRPr lang="en-US"/>
          </a:p>
        </p:txBody>
      </p:sp>
    </p:spTree>
    <p:extLst>
      <p:ext uri="{BB962C8B-B14F-4D97-AF65-F5344CB8AC3E}">
        <p14:creationId xmlns:p14="http://schemas.microsoft.com/office/powerpoint/2010/main" val="161080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62</a:t>
            </a:fld>
            <a:endParaRPr lang="en-US"/>
          </a:p>
        </p:txBody>
      </p:sp>
    </p:spTree>
    <p:extLst>
      <p:ext uri="{BB962C8B-B14F-4D97-AF65-F5344CB8AC3E}">
        <p14:creationId xmlns:p14="http://schemas.microsoft.com/office/powerpoint/2010/main" val="2407901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a:t>
            </a:r>
            <a:r>
              <a:rPr lang="en-US" dirty="0" err="1" smtClean="0"/>
              <a:t>kenfagerdotcom</a:t>
            </a:r>
            <a:r>
              <a:rPr lang="en-US" dirty="0" smtClean="0"/>
              <a:t>/4886342418</a:t>
            </a:r>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63</a:t>
            </a:fld>
            <a:endParaRPr lang="en-US"/>
          </a:p>
        </p:txBody>
      </p:sp>
    </p:spTree>
    <p:extLst>
      <p:ext uri="{BB962C8B-B14F-4D97-AF65-F5344CB8AC3E}">
        <p14:creationId xmlns:p14="http://schemas.microsoft.com/office/powerpoint/2010/main" val="240790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64</a:t>
            </a:fld>
            <a:endParaRPr lang="en-US"/>
          </a:p>
        </p:txBody>
      </p:sp>
    </p:spTree>
    <p:extLst>
      <p:ext uri="{BB962C8B-B14F-4D97-AF65-F5344CB8AC3E}">
        <p14:creationId xmlns:p14="http://schemas.microsoft.com/office/powerpoint/2010/main" val="2407901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65</a:t>
            </a:fld>
            <a:endParaRPr lang="en-US"/>
          </a:p>
        </p:txBody>
      </p:sp>
    </p:spTree>
    <p:extLst>
      <p:ext uri="{BB962C8B-B14F-4D97-AF65-F5344CB8AC3E}">
        <p14:creationId xmlns:p14="http://schemas.microsoft.com/office/powerpoint/2010/main" val="407095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www.fashiongoesdigital.com</a:t>
            </a:r>
            <a:r>
              <a:rPr lang="en-US" dirty="0" smtClean="0"/>
              <a:t>/commerce/the-300-million-dollar-button</a:t>
            </a:r>
          </a:p>
          <a:p>
            <a:r>
              <a:rPr lang="en-US" sz="1200" kern="1200" dirty="0" smtClean="0">
                <a:solidFill>
                  <a:schemeClr val="tx1"/>
                </a:solidFill>
                <a:effectLst/>
                <a:latin typeface="+mn-lt"/>
                <a:ea typeface="+mn-ea"/>
                <a:cs typeface="+mn-cs"/>
              </a:rPr>
              <a:t>Goodman, E., </a:t>
            </a:r>
            <a:r>
              <a:rPr lang="en-US" sz="1200" kern="1200" dirty="0" err="1" smtClean="0">
                <a:solidFill>
                  <a:schemeClr val="tx1"/>
                </a:solidFill>
                <a:effectLst/>
                <a:latin typeface="+mn-lt"/>
                <a:ea typeface="+mn-ea"/>
                <a:cs typeface="+mn-cs"/>
              </a:rPr>
              <a:t>Kuniavsky</a:t>
            </a:r>
            <a:r>
              <a:rPr lang="en-US" sz="1200" kern="1200" dirty="0" smtClean="0">
                <a:solidFill>
                  <a:schemeClr val="tx1"/>
                </a:solidFill>
                <a:effectLst/>
                <a:latin typeface="+mn-lt"/>
                <a:ea typeface="+mn-ea"/>
                <a:cs typeface="+mn-cs"/>
              </a:rPr>
              <a:t>, M., &amp; </a:t>
            </a:r>
            <a:r>
              <a:rPr lang="en-US" sz="1200" kern="1200" dirty="0" err="1" smtClean="0">
                <a:solidFill>
                  <a:schemeClr val="tx1"/>
                </a:solidFill>
                <a:effectLst/>
                <a:latin typeface="+mn-lt"/>
                <a:ea typeface="+mn-ea"/>
                <a:cs typeface="+mn-cs"/>
              </a:rPr>
              <a:t>Moed</a:t>
            </a:r>
            <a:r>
              <a:rPr lang="en-US" sz="1200" kern="1200" dirty="0" smtClean="0">
                <a:solidFill>
                  <a:schemeClr val="tx1"/>
                </a:solidFill>
                <a:effectLst/>
                <a:latin typeface="+mn-lt"/>
                <a:ea typeface="+mn-ea"/>
                <a:cs typeface="+mn-cs"/>
              </a:rPr>
              <a:t>, A. (2012). Observing the User Experience: A Practitioner's Guide to User Research.</a:t>
            </a:r>
          </a:p>
        </p:txBody>
      </p:sp>
      <p:sp>
        <p:nvSpPr>
          <p:cNvPr id="4" name="Slide Number Placeholder 3"/>
          <p:cNvSpPr>
            <a:spLocks noGrp="1"/>
          </p:cNvSpPr>
          <p:nvPr>
            <p:ph type="sldNum" sz="quarter" idx="10"/>
          </p:nvPr>
        </p:nvSpPr>
        <p:spPr/>
        <p:txBody>
          <a:bodyPr/>
          <a:lstStyle/>
          <a:p>
            <a:fld id="{47A786E2-A785-4B49-8E05-701B96989702}" type="slidenum">
              <a:rPr lang="en-US" smtClean="0"/>
              <a:t>11</a:t>
            </a:fld>
            <a:endParaRPr lang="en-US"/>
          </a:p>
        </p:txBody>
      </p:sp>
    </p:spTree>
    <p:extLst>
      <p:ext uri="{BB962C8B-B14F-4D97-AF65-F5344CB8AC3E}">
        <p14:creationId xmlns:p14="http://schemas.microsoft.com/office/powerpoint/2010/main" val="221713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upon a time, in a land far far away, there was a princess who decided that</a:t>
            </a:r>
            <a:r>
              <a:rPr lang="en-US" sz="1200" kern="1200" baseline="0" dirty="0" smtClean="0">
                <a:solidFill>
                  <a:schemeClr val="tx1"/>
                </a:solidFill>
                <a:effectLst/>
                <a:latin typeface="+mn-lt"/>
                <a:ea typeface="+mn-ea"/>
                <a:cs typeface="+mn-cs"/>
              </a:rPr>
              <a:t> being royal was too boring for her</a:t>
            </a:r>
            <a:r>
              <a:rPr lang="en-US" sz="1200" kern="1200" dirty="0" smtClean="0">
                <a:solidFill>
                  <a:schemeClr val="tx1"/>
                </a:solidFill>
                <a:effectLst/>
                <a:latin typeface="+mn-lt"/>
                <a:ea typeface="+mn-ea"/>
                <a:cs typeface="+mn-cs"/>
              </a:rPr>
              <a:t>.  Therefore the next obvious choice was to become a usability professional.  All of her stakeholders completely understood the responsibilities and purpose of UX and the developers always agreed with her suggestions.  The available resources were perfect for any solution she thought of and those solutions never created any other problems. There was infinite time for testing and solution implementation.  She had an experienced team that complemented each other and represented enough viewpoints that all issues were unearthed.  There was never a shortage of willing participants and they were a perfect representative sample of her target audience.  They always thought aloud which accurately mapped to every single problem.  Releases were always a success and customers were always happy.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 by Karen Roe https://</a:t>
            </a:r>
            <a:r>
              <a:rPr lang="en-US" sz="1200" kern="1200" dirty="0" err="1" smtClean="0">
                <a:solidFill>
                  <a:schemeClr val="tx1"/>
                </a:solidFill>
                <a:effectLst/>
                <a:latin typeface="+mn-lt"/>
                <a:ea typeface="+mn-ea"/>
                <a:cs typeface="+mn-cs"/>
              </a:rPr>
              <a:t>www.flickr.com</a:t>
            </a:r>
            <a:r>
              <a:rPr lang="en-US" sz="1200" kern="1200" dirty="0" smtClean="0">
                <a:solidFill>
                  <a:schemeClr val="tx1"/>
                </a:solidFill>
                <a:effectLst/>
                <a:latin typeface="+mn-lt"/>
                <a:ea typeface="+mn-ea"/>
                <a:cs typeface="+mn-cs"/>
              </a:rPr>
              <a:t>/photos/</a:t>
            </a:r>
            <a:r>
              <a:rPr lang="en-US" sz="1200" kern="1200" dirty="0" err="1" smtClean="0">
                <a:solidFill>
                  <a:schemeClr val="tx1"/>
                </a:solidFill>
                <a:effectLst/>
                <a:latin typeface="+mn-lt"/>
                <a:ea typeface="+mn-ea"/>
                <a:cs typeface="+mn-cs"/>
              </a:rPr>
              <a:t>karen_roe</a:t>
            </a:r>
            <a:r>
              <a:rPr lang="en-US" sz="1200" kern="1200" dirty="0" smtClean="0">
                <a:solidFill>
                  <a:schemeClr val="tx1"/>
                </a:solidFill>
                <a:effectLst/>
                <a:latin typeface="+mn-lt"/>
                <a:ea typeface="+mn-ea"/>
                <a:cs typeface="+mn-cs"/>
              </a:rPr>
              <a:t>/7615922902</a:t>
            </a:r>
          </a:p>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14</a:t>
            </a:fld>
            <a:endParaRPr lang="en-US"/>
          </a:p>
        </p:txBody>
      </p:sp>
    </p:spTree>
    <p:extLst>
      <p:ext uri="{BB962C8B-B14F-4D97-AF65-F5344CB8AC3E}">
        <p14:creationId xmlns:p14="http://schemas.microsoft.com/office/powerpoint/2010/main" val="77211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A786E2-A785-4B49-8E05-701B96989702}" type="slidenum">
              <a:rPr lang="en-US" smtClean="0"/>
              <a:t>15</a:t>
            </a:fld>
            <a:endParaRPr lang="en-US"/>
          </a:p>
        </p:txBody>
      </p:sp>
    </p:spTree>
    <p:extLst>
      <p:ext uri="{BB962C8B-B14F-4D97-AF65-F5344CB8AC3E}">
        <p14:creationId xmlns:p14="http://schemas.microsoft.com/office/powerpoint/2010/main" val="8477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16</a:t>
            </a:fld>
            <a:endParaRPr lang="en-US"/>
          </a:p>
        </p:txBody>
      </p:sp>
    </p:spTree>
    <p:extLst>
      <p:ext uri="{BB962C8B-B14F-4D97-AF65-F5344CB8AC3E}">
        <p14:creationId xmlns:p14="http://schemas.microsoft.com/office/powerpoint/2010/main" val="170307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A786E2-A785-4B49-8E05-701B96989702}" type="slidenum">
              <a:rPr lang="en-US" smtClean="0"/>
              <a:t>18</a:t>
            </a:fld>
            <a:endParaRPr lang="en-US"/>
          </a:p>
        </p:txBody>
      </p:sp>
    </p:spTree>
    <p:extLst>
      <p:ext uri="{BB962C8B-B14F-4D97-AF65-F5344CB8AC3E}">
        <p14:creationId xmlns:p14="http://schemas.microsoft.com/office/powerpoint/2010/main" val="400776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a:t>
            </a:r>
            <a:r>
              <a:rPr lang="en-US" dirty="0" err="1" smtClean="0"/>
              <a:t>tiarescott</a:t>
            </a:r>
            <a:r>
              <a:rPr lang="en-US" dirty="0" smtClean="0"/>
              <a:t>/69821764</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A786E2-A785-4B49-8E05-701B96989702}" type="slidenum">
              <a:rPr lang="en-US" smtClean="0"/>
              <a:t>19</a:t>
            </a:fld>
            <a:endParaRPr lang="en-US"/>
          </a:p>
        </p:txBody>
      </p:sp>
    </p:spTree>
    <p:extLst>
      <p:ext uri="{BB962C8B-B14F-4D97-AF65-F5344CB8AC3E}">
        <p14:creationId xmlns:p14="http://schemas.microsoft.com/office/powerpoint/2010/main" val="124223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786E2-A785-4B49-8E05-701B96989702}" type="slidenum">
              <a:rPr lang="en-US" smtClean="0"/>
              <a:t>20</a:t>
            </a:fld>
            <a:endParaRPr lang="en-US"/>
          </a:p>
        </p:txBody>
      </p:sp>
    </p:spTree>
    <p:extLst>
      <p:ext uri="{BB962C8B-B14F-4D97-AF65-F5344CB8AC3E}">
        <p14:creationId xmlns:p14="http://schemas.microsoft.com/office/powerpoint/2010/main" val="59584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lue_bar_with_hex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11400"/>
            <a:ext cx="9144000" cy="2235200"/>
          </a:xfrm>
          <a:prstGeom prst="rect">
            <a:avLst/>
          </a:prstGeom>
        </p:spPr>
      </p:pic>
      <p:sp>
        <p:nvSpPr>
          <p:cNvPr id="2" name="Title 1"/>
          <p:cNvSpPr>
            <a:spLocks noGrp="1"/>
          </p:cNvSpPr>
          <p:nvPr>
            <p:ph type="ctrTitle"/>
          </p:nvPr>
        </p:nvSpPr>
        <p:spPr>
          <a:xfrm>
            <a:off x="685800" y="2674711"/>
            <a:ext cx="7772400"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4720772"/>
            <a:ext cx="6400800" cy="97608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0" y="0"/>
            <a:ext cx="9144000" cy="45719"/>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4830350" y="6483357"/>
            <a:ext cx="4186688" cy="276999"/>
          </a:xfrm>
          <a:prstGeom prst="rect">
            <a:avLst/>
          </a:prstGeom>
          <a:noFill/>
        </p:spPr>
        <p:txBody>
          <a:bodyPr wrap="none" rtlCol="0">
            <a:spAutoFit/>
          </a:bodyPr>
          <a:lstStyle/>
          <a:p>
            <a:pPr algn="r"/>
            <a:r>
              <a:rPr lang="en-US" sz="1200" dirty="0" smtClean="0">
                <a:solidFill>
                  <a:schemeClr val="tx1">
                    <a:lumMod val="50000"/>
                    <a:lumOff val="50000"/>
                  </a:schemeClr>
                </a:solidFill>
              </a:rPr>
              <a:t>25 1</a:t>
            </a:r>
            <a:r>
              <a:rPr lang="en-US" sz="1200" baseline="30000" dirty="0" smtClean="0">
                <a:solidFill>
                  <a:schemeClr val="tx1">
                    <a:lumMod val="50000"/>
                    <a:lumOff val="50000"/>
                  </a:schemeClr>
                </a:solidFill>
              </a:rPr>
              <a:t>st</a:t>
            </a:r>
            <a:r>
              <a:rPr lang="en-US" sz="1200" dirty="0" smtClean="0">
                <a:solidFill>
                  <a:schemeClr val="tx1">
                    <a:lumMod val="50000"/>
                    <a:lumOff val="50000"/>
                  </a:schemeClr>
                </a:solidFill>
              </a:rPr>
              <a:t> St.,</a:t>
            </a:r>
            <a:r>
              <a:rPr lang="en-US" sz="1200" baseline="0" dirty="0" smtClean="0">
                <a:solidFill>
                  <a:schemeClr val="tx1">
                    <a:lumMod val="50000"/>
                    <a:lumOff val="50000"/>
                  </a:schemeClr>
                </a:solidFill>
              </a:rPr>
              <a:t> Suite 104, Cambridge, MA 02141 | </a:t>
            </a:r>
            <a:r>
              <a:rPr lang="en-US" sz="1200" baseline="0" dirty="0" err="1" smtClean="0">
                <a:solidFill>
                  <a:schemeClr val="tx1">
                    <a:lumMod val="50000"/>
                    <a:lumOff val="50000"/>
                  </a:schemeClr>
                </a:solidFill>
              </a:rPr>
              <a:t>www.BioRAFT.com</a:t>
            </a:r>
            <a:endParaRPr lang="en-US" sz="1200" dirty="0">
              <a:solidFill>
                <a:schemeClr val="tx1">
                  <a:lumMod val="50000"/>
                  <a:lumOff val="50000"/>
                </a:schemeClr>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2886" y="472536"/>
            <a:ext cx="2590800" cy="625741"/>
          </a:xfrm>
          <a:prstGeom prst="rect">
            <a:avLst/>
          </a:prstGeom>
        </p:spPr>
      </p:pic>
    </p:spTree>
    <p:extLst>
      <p:ext uri="{BB962C8B-B14F-4D97-AF65-F5344CB8AC3E}">
        <p14:creationId xmlns:p14="http://schemas.microsoft.com/office/powerpoint/2010/main" val="155244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318139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304338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152033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86973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218050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259887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287641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419210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359501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C74957-7003-5741-AE98-DF89D8E158AD}" type="datetimeFigureOut">
              <a:rPr lang="en-US" smtClean="0"/>
              <a:t>10/21/14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AB1E3-FC36-6442-BC34-9B8469E93AD9}" type="slidenum">
              <a:rPr lang="en-US" smtClean="0"/>
              <a:t>‹#›</a:t>
            </a:fld>
            <a:endParaRPr lang="en-US"/>
          </a:p>
        </p:txBody>
      </p:sp>
    </p:spTree>
    <p:extLst>
      <p:ext uri="{BB962C8B-B14F-4D97-AF65-F5344CB8AC3E}">
        <p14:creationId xmlns:p14="http://schemas.microsoft.com/office/powerpoint/2010/main" val="82681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AB1E3-FC36-6442-BC34-9B8469E93AD9}" type="slidenum">
              <a:rPr lang="en-US" smtClean="0"/>
              <a:t>‹#›</a:t>
            </a:fld>
            <a:endParaRPr lang="en-US"/>
          </a:p>
        </p:txBody>
      </p:sp>
      <p:pic>
        <p:nvPicPr>
          <p:cNvPr id="7" name="Picture 6" descr="gray_hex_bubbles.eps"/>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645400" y="5451475"/>
            <a:ext cx="1498600" cy="1270000"/>
          </a:xfrm>
          <a:prstGeom prst="rect">
            <a:avLst/>
          </a:prstGeom>
        </p:spPr>
      </p:pic>
      <p:pic>
        <p:nvPicPr>
          <p:cNvPr id="8" name="Picture 7" descr="BIORAFT_FINAL_LOGO.eps"/>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57199" y="6356350"/>
            <a:ext cx="2301723" cy="372338"/>
          </a:xfrm>
          <a:prstGeom prst="rect">
            <a:avLst/>
          </a:prstGeom>
        </p:spPr>
      </p:pic>
      <p:sp>
        <p:nvSpPr>
          <p:cNvPr id="9" name="Rectangle 8"/>
          <p:cNvSpPr/>
          <p:nvPr/>
        </p:nvSpPr>
        <p:spPr>
          <a:xfrm>
            <a:off x="0" y="0"/>
            <a:ext cx="9144000" cy="45719"/>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134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www.drupal.org/u/hezzieb" TargetMode="External"/><Relationship Id="rId5" Type="http://schemas.openxmlformats.org/officeDocument/2006/relationships/hyperlink" Target="http://www.twitter.com/hezzieb524" TargetMode="External"/><Relationship Id="rId6" Type="http://schemas.openxmlformats.org/officeDocument/2006/relationships/hyperlink" Target="http://www.linkedin.com/in/heathersbauer"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bioraft.com" TargetMode="External"/><Relationship Id="rId5" Type="http://schemas.openxmlformats.org/officeDocument/2006/relationships/hyperlink" Target="http://www.DrupalNights.or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8.jpg"/></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6.xml.rels><?xml version="1.0" encoding="UTF-8" standalone="yes"?>
<Relationships xmlns="http://schemas.openxmlformats.org/package/2006/relationships"><Relationship Id="rId3" Type="http://schemas.openxmlformats.org/officeDocument/2006/relationships/hyperlink" Target="http://www.huffingtonpost.com/john-haydon/user-personas-websites_b_1793594.html" TargetMode="External"/><Relationship Id="rId4" Type="http://schemas.openxmlformats.org/officeDocument/2006/relationships/hyperlink" Target="http://www.pinterest.com/robertleotta/user-journeys/" TargetMode="External"/><Relationship Id="rId5" Type="http://schemas.openxmlformats.org/officeDocument/2006/relationships/hyperlink" Target="http://www.humanfactors.com/project/index.asp" TargetMode="External"/><Relationship Id="rId6" Type="http://schemas.openxmlformats.org/officeDocument/2006/relationships/hyperlink" Target="http://theuxreview.co.uk/user-journeys-beginners-guide/" TargetMode="External"/><Relationship Id="rId7" Type="http://schemas.openxmlformats.org/officeDocument/2006/relationships/hyperlink" Target="http://searchsoftwarequality.techtarget.com/definition/user-story" TargetMode="External"/><Relationship Id="rId1" Type="http://schemas.openxmlformats.org/officeDocument/2006/relationships/slideLayout" Target="../slideLayouts/slideLayout2.xml"/><Relationship Id="rId2" Type="http://schemas.openxmlformats.org/officeDocument/2006/relationships/hyperlink" Target="http://blogs.atlassian.com/2014/01/watch-agile-right-webinar-lessons-learned-atlassian-product-manager"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twitter.com/hezzieb524" TargetMode="External"/><Relationship Id="rId4" Type="http://schemas.openxmlformats.org/officeDocument/2006/relationships/hyperlink" Target="http://www.linkedin.com/in/heathersbauer" TargetMode="External"/><Relationship Id="rId5" Type="http://schemas.openxmlformats.org/officeDocument/2006/relationships/hyperlink" Target="http://www.drupalnights.org/upcoming-camps-cons" TargetMode="External"/><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www.drupal.org/u/hezzie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Research When You Can’t Reach Your Users</a:t>
            </a:r>
            <a:endParaRPr lang="en-US" dirty="0"/>
          </a:p>
        </p:txBody>
      </p:sp>
      <p:sp>
        <p:nvSpPr>
          <p:cNvPr id="6" name="Subtitle 2"/>
          <p:cNvSpPr txBox="1">
            <a:spLocks/>
          </p:cNvSpPr>
          <p:nvPr/>
        </p:nvSpPr>
        <p:spPr>
          <a:xfrm>
            <a:off x="5688419" y="5811408"/>
            <a:ext cx="3312818" cy="813296"/>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dirty="0" smtClean="0"/>
              <a:t>Heather Bauer</a:t>
            </a:r>
          </a:p>
          <a:p>
            <a:pPr algn="r"/>
            <a:r>
              <a:rPr lang="en-US" dirty="0" smtClean="0"/>
              <a:t>Drupal Nights</a:t>
            </a:r>
          </a:p>
          <a:p>
            <a:pPr algn="r"/>
            <a:r>
              <a:rPr lang="en-US" dirty="0" smtClean="0"/>
              <a:t>Thursday, October 16, 2014 7:00 PM</a:t>
            </a:r>
            <a:endParaRPr lang="en-US" dirty="0"/>
          </a:p>
        </p:txBody>
      </p:sp>
      <p:sp>
        <p:nvSpPr>
          <p:cNvPr id="5" name="Subtitle 4"/>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9598" y="471950"/>
            <a:ext cx="3654004" cy="452832"/>
          </a:xfrm>
          <a:prstGeom prst="rect">
            <a:avLst/>
          </a:prstGeom>
        </p:spPr>
      </p:pic>
    </p:spTree>
    <p:extLst>
      <p:ext uri="{BB962C8B-B14F-4D97-AF65-F5344CB8AC3E}">
        <p14:creationId xmlns:p14="http://schemas.microsoft.com/office/powerpoint/2010/main" val="11722805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User Research</a:t>
            </a:r>
            <a:endParaRPr lang="en-US" dirty="0"/>
          </a:p>
        </p:txBody>
      </p:sp>
      <p:sp>
        <p:nvSpPr>
          <p:cNvPr id="3" name="Content Placeholder 2"/>
          <p:cNvSpPr>
            <a:spLocks noGrp="1"/>
          </p:cNvSpPr>
          <p:nvPr>
            <p:ph idx="1"/>
          </p:nvPr>
        </p:nvSpPr>
        <p:spPr>
          <a:xfrm>
            <a:off x="457200" y="1600200"/>
            <a:ext cx="8229600" cy="1432731"/>
          </a:xfrm>
        </p:spPr>
        <p:txBody>
          <a:bodyPr/>
          <a:lstStyle/>
          <a:p>
            <a:r>
              <a:rPr lang="en-US" dirty="0" smtClean="0"/>
              <a:t>Many different measures of success</a:t>
            </a:r>
          </a:p>
          <a:p>
            <a:r>
              <a:rPr lang="en-US" dirty="0" smtClean="0"/>
              <a:t>Dictated by research goals</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1651" r="3020" b="5810"/>
          <a:stretch/>
        </p:blipFill>
        <p:spPr>
          <a:xfrm>
            <a:off x="826089" y="3358252"/>
            <a:ext cx="7373150" cy="2165135"/>
          </a:xfrm>
          <a:prstGeom prst="rect">
            <a:avLst/>
          </a:prstGeom>
        </p:spPr>
      </p:pic>
      <p:sp>
        <p:nvSpPr>
          <p:cNvPr id="7" name="Rectangle 6"/>
          <p:cNvSpPr/>
          <p:nvPr/>
        </p:nvSpPr>
        <p:spPr>
          <a:xfrm>
            <a:off x="1693613" y="5307629"/>
            <a:ext cx="1968301"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29662" y="3099343"/>
            <a:ext cx="2839266"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37347" y="3358252"/>
            <a:ext cx="977484" cy="562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81641" y="6578245"/>
            <a:ext cx="5414764" cy="276999"/>
          </a:xfrm>
          <a:prstGeom prst="rect">
            <a:avLst/>
          </a:prstGeom>
        </p:spPr>
        <p:txBody>
          <a:bodyPr wrap="none">
            <a:spAutoFit/>
          </a:bodyPr>
          <a:lstStyle/>
          <a:p>
            <a:pPr algn="r"/>
            <a:r>
              <a:rPr lang="en-US" sz="1200" dirty="0"/>
              <a:t>(Source</a:t>
            </a:r>
            <a:r>
              <a:rPr lang="en-US" sz="1200" dirty="0" smtClean="0"/>
              <a:t>: ROI of </a:t>
            </a:r>
            <a:r>
              <a:rPr lang="en-US" sz="1200" dirty="0"/>
              <a:t>User Experience. https://</a:t>
            </a:r>
            <a:r>
              <a:rPr lang="en-US" sz="1200" dirty="0" err="1"/>
              <a:t>www.youtube.com</a:t>
            </a:r>
            <a:r>
              <a:rPr lang="en-US" sz="1200" dirty="0"/>
              <a:t>/</a:t>
            </a:r>
            <a:r>
              <a:rPr lang="en-US" sz="1200" dirty="0" err="1"/>
              <a:t>watch?v</a:t>
            </a:r>
            <a:r>
              <a:rPr lang="en-US" sz="1200" dirty="0"/>
              <a:t>=O94kYyzqvTc)</a:t>
            </a:r>
          </a:p>
        </p:txBody>
      </p:sp>
    </p:spTree>
    <p:extLst>
      <p:ext uri="{BB962C8B-B14F-4D97-AF65-F5344CB8AC3E}">
        <p14:creationId xmlns:p14="http://schemas.microsoft.com/office/powerpoint/2010/main" val="41830117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 Research Saved the Day</a:t>
            </a:r>
            <a:endParaRPr lang="en-US" dirty="0"/>
          </a:p>
        </p:txBody>
      </p:sp>
      <p:sp>
        <p:nvSpPr>
          <p:cNvPr id="3" name="Content Placeholder 2"/>
          <p:cNvSpPr>
            <a:spLocks noGrp="1"/>
          </p:cNvSpPr>
          <p:nvPr>
            <p:ph idx="1"/>
          </p:nvPr>
        </p:nvSpPr>
        <p:spPr/>
        <p:txBody>
          <a:bodyPr/>
          <a:lstStyle/>
          <a:p>
            <a:r>
              <a:rPr lang="en-US" dirty="0" smtClean="0"/>
              <a:t>$300 Million dollar button</a:t>
            </a:r>
          </a:p>
          <a:p>
            <a:r>
              <a:rPr lang="en-US" dirty="0" smtClean="0"/>
              <a:t>Lego</a:t>
            </a:r>
          </a:p>
          <a:p>
            <a:r>
              <a:rPr lang="en-US" dirty="0" smtClean="0"/>
              <a:t>Chilling milk</a:t>
            </a:r>
          </a:p>
          <a:p>
            <a:r>
              <a:rPr lang="en-US" dirty="0" smtClean="0"/>
              <a:t>2000 Presidential Election</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77500" y="3887720"/>
            <a:ext cx="8432800" cy="2844800"/>
          </a:xfrm>
          <a:prstGeom prst="rect">
            <a:avLst/>
          </a:prstGeom>
        </p:spPr>
      </p:pic>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293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from Users</a:t>
            </a:r>
            <a:endParaRPr lang="en-US" dirty="0"/>
          </a:p>
        </p:txBody>
      </p:sp>
      <p:pic>
        <p:nvPicPr>
          <p:cNvPr id="5" name="Picture 4"/>
          <p:cNvPicPr>
            <a:picLocks noChangeAspect="1"/>
          </p:cNvPicPr>
          <p:nvPr/>
        </p:nvPicPr>
        <p:blipFill>
          <a:blip r:embed="rId2"/>
          <a:stretch>
            <a:fillRect/>
          </a:stretch>
        </p:blipFill>
        <p:spPr>
          <a:xfrm>
            <a:off x="838623" y="1666919"/>
            <a:ext cx="6925435" cy="4137700"/>
          </a:xfrm>
          <a:prstGeom prst="rect">
            <a:avLst/>
          </a:prstGeom>
        </p:spPr>
      </p:pic>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48417" y="6578245"/>
            <a:ext cx="5547988" cy="276999"/>
          </a:xfrm>
          <a:prstGeom prst="rect">
            <a:avLst/>
          </a:prstGeom>
        </p:spPr>
        <p:txBody>
          <a:bodyPr wrap="none">
            <a:spAutoFit/>
          </a:bodyPr>
          <a:lstStyle/>
          <a:p>
            <a:pPr algn="r"/>
            <a:r>
              <a:rPr lang="en-US" sz="1200" dirty="0"/>
              <a:t>(Source</a:t>
            </a:r>
            <a:r>
              <a:rPr lang="en-US" sz="1200" dirty="0" smtClean="0"/>
              <a:t>: </a:t>
            </a:r>
            <a:r>
              <a:rPr lang="en-US" sz="1200" dirty="0"/>
              <a:t>http://</a:t>
            </a:r>
            <a:r>
              <a:rPr lang="en-US" sz="1200" dirty="0" err="1"/>
              <a:t>www.nngroup.com</a:t>
            </a:r>
            <a:r>
              <a:rPr lang="en-US" sz="1200" dirty="0"/>
              <a:t>/articles/why-you-only-need-to-test-with-5-users/)</a:t>
            </a:r>
          </a:p>
        </p:txBody>
      </p:sp>
    </p:spTree>
    <p:extLst>
      <p:ext uri="{BB962C8B-B14F-4D97-AF65-F5344CB8AC3E}">
        <p14:creationId xmlns:p14="http://schemas.microsoft.com/office/powerpoint/2010/main" val="17672210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The Ideal</a:t>
            </a:r>
            <a:endParaRPr lang="en-US" dirty="0"/>
          </a:p>
        </p:txBody>
      </p:sp>
      <p:sp>
        <p:nvSpPr>
          <p:cNvPr id="5" name="Subtitle 4"/>
          <p:cNvSpPr>
            <a:spLocks noGrp="1"/>
          </p:cNvSpPr>
          <p:nvPr>
            <p:ph type="subTitle" idx="1"/>
          </p:nvPr>
        </p:nvSpPr>
        <p:spPr/>
        <p:txBody>
          <a:bodyPr/>
          <a:lstStyle/>
          <a:p>
            <a:endParaRPr lang="en-US"/>
          </a:p>
        </p:txBody>
      </p:sp>
      <p:sp>
        <p:nvSpPr>
          <p:cNvPr id="3" name="TextBox 2"/>
          <p:cNvSpPr txBox="1"/>
          <p:nvPr/>
        </p:nvSpPr>
        <p:spPr>
          <a:xfrm>
            <a:off x="7680657" y="183628"/>
            <a:ext cx="1463342" cy="369332"/>
          </a:xfrm>
          <a:prstGeom prst="rect">
            <a:avLst/>
          </a:prstGeom>
          <a:noFill/>
        </p:spPr>
        <p:txBody>
          <a:bodyPr wrap="square" rtlCol="0">
            <a:spAutoFit/>
          </a:bodyPr>
          <a:lstStyle/>
          <a:p>
            <a:pPr algn="ctr"/>
            <a:r>
              <a:rPr lang="en-US" dirty="0" smtClean="0"/>
              <a:t>The Ideal</a:t>
            </a:r>
            <a:endParaRPr lang="en-US" dirty="0"/>
          </a:p>
        </p:txBody>
      </p:sp>
      <p:sp>
        <p:nvSpPr>
          <p:cNvPr id="4" name="Pentagon 3"/>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620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35773" cy="1143000"/>
          </a:xfrm>
        </p:spPr>
        <p:txBody>
          <a:bodyPr/>
          <a:lstStyle/>
          <a:p>
            <a:r>
              <a:rPr lang="en-US" dirty="0" smtClean="0"/>
              <a:t>Once upon a time…</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Stakeholder buy in</a:t>
            </a:r>
          </a:p>
          <a:p>
            <a:r>
              <a:rPr lang="en-US" dirty="0" smtClean="0"/>
              <a:t>Role of UX understood</a:t>
            </a:r>
          </a:p>
          <a:p>
            <a:r>
              <a:rPr lang="en-US" dirty="0" smtClean="0"/>
              <a:t>Unlimited resources</a:t>
            </a:r>
          </a:p>
          <a:p>
            <a:r>
              <a:rPr lang="en-US" dirty="0" smtClean="0"/>
              <a:t>Experienced team</a:t>
            </a:r>
          </a:p>
          <a:p>
            <a:r>
              <a:rPr lang="en-US" dirty="0" smtClean="0"/>
              <a:t>No shortage of representative participants</a:t>
            </a:r>
            <a:endParaRPr lang="en-US" dirty="0"/>
          </a:p>
        </p:txBody>
      </p:sp>
      <p:pic>
        <p:nvPicPr>
          <p:cNvPr id="5" name="Picture 4" descr="7615922902_aa59aea3b6_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0380" y="2279790"/>
            <a:ext cx="4309390" cy="2872927"/>
          </a:xfrm>
          <a:prstGeom prst="rect">
            <a:avLst/>
          </a:prstGeom>
        </p:spPr>
      </p:pic>
      <p:sp>
        <p:nvSpPr>
          <p:cNvPr id="11" name="TextBox 10"/>
          <p:cNvSpPr txBox="1"/>
          <p:nvPr/>
        </p:nvSpPr>
        <p:spPr>
          <a:xfrm>
            <a:off x="7680657" y="183628"/>
            <a:ext cx="1463342" cy="369332"/>
          </a:xfrm>
          <a:prstGeom prst="rect">
            <a:avLst/>
          </a:prstGeom>
          <a:noFill/>
        </p:spPr>
        <p:txBody>
          <a:bodyPr wrap="square" rtlCol="0">
            <a:spAutoFit/>
          </a:bodyPr>
          <a:lstStyle/>
          <a:p>
            <a:pPr algn="ctr"/>
            <a:r>
              <a:rPr lang="en-US" dirty="0" smtClean="0"/>
              <a:t>The Ideal</a:t>
            </a:r>
            <a:endParaRPr lang="en-US" dirty="0"/>
          </a:p>
        </p:txBody>
      </p:sp>
      <p:sp>
        <p:nvSpPr>
          <p:cNvPr id="12" name="Pentagon 11"/>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962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pic>
        <p:nvPicPr>
          <p:cNvPr id="6" name="Picture 5" descr="Screen Shot 2014-07-07 at 5.41.39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71787" y="664078"/>
            <a:ext cx="5636672" cy="5462085"/>
          </a:xfrm>
          <a:prstGeom prst="rect">
            <a:avLst/>
          </a:prstGeom>
        </p:spPr>
      </p:pic>
      <p:sp>
        <p:nvSpPr>
          <p:cNvPr id="11" name="TextBox 10"/>
          <p:cNvSpPr txBox="1"/>
          <p:nvPr/>
        </p:nvSpPr>
        <p:spPr>
          <a:xfrm>
            <a:off x="7680657" y="183628"/>
            <a:ext cx="1463342" cy="369332"/>
          </a:xfrm>
          <a:prstGeom prst="rect">
            <a:avLst/>
          </a:prstGeom>
          <a:noFill/>
        </p:spPr>
        <p:txBody>
          <a:bodyPr wrap="square" rtlCol="0">
            <a:spAutoFit/>
          </a:bodyPr>
          <a:lstStyle/>
          <a:p>
            <a:pPr algn="ctr"/>
            <a:r>
              <a:rPr lang="en-US" dirty="0" smtClean="0"/>
              <a:t>The Ideal</a:t>
            </a:r>
            <a:endParaRPr lang="en-US" dirty="0"/>
          </a:p>
        </p:txBody>
      </p:sp>
      <p:sp>
        <p:nvSpPr>
          <p:cNvPr id="12" name="Pentagon 11"/>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p:nvPr>
        </p:nvSpPr>
        <p:spPr>
          <a:xfrm>
            <a:off x="457200" y="1600200"/>
            <a:ext cx="2956090" cy="4525963"/>
          </a:xfrm>
        </p:spPr>
        <p:txBody>
          <a:bodyPr/>
          <a:lstStyle/>
          <a:p>
            <a:pPr marL="0" indent="0">
              <a:buNone/>
            </a:pPr>
            <a:r>
              <a:rPr lang="en-US" dirty="0" smtClean="0"/>
              <a:t>Finding that combination is more elusive than a purple unicorn with pink spots</a:t>
            </a:r>
            <a:endParaRPr lang="en-US" dirty="0"/>
          </a:p>
        </p:txBody>
      </p:sp>
    </p:spTree>
    <p:extLst>
      <p:ext uri="{BB962C8B-B14F-4D97-AF65-F5344CB8AC3E}">
        <p14:creationId xmlns:p14="http://schemas.microsoft.com/office/powerpoint/2010/main" val="34806837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The Reality</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txBox="1">
            <a:spLocks/>
          </p:cNvSpPr>
          <p:nvPr/>
        </p:nvSpPr>
        <p:spPr>
          <a:xfrm>
            <a:off x="722313" y="4720772"/>
            <a:ext cx="7772400" cy="155514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Timelines</a:t>
            </a:r>
          </a:p>
          <a:p>
            <a:r>
              <a:rPr lang="en-US" sz="1800" dirty="0"/>
              <a:t>Budgets</a:t>
            </a:r>
          </a:p>
          <a:p>
            <a:r>
              <a:rPr lang="en-US" sz="1800" dirty="0"/>
              <a:t>Stakeholder Buy-in</a:t>
            </a:r>
          </a:p>
          <a:p>
            <a:r>
              <a:rPr lang="en-US" sz="1800" dirty="0"/>
              <a:t>Participants</a:t>
            </a:r>
          </a:p>
        </p:txBody>
      </p:sp>
    </p:spTree>
    <p:extLst>
      <p:ext uri="{BB962C8B-B14F-4D97-AF65-F5344CB8AC3E}">
        <p14:creationId xmlns:p14="http://schemas.microsoft.com/office/powerpoint/2010/main" val="31000420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Unlimited Time</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9250" y="1866900"/>
            <a:ext cx="2264664" cy="3121152"/>
          </a:xfrm>
          <a:prstGeom prst="rect">
            <a:avLst/>
          </a:prstGeom>
        </p:spPr>
      </p:pic>
      <p:sp>
        <p:nvSpPr>
          <p:cNvPr id="11" name="&quot;No&quot; Symbol 10"/>
          <p:cNvSpPr/>
          <p:nvPr/>
        </p:nvSpPr>
        <p:spPr>
          <a:xfrm>
            <a:off x="4567630" y="1513982"/>
            <a:ext cx="4291724" cy="4292983"/>
          </a:xfrm>
          <a:prstGeom prst="noSmoking">
            <a:avLst>
              <a:gd name="adj" fmla="val 839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6" name="Content Placeholder 2"/>
          <p:cNvSpPr>
            <a:spLocks noGrp="1"/>
          </p:cNvSpPr>
          <p:nvPr>
            <p:ph idx="1"/>
          </p:nvPr>
        </p:nvSpPr>
        <p:spPr>
          <a:xfrm>
            <a:off x="457200" y="1600200"/>
            <a:ext cx="4110430" cy="4525963"/>
          </a:xfrm>
        </p:spPr>
        <p:txBody>
          <a:bodyPr/>
          <a:lstStyle/>
          <a:p>
            <a:r>
              <a:rPr lang="en-US" dirty="0" smtClean="0"/>
              <a:t>High priority items become a fire</a:t>
            </a:r>
          </a:p>
          <a:p>
            <a:r>
              <a:rPr lang="en-US" dirty="0" smtClean="0"/>
              <a:t>Low priority items get canceled</a:t>
            </a:r>
            <a:endParaRPr lang="en-US" dirty="0"/>
          </a:p>
        </p:txBody>
      </p:sp>
      <p:sp>
        <p:nvSpPr>
          <p:cNvPr id="12" name="TextBox 11"/>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13" name="Pentagon 12"/>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8183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Unlimited Budget</a:t>
            </a:r>
            <a:endParaRPr lang="en-US" dirty="0"/>
          </a:p>
        </p:txBody>
      </p:sp>
      <p:pic>
        <p:nvPicPr>
          <p:cNvPr id="8" name="Picture 7" descr="6551534889_9c8ae52997_z.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40164" y="1837070"/>
            <a:ext cx="3736452" cy="3736452"/>
          </a:xfrm>
          <a:prstGeom prst="rect">
            <a:avLst/>
          </a:prstGeom>
        </p:spPr>
      </p:pic>
      <p:sp>
        <p:nvSpPr>
          <p:cNvPr id="7" name="&quot;No&quot; Symbol 6"/>
          <p:cNvSpPr/>
          <p:nvPr/>
        </p:nvSpPr>
        <p:spPr>
          <a:xfrm>
            <a:off x="4563242" y="1513982"/>
            <a:ext cx="4291724" cy="4292983"/>
          </a:xfrm>
          <a:prstGeom prst="noSmoking">
            <a:avLst>
              <a:gd name="adj" fmla="val 839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5" name="Content Placeholder 2"/>
          <p:cNvSpPr>
            <a:spLocks noGrp="1"/>
          </p:cNvSpPr>
          <p:nvPr>
            <p:ph idx="1"/>
          </p:nvPr>
        </p:nvSpPr>
        <p:spPr>
          <a:xfrm>
            <a:off x="457200" y="1600200"/>
            <a:ext cx="4110430" cy="4525963"/>
          </a:xfrm>
        </p:spPr>
        <p:txBody>
          <a:bodyPr/>
          <a:lstStyle/>
          <a:p>
            <a:r>
              <a:rPr lang="en-US" dirty="0" smtClean="0"/>
              <a:t>Not if you’re at a company that wants to stay in business</a:t>
            </a:r>
            <a:endParaRPr lang="en-US" dirty="0"/>
          </a:p>
        </p:txBody>
      </p:sp>
      <p:sp>
        <p:nvSpPr>
          <p:cNvPr id="11" name="TextBox 10"/>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12" name="Pentagon 11"/>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7971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Buy-in</a:t>
            </a:r>
            <a:endParaRPr lang="en-US" dirty="0"/>
          </a:p>
        </p:txBody>
      </p:sp>
      <p:pic>
        <p:nvPicPr>
          <p:cNvPr id="4" name="Picture 3" descr="69821764_66cff01bbb_z.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4524" y="1417638"/>
            <a:ext cx="3882276" cy="2911706"/>
          </a:xfrm>
          <a:prstGeom prst="rect">
            <a:avLst/>
          </a:prstGeom>
        </p:spPr>
      </p:pic>
      <p:sp>
        <p:nvSpPr>
          <p:cNvPr id="6" name="Content Placeholder 2"/>
          <p:cNvSpPr>
            <a:spLocks noGrp="1"/>
          </p:cNvSpPr>
          <p:nvPr>
            <p:ph idx="1"/>
          </p:nvPr>
        </p:nvSpPr>
        <p:spPr>
          <a:xfrm>
            <a:off x="457200" y="1417638"/>
            <a:ext cx="4310743" cy="4708525"/>
          </a:xfrm>
        </p:spPr>
        <p:txBody>
          <a:bodyPr/>
          <a:lstStyle/>
          <a:p>
            <a:r>
              <a:rPr lang="en-US" dirty="0" smtClean="0"/>
              <a:t>Unlisted item in the job description</a:t>
            </a:r>
          </a:p>
          <a:p>
            <a:r>
              <a:rPr lang="en-US" dirty="0" smtClean="0"/>
              <a:t>What is considered part of UX</a:t>
            </a:r>
          </a:p>
          <a:p>
            <a:r>
              <a:rPr lang="en-US" dirty="0" smtClean="0"/>
              <a:t>Why is UX important?</a:t>
            </a:r>
            <a:endParaRPr lang="en-US" dirty="0"/>
          </a:p>
          <a:p>
            <a:r>
              <a:rPr lang="en-US" dirty="0" smtClean="0"/>
              <a:t>Less of an issue as time passes and rapport grows</a:t>
            </a:r>
            <a:endParaRPr lang="en-US" dirty="0"/>
          </a:p>
        </p:txBody>
      </p:sp>
      <p:sp>
        <p:nvSpPr>
          <p:cNvPr id="9" name="TextBox 8"/>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10" name="Pentagon 9"/>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1597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Heather Bauer</a:t>
            </a:r>
            <a:endParaRPr lang="en-US" dirty="0"/>
          </a:p>
        </p:txBody>
      </p:sp>
      <p:sp>
        <p:nvSpPr>
          <p:cNvPr id="3" name="Content Placeholder 2"/>
          <p:cNvSpPr>
            <a:spLocks noGrp="1"/>
          </p:cNvSpPr>
          <p:nvPr>
            <p:ph idx="1"/>
          </p:nvPr>
        </p:nvSpPr>
        <p:spPr>
          <a:xfrm>
            <a:off x="457200" y="1417638"/>
            <a:ext cx="5486400" cy="4708525"/>
          </a:xfrm>
        </p:spPr>
        <p:txBody>
          <a:bodyPr/>
          <a:lstStyle/>
          <a:p>
            <a:r>
              <a:rPr lang="en-US" dirty="0" smtClean="0"/>
              <a:t>Junior Usability Specialist at BioRAFT</a:t>
            </a:r>
          </a:p>
          <a:p>
            <a:r>
              <a:rPr lang="en-US" dirty="0" smtClean="0"/>
              <a:t>M.S. Candidate in Human Factors in Information Design at Bentley University</a:t>
            </a:r>
          </a:p>
          <a:p>
            <a:r>
              <a:rPr lang="en-US" dirty="0" smtClean="0"/>
              <a:t>Co-Organizer of Boston Service Jam 2014</a:t>
            </a:r>
            <a:endParaRPr lang="en-US" dirty="0"/>
          </a:p>
        </p:txBody>
      </p:sp>
      <p:pic>
        <p:nvPicPr>
          <p:cNvPr id="5" name="Picture 4" descr="HeatherBauer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600200"/>
            <a:ext cx="2743200" cy="2194560"/>
          </a:xfrm>
          <a:prstGeom prst="rect">
            <a:avLst/>
          </a:prstGeom>
        </p:spPr>
      </p:pic>
      <p:sp>
        <p:nvSpPr>
          <p:cNvPr id="6" name="TextBox 5"/>
          <p:cNvSpPr txBox="1"/>
          <p:nvPr/>
        </p:nvSpPr>
        <p:spPr>
          <a:xfrm>
            <a:off x="5658977" y="4247931"/>
            <a:ext cx="3027824" cy="830997"/>
          </a:xfrm>
          <a:prstGeom prst="rect">
            <a:avLst/>
          </a:prstGeom>
          <a:noFill/>
        </p:spPr>
        <p:txBody>
          <a:bodyPr wrap="square" rtlCol="0">
            <a:spAutoFit/>
          </a:bodyPr>
          <a:lstStyle/>
          <a:p>
            <a:pPr algn="r"/>
            <a:r>
              <a:rPr lang="en-US" sz="1600" dirty="0" smtClean="0">
                <a:hlinkClick r:id="rId4"/>
              </a:rPr>
              <a:t>drupal.org</a:t>
            </a:r>
            <a:r>
              <a:rPr lang="en-US" sz="1600" dirty="0">
                <a:hlinkClick r:id="rId4"/>
              </a:rPr>
              <a:t>/u/</a:t>
            </a:r>
            <a:r>
              <a:rPr lang="en-US" sz="1600" dirty="0" smtClean="0">
                <a:hlinkClick r:id="rId4"/>
              </a:rPr>
              <a:t>hezzieb</a:t>
            </a:r>
            <a:endParaRPr lang="en-US" sz="1600" dirty="0" smtClean="0"/>
          </a:p>
          <a:p>
            <a:pPr algn="r"/>
            <a:r>
              <a:rPr lang="en-US" sz="1600" dirty="0" smtClean="0">
                <a:hlinkClick r:id="rId5"/>
              </a:rPr>
              <a:t>twitter.com/hezzieb524</a:t>
            </a:r>
            <a:r>
              <a:rPr lang="en-US" sz="1600" dirty="0" smtClean="0"/>
              <a:t> </a:t>
            </a:r>
          </a:p>
          <a:p>
            <a:pPr algn="r"/>
            <a:r>
              <a:rPr lang="en-US" sz="1600" dirty="0" smtClean="0">
                <a:hlinkClick r:id="rId6"/>
              </a:rPr>
              <a:t>linkedin.com</a:t>
            </a:r>
            <a:r>
              <a:rPr lang="en-US" sz="1600" dirty="0">
                <a:hlinkClick r:id="rId6"/>
              </a:rPr>
              <a:t>/in/</a:t>
            </a:r>
            <a:r>
              <a:rPr lang="en-US" sz="1600" dirty="0" smtClean="0">
                <a:hlinkClick r:id="rId6"/>
              </a:rPr>
              <a:t>heathersbauer</a:t>
            </a:r>
            <a:r>
              <a:rPr lang="en-US" sz="1600" dirty="0" smtClean="0"/>
              <a:t> </a:t>
            </a:r>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Introduction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465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457200" y="1417639"/>
            <a:ext cx="8229600" cy="2342703"/>
          </a:xfrm>
        </p:spPr>
        <p:txBody>
          <a:bodyPr>
            <a:normAutofit/>
          </a:bodyPr>
          <a:lstStyle/>
          <a:p>
            <a:r>
              <a:rPr lang="en-US" dirty="0" smtClean="0"/>
              <a:t>Take availability of participants for granted</a:t>
            </a:r>
          </a:p>
          <a:p>
            <a:r>
              <a:rPr lang="en-US" dirty="0" smtClean="0"/>
              <a:t>Use students when you can’t get real users</a:t>
            </a:r>
          </a:p>
          <a:p>
            <a:r>
              <a:rPr lang="en-US" dirty="0" smtClean="0"/>
              <a:t>What if you require participants with specific knowledge?</a:t>
            </a:r>
            <a:endParaRPr lang="en-US" dirty="0"/>
          </a:p>
        </p:txBody>
      </p:sp>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Reality</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64030" y="4848375"/>
            <a:ext cx="2615804" cy="1316119"/>
          </a:xfrm>
          <a:prstGeom prst="rect">
            <a:avLst/>
          </a:prstGeom>
        </p:spPr>
      </p:pic>
      <p:sp>
        <p:nvSpPr>
          <p:cNvPr id="11" name="TextBox 10"/>
          <p:cNvSpPr txBox="1"/>
          <p:nvPr/>
        </p:nvSpPr>
        <p:spPr>
          <a:xfrm>
            <a:off x="901068" y="3912985"/>
            <a:ext cx="7347488" cy="800219"/>
          </a:xfrm>
          <a:prstGeom prst="rect">
            <a:avLst/>
          </a:prstGeom>
          <a:noFill/>
        </p:spPr>
        <p:txBody>
          <a:bodyPr wrap="square" rtlCol="0">
            <a:spAutoFit/>
          </a:bodyPr>
          <a:lstStyle/>
          <a:p>
            <a:r>
              <a:rPr lang="en-US" dirty="0" smtClean="0"/>
              <a:t>7,16-Dibenzyl-1,4,10,13-tetraoxa-7,16-diazacyclooctadecane</a:t>
            </a:r>
          </a:p>
          <a:p>
            <a:r>
              <a:rPr lang="en-US" sz="1400" dirty="0" smtClean="0"/>
              <a:t>Synonym: 1,10-Dibenzyl-1,10-diaza-18crown-6, N,N’-Dibenzyl-4,13-diaza-18-crown6</a:t>
            </a:r>
          </a:p>
          <a:p>
            <a:r>
              <a:rPr lang="en-US" sz="1400" dirty="0" smtClean="0"/>
              <a:t>CAS Number 69703-25-9 | Empirical Formula (Hill Notation) C</a:t>
            </a:r>
            <a:r>
              <a:rPr lang="en-US" sz="1400" baseline="-25000" dirty="0" smtClean="0"/>
              <a:t>26</a:t>
            </a:r>
            <a:r>
              <a:rPr lang="en-US" sz="1400" dirty="0" smtClean="0"/>
              <a:t>H</a:t>
            </a:r>
            <a:r>
              <a:rPr lang="en-US" sz="1400" baseline="-25000" dirty="0" smtClean="0"/>
              <a:t>38</a:t>
            </a:r>
            <a:r>
              <a:rPr lang="en-US" sz="1400" dirty="0" smtClean="0"/>
              <a:t>N</a:t>
            </a:r>
            <a:r>
              <a:rPr lang="en-US" sz="1400" baseline="-25000" dirty="0" smtClean="0"/>
              <a:t>2</a:t>
            </a:r>
            <a:r>
              <a:rPr lang="en-US" sz="1400" dirty="0" smtClean="0"/>
              <a:t>O</a:t>
            </a:r>
            <a:r>
              <a:rPr lang="en-US" sz="1400" baseline="-25000" dirty="0" smtClean="0"/>
              <a:t>4</a:t>
            </a:r>
            <a:r>
              <a:rPr lang="en-US" sz="1400" dirty="0" smtClean="0"/>
              <a:t> | Molecular Weight 442.59</a:t>
            </a:r>
            <a:endParaRPr lang="en-US" sz="1400" dirty="0"/>
          </a:p>
        </p:txBody>
      </p:sp>
    </p:spTree>
    <p:extLst>
      <p:ext uri="{BB962C8B-B14F-4D97-AF65-F5344CB8AC3E}">
        <p14:creationId xmlns:p14="http://schemas.microsoft.com/office/powerpoint/2010/main" val="2457090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The Solution</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685800" y="4541049"/>
            <a:ext cx="7772400" cy="2235580"/>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Google Analytics</a:t>
            </a:r>
          </a:p>
          <a:p>
            <a:r>
              <a:rPr lang="en-US" sz="1800" dirty="0" smtClean="0"/>
              <a:t>User Proxies</a:t>
            </a:r>
          </a:p>
          <a:p>
            <a:pPr marL="800100" lvl="1" indent="-342900">
              <a:buFont typeface="Arial"/>
              <a:buChar char="•"/>
            </a:pPr>
            <a:r>
              <a:rPr lang="en-US" sz="1600" dirty="0" smtClean="0"/>
              <a:t>Subject Matter Experts</a:t>
            </a:r>
          </a:p>
          <a:p>
            <a:pPr marL="800100" lvl="1" indent="-342900">
              <a:buFont typeface="Arial"/>
              <a:buChar char="•"/>
            </a:pPr>
            <a:r>
              <a:rPr lang="en-US" sz="1600" dirty="0" smtClean="0"/>
              <a:t>Customer Support</a:t>
            </a:r>
          </a:p>
          <a:p>
            <a:pPr marL="800100" lvl="1" indent="-342900">
              <a:buFont typeface="Arial"/>
              <a:buChar char="•"/>
            </a:pPr>
            <a:r>
              <a:rPr lang="en-US" sz="1600" dirty="0" smtClean="0"/>
              <a:t>Sales/Marketing</a:t>
            </a:r>
          </a:p>
          <a:p>
            <a:pPr marL="800100" lvl="1" indent="-342900">
              <a:buFont typeface="Arial"/>
              <a:buChar char="•"/>
            </a:pPr>
            <a:r>
              <a:rPr lang="en-US" sz="1600" dirty="0" smtClean="0"/>
              <a:t>Implementation</a:t>
            </a:r>
          </a:p>
          <a:p>
            <a:pPr marL="800100" lvl="1" indent="-342900">
              <a:buFont typeface="Arial"/>
              <a:buChar char="•"/>
            </a:pPr>
            <a:r>
              <a:rPr lang="en-US" sz="1600" dirty="0" smtClean="0"/>
              <a:t>Personas</a:t>
            </a:r>
          </a:p>
          <a:p>
            <a:pPr marL="800100" lvl="1" indent="-342900">
              <a:buFont typeface="Arial"/>
              <a:buChar char="•"/>
            </a:pPr>
            <a:r>
              <a:rPr lang="en-US" sz="1600" dirty="0" smtClean="0"/>
              <a:t>User Journeys</a:t>
            </a:r>
          </a:p>
          <a:p>
            <a:r>
              <a:rPr lang="en-US" sz="1800" dirty="0" smtClean="0"/>
              <a:t>Teamwork</a:t>
            </a:r>
          </a:p>
        </p:txBody>
      </p:sp>
    </p:spTree>
    <p:extLst>
      <p:ext uri="{BB962C8B-B14F-4D97-AF65-F5344CB8AC3E}">
        <p14:creationId xmlns:p14="http://schemas.microsoft.com/office/powerpoint/2010/main" val="31000420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endParaRPr lang="en-US" dirty="0"/>
          </a:p>
        </p:txBody>
      </p:sp>
      <p:sp>
        <p:nvSpPr>
          <p:cNvPr id="3" name="Content Placeholder 2"/>
          <p:cNvSpPr>
            <a:spLocks noGrp="1"/>
          </p:cNvSpPr>
          <p:nvPr>
            <p:ph idx="1"/>
          </p:nvPr>
        </p:nvSpPr>
        <p:spPr>
          <a:xfrm>
            <a:off x="457200" y="1600200"/>
            <a:ext cx="4110430" cy="4525963"/>
          </a:xfrm>
        </p:spPr>
        <p:txBody>
          <a:bodyPr/>
          <a:lstStyle/>
          <a:p>
            <a:r>
              <a:rPr lang="en-US" dirty="0" smtClean="0"/>
              <a:t>Audience data &amp; reporting</a:t>
            </a:r>
          </a:p>
          <a:p>
            <a:r>
              <a:rPr lang="en-US" dirty="0" smtClean="0"/>
              <a:t>Using mobile or desktop?</a:t>
            </a:r>
          </a:p>
          <a:p>
            <a:r>
              <a:rPr lang="en-US" dirty="0" smtClean="0"/>
              <a:t>Which browser/OS?</a:t>
            </a:r>
          </a:p>
          <a:p>
            <a:r>
              <a:rPr lang="en-US" dirty="0"/>
              <a:t>Trace customer </a:t>
            </a:r>
            <a:r>
              <a:rPr lang="en-US" dirty="0" smtClean="0"/>
              <a:t>path</a:t>
            </a:r>
          </a:p>
          <a:p>
            <a:r>
              <a:rPr lang="en-US" dirty="0" smtClean="0"/>
              <a:t>Requires time to collect enough data</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286527" y="1600200"/>
            <a:ext cx="3289756" cy="4003874"/>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1" name="Pentagon 10"/>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40360962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Data</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Age</a:t>
            </a:r>
          </a:p>
          <a:p>
            <a:r>
              <a:rPr lang="en-US" dirty="0" smtClean="0"/>
              <a:t>Gender</a:t>
            </a:r>
          </a:p>
          <a:p>
            <a:r>
              <a:rPr lang="en-US" dirty="0" smtClean="0"/>
              <a:t>Interest Category</a:t>
            </a:r>
          </a:p>
          <a:p>
            <a:r>
              <a:rPr lang="en-US" dirty="0" smtClean="0"/>
              <a:t>Only displays for users who have listed their demographic information</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2170" y="776448"/>
            <a:ext cx="3595914" cy="2164452"/>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322131" y="2585434"/>
            <a:ext cx="3655953" cy="2132639"/>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4571342" y="4425754"/>
            <a:ext cx="3406742" cy="2025038"/>
          </a:xfrm>
          <a:prstGeom prst="rect">
            <a:avLst/>
          </a:prstGeom>
        </p:spPr>
      </p:pic>
      <p:sp>
        <p:nvSpPr>
          <p:cNvPr id="10" name="TextBox 9"/>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1" name="Pentagon 10"/>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25600201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Usage</a:t>
            </a:r>
            <a:endParaRPr lang="en-US" dirty="0"/>
          </a:p>
        </p:txBody>
      </p:sp>
      <p:sp>
        <p:nvSpPr>
          <p:cNvPr id="3" name="Content Placeholder 2"/>
          <p:cNvSpPr>
            <a:spLocks noGrp="1"/>
          </p:cNvSpPr>
          <p:nvPr>
            <p:ph idx="1"/>
          </p:nvPr>
        </p:nvSpPr>
        <p:spPr/>
        <p:txBody>
          <a:bodyPr/>
          <a:lstStyle/>
          <a:p>
            <a:r>
              <a:rPr lang="en-US" dirty="0" smtClean="0"/>
              <a:t>Browser</a:t>
            </a:r>
          </a:p>
          <a:p>
            <a:r>
              <a:rPr lang="en-US" dirty="0" smtClean="0"/>
              <a:t>Operating System</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3283" y="4786560"/>
            <a:ext cx="6020677" cy="133960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3075" y="2856861"/>
            <a:ext cx="6020885" cy="1808828"/>
          </a:xfrm>
          <a:prstGeom prst="rect">
            <a:avLst/>
          </a:prstGeom>
        </p:spPr>
      </p:pic>
      <p:sp>
        <p:nvSpPr>
          <p:cNvPr id="10" name="TextBox 9"/>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1" name="Pentagon 10"/>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13288012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Path</a:t>
            </a:r>
            <a:endParaRPr lang="en-US" dirty="0"/>
          </a:p>
        </p:txBody>
      </p:sp>
      <p:sp>
        <p:nvSpPr>
          <p:cNvPr id="3" name="Content Placeholder 2"/>
          <p:cNvSpPr>
            <a:spLocks noGrp="1"/>
          </p:cNvSpPr>
          <p:nvPr>
            <p:ph idx="1"/>
          </p:nvPr>
        </p:nvSpPr>
        <p:spPr/>
        <p:txBody>
          <a:bodyPr/>
          <a:lstStyle/>
          <a:p>
            <a:r>
              <a:rPr lang="en-US" dirty="0" smtClean="0"/>
              <a:t>Example stuff</a:t>
            </a:r>
            <a:endParaRPr lang="en-US" dirty="0"/>
          </a:p>
        </p:txBody>
      </p:sp>
      <p:pic>
        <p:nvPicPr>
          <p:cNvPr id="4" name="Picture 3"/>
          <p:cNvPicPr>
            <a:picLocks noChangeAspect="1"/>
          </p:cNvPicPr>
          <p:nvPr/>
        </p:nvPicPr>
        <p:blipFill>
          <a:blip r:embed="rId2"/>
          <a:stretch>
            <a:fillRect/>
          </a:stretch>
        </p:blipFill>
        <p:spPr>
          <a:xfrm>
            <a:off x="0" y="1757810"/>
            <a:ext cx="9144000" cy="3437737"/>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32615219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Path</a:t>
            </a:r>
            <a:endParaRPr lang="en-US" dirty="0"/>
          </a:p>
        </p:txBody>
      </p:sp>
      <p:sp>
        <p:nvSpPr>
          <p:cNvPr id="3" name="Content Placeholder 2"/>
          <p:cNvSpPr>
            <a:spLocks noGrp="1"/>
          </p:cNvSpPr>
          <p:nvPr>
            <p:ph idx="1"/>
          </p:nvPr>
        </p:nvSpPr>
        <p:spPr/>
        <p:txBody>
          <a:bodyPr/>
          <a:lstStyle/>
          <a:p>
            <a:r>
              <a:rPr lang="en-US" dirty="0" err="1" smtClean="0"/>
              <a:t>sdf</a:t>
            </a:r>
            <a:endParaRPr lang="en-US" dirty="0"/>
          </a:p>
        </p:txBody>
      </p:sp>
      <p:pic>
        <p:nvPicPr>
          <p:cNvPr id="4" name="Picture 3"/>
          <p:cNvPicPr>
            <a:picLocks/>
          </p:cNvPicPr>
          <p:nvPr/>
        </p:nvPicPr>
        <p:blipFill>
          <a:blip r:embed="rId2"/>
          <a:stretch>
            <a:fillRect/>
          </a:stretch>
        </p:blipFill>
        <p:spPr>
          <a:xfrm>
            <a:off x="0" y="1771030"/>
            <a:ext cx="9144000" cy="3430545"/>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433924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 Pros/Cons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Allows us to get data from users without bothering them</a:t>
            </a:r>
          </a:p>
          <a:p>
            <a:pPr lvl="1"/>
            <a:r>
              <a:rPr lang="en-US" dirty="0" smtClean="0"/>
              <a:t>See change over time</a:t>
            </a:r>
          </a:p>
          <a:p>
            <a:pPr lvl="1"/>
            <a:r>
              <a:rPr lang="en-US" dirty="0" smtClean="0"/>
              <a:t>Inexpensive (in both time and resources)</a:t>
            </a:r>
          </a:p>
          <a:p>
            <a:r>
              <a:rPr lang="en-US" dirty="0" smtClean="0"/>
              <a:t>Cons</a:t>
            </a:r>
          </a:p>
          <a:p>
            <a:pPr lvl="1"/>
            <a:r>
              <a:rPr lang="en-US" dirty="0" smtClean="0"/>
              <a:t>Requires time to actually gather data</a:t>
            </a:r>
          </a:p>
          <a:p>
            <a:pPr lvl="1"/>
            <a:r>
              <a:rPr lang="en-US" dirty="0" smtClean="0"/>
              <a:t>Do not know the why of what people did</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469771"/>
            <a:ext cx="1463342" cy="615553"/>
          </a:xfrm>
          <a:prstGeom prst="rect">
            <a:avLst/>
          </a:prstGeom>
          <a:noFill/>
        </p:spPr>
        <p:txBody>
          <a:bodyPr wrap="square" rtlCol="0" anchor="t">
            <a:spAutoFit/>
          </a:bodyPr>
          <a:lstStyle/>
          <a:p>
            <a:pPr algn="ctr"/>
            <a:r>
              <a:rPr lang="en-US" sz="1600" dirty="0" smtClean="0"/>
              <a:t>Google</a:t>
            </a:r>
            <a:r>
              <a:rPr lang="en-US" dirty="0" smtClean="0"/>
              <a:t> </a:t>
            </a:r>
            <a:r>
              <a:rPr lang="en-US" sz="1600" dirty="0" smtClean="0"/>
              <a:t>Analytics</a:t>
            </a:r>
            <a:endParaRPr lang="en-US" dirty="0"/>
          </a:p>
        </p:txBody>
      </p:sp>
    </p:spTree>
    <p:extLst>
      <p:ext uri="{BB962C8B-B14F-4D97-AF65-F5344CB8AC3E}">
        <p14:creationId xmlns:p14="http://schemas.microsoft.com/office/powerpoint/2010/main" val="359805013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 Experts (SMEs)</a:t>
            </a:r>
            <a:endParaRPr lang="en-US" dirty="0"/>
          </a:p>
        </p:txBody>
      </p:sp>
      <p:pic>
        <p:nvPicPr>
          <p:cNvPr id="4" name="Picture 3"/>
          <p:cNvPicPr>
            <a:picLocks noChangeAspect="1"/>
          </p:cNvPicPr>
          <p:nvPr/>
        </p:nvPicPr>
        <p:blipFill>
          <a:blip r:embed="rId3"/>
          <a:stretch>
            <a:fillRect/>
          </a:stretch>
        </p:blipFill>
        <p:spPr>
          <a:xfrm>
            <a:off x="5384471" y="1569597"/>
            <a:ext cx="3181934" cy="4181598"/>
          </a:xfrm>
          <a:prstGeom prst="rect">
            <a:avLst/>
          </a:prstGeom>
        </p:spPr>
      </p:pic>
      <p:sp>
        <p:nvSpPr>
          <p:cNvPr id="5" name="Content Placeholder 2"/>
          <p:cNvSpPr>
            <a:spLocks noGrp="1"/>
          </p:cNvSpPr>
          <p:nvPr>
            <p:ph idx="1"/>
          </p:nvPr>
        </p:nvSpPr>
        <p:spPr>
          <a:xfrm>
            <a:off x="457200" y="1600200"/>
            <a:ext cx="4110430" cy="4525963"/>
          </a:xfrm>
        </p:spPr>
        <p:txBody>
          <a:bodyPr>
            <a:normAutofit fontScale="92500" lnSpcReduction="20000"/>
          </a:bodyPr>
          <a:lstStyle/>
          <a:p>
            <a:r>
              <a:rPr lang="en-US" dirty="0" smtClean="0"/>
              <a:t>Likely were your target audience at some point</a:t>
            </a:r>
          </a:p>
          <a:p>
            <a:r>
              <a:rPr lang="en-US" dirty="0" smtClean="0"/>
              <a:t>Their job is to know the industry</a:t>
            </a:r>
          </a:p>
          <a:p>
            <a:r>
              <a:rPr lang="en-US" dirty="0" smtClean="0"/>
              <a:t>Probably still have friends who are target users</a:t>
            </a:r>
          </a:p>
          <a:p>
            <a:r>
              <a:rPr lang="en-US" dirty="0" smtClean="0"/>
              <a:t>Always happy to tell you stories from the trenches</a:t>
            </a:r>
          </a:p>
        </p:txBody>
      </p:sp>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80655" y="645668"/>
            <a:ext cx="1463342" cy="338554"/>
          </a:xfrm>
          <a:prstGeom prst="rect">
            <a:avLst/>
          </a:prstGeom>
          <a:noFill/>
        </p:spPr>
        <p:txBody>
          <a:bodyPr wrap="square" rtlCol="0" anchor="t">
            <a:spAutoFit/>
          </a:bodyPr>
          <a:lstStyle/>
          <a:p>
            <a:pPr algn="ctr"/>
            <a:r>
              <a:rPr lang="en-US" sz="1600" dirty="0" smtClean="0"/>
              <a:t>SMEs</a:t>
            </a:r>
            <a:endParaRPr lang="en-US" dirty="0"/>
          </a:p>
        </p:txBody>
      </p:sp>
    </p:spTree>
    <p:extLst>
      <p:ext uri="{BB962C8B-B14F-4D97-AF65-F5344CB8AC3E}">
        <p14:creationId xmlns:p14="http://schemas.microsoft.com/office/powerpoint/2010/main" val="33256971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 Pros/Cons</a:t>
            </a:r>
            <a:endParaRPr lang="en-US" dirty="0"/>
          </a:p>
        </p:txBody>
      </p:sp>
      <p:sp>
        <p:nvSpPr>
          <p:cNvPr id="3" name="Content Placeholder 2"/>
          <p:cNvSpPr>
            <a:spLocks noGrp="1"/>
          </p:cNvSpPr>
          <p:nvPr>
            <p:ph idx="1"/>
          </p:nvPr>
        </p:nvSpPr>
        <p:spPr/>
        <p:txBody>
          <a:bodyPr>
            <a:normAutofit/>
          </a:bodyPr>
          <a:lstStyle/>
          <a:p>
            <a:r>
              <a:rPr lang="en-US" dirty="0" smtClean="0"/>
              <a:t>Pros</a:t>
            </a:r>
          </a:p>
          <a:p>
            <a:pPr lvl="1"/>
            <a:r>
              <a:rPr lang="en-US" dirty="0" smtClean="0"/>
              <a:t>Know your users very well</a:t>
            </a:r>
          </a:p>
          <a:p>
            <a:pPr lvl="1"/>
            <a:r>
              <a:rPr lang="en-US" dirty="0" smtClean="0"/>
              <a:t>Good anecdotes to get you outside of the sometimes contrived situations others may see your users in</a:t>
            </a:r>
          </a:p>
          <a:p>
            <a:r>
              <a:rPr lang="en-US" dirty="0" smtClean="0"/>
              <a:t>Cons</a:t>
            </a:r>
          </a:p>
          <a:p>
            <a:pPr lvl="1"/>
            <a:r>
              <a:rPr lang="en-US" dirty="0" smtClean="0"/>
              <a:t>Already drank the </a:t>
            </a:r>
            <a:r>
              <a:rPr lang="en-US" dirty="0" err="1" smtClean="0"/>
              <a:t>Kool</a:t>
            </a:r>
            <a:r>
              <a:rPr lang="en-US" dirty="0" smtClean="0"/>
              <a:t> Aid</a:t>
            </a:r>
          </a:p>
          <a:p>
            <a:pPr lvl="1"/>
            <a:r>
              <a:rPr lang="en-US" dirty="0" smtClean="0"/>
              <a:t>Amount of time out of industry can impact usefulness of the information</a:t>
            </a:r>
            <a:endParaRPr lang="en-US" dirty="0"/>
          </a:p>
        </p:txBody>
      </p:sp>
      <p:sp>
        <p:nvSpPr>
          <p:cNvPr id="11" name="TextBox 10"/>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2" name="Pentagon 11"/>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680655" y="645668"/>
            <a:ext cx="1463342" cy="338554"/>
          </a:xfrm>
          <a:prstGeom prst="rect">
            <a:avLst/>
          </a:prstGeom>
          <a:noFill/>
        </p:spPr>
        <p:txBody>
          <a:bodyPr wrap="square" rtlCol="0" anchor="t">
            <a:spAutoFit/>
          </a:bodyPr>
          <a:lstStyle/>
          <a:p>
            <a:pPr algn="ctr"/>
            <a:r>
              <a:rPr lang="en-US" sz="1600" dirty="0" smtClean="0"/>
              <a:t>SMEs</a:t>
            </a:r>
            <a:endParaRPr lang="en-US" dirty="0"/>
          </a:p>
        </p:txBody>
      </p:sp>
    </p:spTree>
    <p:extLst>
      <p:ext uri="{BB962C8B-B14F-4D97-AF65-F5344CB8AC3E}">
        <p14:creationId xmlns:p14="http://schemas.microsoft.com/office/powerpoint/2010/main" val="20498598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BioRAFT</a:t>
            </a:r>
            <a:endParaRPr lang="en-US" dirty="0"/>
          </a:p>
        </p:txBody>
      </p:sp>
      <p:sp>
        <p:nvSpPr>
          <p:cNvPr id="3" name="Content Placeholder 2"/>
          <p:cNvSpPr>
            <a:spLocks noGrp="1"/>
          </p:cNvSpPr>
          <p:nvPr>
            <p:ph idx="1"/>
          </p:nvPr>
        </p:nvSpPr>
        <p:spPr>
          <a:xfrm>
            <a:off x="457201" y="1417638"/>
            <a:ext cx="5483826" cy="4708525"/>
          </a:xfrm>
        </p:spPr>
        <p:txBody>
          <a:bodyPr>
            <a:normAutofit/>
          </a:bodyPr>
          <a:lstStyle/>
          <a:p>
            <a:r>
              <a:rPr lang="en-US" dirty="0" smtClean="0"/>
              <a:t>The </a:t>
            </a:r>
            <a:r>
              <a:rPr lang="en-US" dirty="0"/>
              <a:t>BioRAFT platform is a </a:t>
            </a:r>
            <a:r>
              <a:rPr lang="en-US" dirty="0" smtClean="0"/>
              <a:t>scientific research </a:t>
            </a:r>
            <a:r>
              <a:rPr lang="en-US" dirty="0"/>
              <a:t>management </a:t>
            </a:r>
            <a:r>
              <a:rPr lang="en-US" dirty="0" smtClean="0"/>
              <a:t>system that provides </a:t>
            </a:r>
            <a:r>
              <a:rPr lang="en-US" dirty="0"/>
              <a:t>an integrated </a:t>
            </a:r>
            <a:r>
              <a:rPr lang="en-US" dirty="0" smtClean="0"/>
              <a:t>portal, </a:t>
            </a:r>
            <a:r>
              <a:rPr lang="en-US" dirty="0"/>
              <a:t>compliance oversight, and productivity solutions</a:t>
            </a:r>
            <a:r>
              <a:rPr lang="en-US" dirty="0" smtClean="0"/>
              <a:t>.</a:t>
            </a:r>
          </a:p>
          <a:p>
            <a:r>
              <a:rPr lang="en-US" dirty="0" smtClean="0"/>
              <a:t>SAS, multi-site application.</a:t>
            </a:r>
          </a:p>
          <a:p>
            <a:r>
              <a:rPr lang="en-US" dirty="0" smtClean="0"/>
              <a:t>WE’RE HIRING!</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1027" y="1417638"/>
            <a:ext cx="2743200" cy="3788228"/>
          </a:xfrm>
          <a:prstGeom prst="rect">
            <a:avLst/>
          </a:prstGeom>
          <a:effectLst/>
        </p:spPr>
      </p:pic>
      <p:sp>
        <p:nvSpPr>
          <p:cNvPr id="5" name="TextBox 4"/>
          <p:cNvSpPr txBox="1"/>
          <p:nvPr/>
        </p:nvSpPr>
        <p:spPr>
          <a:xfrm>
            <a:off x="5938453" y="5205867"/>
            <a:ext cx="2745774" cy="923330"/>
          </a:xfrm>
          <a:prstGeom prst="rect">
            <a:avLst/>
          </a:prstGeom>
          <a:noFill/>
        </p:spPr>
        <p:txBody>
          <a:bodyPr wrap="square" rtlCol="0">
            <a:spAutoFit/>
          </a:bodyPr>
          <a:lstStyle/>
          <a:p>
            <a:pPr algn="r"/>
            <a:r>
              <a:rPr lang="en-US" i="1" dirty="0" smtClean="0"/>
              <a:t>Junior Usability Specialist</a:t>
            </a:r>
          </a:p>
          <a:p>
            <a:pPr algn="r"/>
            <a:r>
              <a:rPr lang="en-US" i="1" dirty="0" smtClean="0">
                <a:hlinkClick r:id="rId4"/>
              </a:rPr>
              <a:t>BioRAFT.com</a:t>
            </a:r>
            <a:endParaRPr lang="en-US" i="1" dirty="0" smtClean="0"/>
          </a:p>
          <a:p>
            <a:pPr algn="r"/>
            <a:r>
              <a:rPr lang="en-US" i="1" dirty="0" smtClean="0">
                <a:hlinkClick r:id="rId5"/>
              </a:rPr>
              <a:t>DrupalNights.org</a:t>
            </a:r>
            <a:endParaRPr lang="en-US" i="1" dirty="0" smtClean="0"/>
          </a:p>
        </p:txBody>
      </p:sp>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Introduction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4341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Support</a:t>
            </a:r>
            <a:endParaRPr lang="en-US" dirty="0"/>
          </a:p>
        </p:txBody>
      </p:sp>
      <p:sp>
        <p:nvSpPr>
          <p:cNvPr id="3" name="Content Placeholder 2"/>
          <p:cNvSpPr>
            <a:spLocks noGrp="1"/>
          </p:cNvSpPr>
          <p:nvPr>
            <p:ph idx="1"/>
          </p:nvPr>
        </p:nvSpPr>
        <p:spPr>
          <a:xfrm>
            <a:off x="457200" y="1600200"/>
            <a:ext cx="4110430" cy="4525963"/>
          </a:xfrm>
        </p:spPr>
        <p:txBody>
          <a:bodyPr/>
          <a:lstStyle/>
          <a:p>
            <a:r>
              <a:rPr lang="en-US" dirty="0" smtClean="0"/>
              <a:t>They get to talk to the users!</a:t>
            </a:r>
          </a:p>
          <a:p>
            <a:r>
              <a:rPr lang="en-US" dirty="0" smtClean="0"/>
              <a:t>See things from a different perspective</a:t>
            </a:r>
          </a:p>
          <a:p>
            <a:r>
              <a:rPr lang="en-US" dirty="0" smtClean="0"/>
              <a:t>Metrics can identify patterns</a:t>
            </a:r>
            <a:endParaRPr lang="en-US" dirty="0"/>
          </a:p>
          <a:p>
            <a:r>
              <a:rPr lang="en-US" dirty="0" smtClean="0"/>
              <a:t>Can overemphasize edge cases</a:t>
            </a:r>
          </a:p>
        </p:txBody>
      </p:sp>
      <p:pic>
        <p:nvPicPr>
          <p:cNvPr id="4" name="Picture 3" descr="customer servic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7314" y="2268138"/>
            <a:ext cx="3869486" cy="2581673"/>
          </a:xfrm>
          <a:prstGeom prst="rect">
            <a:avLst/>
          </a:prstGeom>
        </p:spPr>
      </p:pic>
      <p:sp>
        <p:nvSpPr>
          <p:cNvPr id="8" name="TextBox 7"/>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9" name="Pentagon 8"/>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513866"/>
            <a:ext cx="1463342" cy="584776"/>
          </a:xfrm>
          <a:prstGeom prst="rect">
            <a:avLst/>
          </a:prstGeom>
          <a:noFill/>
        </p:spPr>
        <p:txBody>
          <a:bodyPr wrap="square" rtlCol="0" anchor="t">
            <a:spAutoFit/>
          </a:bodyPr>
          <a:lstStyle/>
          <a:p>
            <a:pPr algn="ctr"/>
            <a:r>
              <a:rPr lang="en-US" sz="1600" dirty="0" smtClean="0"/>
              <a:t>Customer Support</a:t>
            </a:r>
            <a:endParaRPr lang="en-US" dirty="0"/>
          </a:p>
        </p:txBody>
      </p:sp>
    </p:spTree>
    <p:extLst>
      <p:ext uri="{BB962C8B-B14F-4D97-AF65-F5344CB8AC3E}">
        <p14:creationId xmlns:p14="http://schemas.microsoft.com/office/powerpoint/2010/main" val="39303061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Support: Pros/Cons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They get to talk to the users</a:t>
            </a:r>
          </a:p>
          <a:p>
            <a:pPr lvl="1"/>
            <a:r>
              <a:rPr lang="en-US" dirty="0" smtClean="0"/>
              <a:t>Different perspective</a:t>
            </a:r>
          </a:p>
          <a:p>
            <a:pPr lvl="1"/>
            <a:r>
              <a:rPr lang="en-US" dirty="0" smtClean="0"/>
              <a:t>Useful metrics</a:t>
            </a:r>
          </a:p>
          <a:p>
            <a:r>
              <a:rPr lang="en-US" dirty="0" smtClean="0"/>
              <a:t>Cons</a:t>
            </a:r>
          </a:p>
          <a:p>
            <a:pPr lvl="1"/>
            <a:r>
              <a:rPr lang="en-US" dirty="0" smtClean="0"/>
              <a:t>Not trained to be neutral</a:t>
            </a:r>
          </a:p>
          <a:p>
            <a:pPr lvl="1"/>
            <a:r>
              <a:rPr lang="en-US" dirty="0" smtClean="0"/>
              <a:t>Overemphasize edge cases</a:t>
            </a:r>
          </a:p>
          <a:p>
            <a:pPr lvl="1"/>
            <a:r>
              <a:rPr lang="en-US" dirty="0" smtClean="0"/>
              <a:t>Miss out on the positives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513866"/>
            <a:ext cx="1463342" cy="584776"/>
          </a:xfrm>
          <a:prstGeom prst="rect">
            <a:avLst/>
          </a:prstGeom>
          <a:noFill/>
        </p:spPr>
        <p:txBody>
          <a:bodyPr wrap="square" rtlCol="0" anchor="t">
            <a:spAutoFit/>
          </a:bodyPr>
          <a:lstStyle/>
          <a:p>
            <a:pPr algn="ctr"/>
            <a:r>
              <a:rPr lang="en-US" sz="1600" dirty="0" smtClean="0"/>
              <a:t>Customer Support</a:t>
            </a:r>
            <a:endParaRPr lang="en-US" dirty="0"/>
          </a:p>
        </p:txBody>
      </p:sp>
    </p:spTree>
    <p:extLst>
      <p:ext uri="{BB962C8B-B14F-4D97-AF65-F5344CB8AC3E}">
        <p14:creationId xmlns:p14="http://schemas.microsoft.com/office/powerpoint/2010/main" val="13310703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Sales/Marketing Team</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Objections from potential customers</a:t>
            </a:r>
          </a:p>
          <a:p>
            <a:r>
              <a:rPr lang="en-US" dirty="0" smtClean="0"/>
              <a:t>Have a relationship with decision makers</a:t>
            </a:r>
          </a:p>
          <a:p>
            <a:r>
              <a:rPr lang="en-US" dirty="0" smtClean="0"/>
              <a:t>Used to working conversation to desired topics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513866"/>
            <a:ext cx="1463342" cy="584776"/>
          </a:xfrm>
          <a:prstGeom prst="rect">
            <a:avLst/>
          </a:prstGeom>
          <a:noFill/>
        </p:spPr>
        <p:txBody>
          <a:bodyPr wrap="square" rtlCol="0" anchor="t">
            <a:spAutoFit/>
          </a:bodyPr>
          <a:lstStyle/>
          <a:p>
            <a:pPr algn="ctr"/>
            <a:r>
              <a:rPr lang="en-US" sz="1600" dirty="0" smtClean="0"/>
              <a:t>Sales/Marketing</a:t>
            </a:r>
            <a:endParaRPr lang="en-US" dirty="0"/>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0685" y="1983501"/>
            <a:ext cx="4046115" cy="3349017"/>
          </a:xfrm>
          <a:prstGeom prst="rect">
            <a:avLst/>
          </a:prstGeom>
        </p:spPr>
      </p:pic>
    </p:spTree>
    <p:extLst>
      <p:ext uri="{BB962C8B-B14F-4D97-AF65-F5344CB8AC3E}">
        <p14:creationId xmlns:p14="http://schemas.microsoft.com/office/powerpoint/2010/main" val="22235439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Sales/Marketing: Pros/Cons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Pros</a:t>
            </a:r>
          </a:p>
          <a:p>
            <a:pPr lvl="1"/>
            <a:r>
              <a:rPr lang="en-US" dirty="0" smtClean="0"/>
              <a:t>Hears what prevents people from signing</a:t>
            </a:r>
          </a:p>
          <a:p>
            <a:pPr lvl="1"/>
            <a:r>
              <a:rPr lang="en-US" dirty="0" smtClean="0"/>
              <a:t>Used to digging into objections</a:t>
            </a:r>
          </a:p>
          <a:p>
            <a:r>
              <a:rPr lang="en-US" dirty="0" smtClean="0"/>
              <a:t>Cons</a:t>
            </a:r>
          </a:p>
          <a:p>
            <a:pPr lvl="1"/>
            <a:r>
              <a:rPr lang="en-US" dirty="0" smtClean="0"/>
              <a:t>Not trained to be neutral</a:t>
            </a:r>
          </a:p>
          <a:p>
            <a:pPr lvl="1"/>
            <a:r>
              <a:rPr lang="en-US" dirty="0" smtClean="0"/>
              <a:t>People who are objecting tend to exaggerate the severity of an issue</a:t>
            </a:r>
          </a:p>
          <a:p>
            <a:pPr lvl="1"/>
            <a:r>
              <a:rPr lang="en-US" dirty="0" smtClean="0"/>
              <a:t>Only talk to decision makers, not users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513866"/>
            <a:ext cx="1463342" cy="584776"/>
          </a:xfrm>
          <a:prstGeom prst="rect">
            <a:avLst/>
          </a:prstGeom>
          <a:noFill/>
        </p:spPr>
        <p:txBody>
          <a:bodyPr wrap="square" rtlCol="0" anchor="t">
            <a:spAutoFit/>
          </a:bodyPr>
          <a:lstStyle/>
          <a:p>
            <a:pPr algn="ctr"/>
            <a:r>
              <a:rPr lang="en-US" sz="1600" dirty="0" smtClean="0"/>
              <a:t>Sales/Marketing</a:t>
            </a:r>
            <a:endParaRPr lang="en-US" dirty="0"/>
          </a:p>
        </p:txBody>
      </p:sp>
    </p:spTree>
    <p:extLst>
      <p:ext uri="{BB962C8B-B14F-4D97-AF65-F5344CB8AC3E}">
        <p14:creationId xmlns:p14="http://schemas.microsoft.com/office/powerpoint/2010/main" val="1676679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a:t>
            </a:r>
            <a:endParaRPr lang="en-US" dirty="0"/>
          </a:p>
        </p:txBody>
      </p:sp>
      <p:sp>
        <p:nvSpPr>
          <p:cNvPr id="3" name="Content Placeholder 2"/>
          <p:cNvSpPr>
            <a:spLocks noGrp="1"/>
          </p:cNvSpPr>
          <p:nvPr>
            <p:ph idx="1"/>
          </p:nvPr>
        </p:nvSpPr>
        <p:spPr>
          <a:xfrm>
            <a:off x="457200" y="1600200"/>
            <a:ext cx="4111493" cy="4525963"/>
          </a:xfrm>
        </p:spPr>
        <p:txBody>
          <a:bodyPr/>
          <a:lstStyle/>
          <a:p>
            <a:r>
              <a:rPr lang="en-US" dirty="0" smtClean="0"/>
              <a:t>What do people have permission to do on site?</a:t>
            </a:r>
          </a:p>
          <a:p>
            <a:r>
              <a:rPr lang="en-US" dirty="0" smtClean="0"/>
              <a:t>What patterns do permissions reveal?</a:t>
            </a:r>
          </a:p>
          <a:p>
            <a:r>
              <a:rPr lang="en-US" dirty="0" smtClean="0"/>
              <a:t>How do permissions change?</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Configurations</a:t>
            </a:r>
            <a:endParaRPr lang="en-US" dirty="0"/>
          </a:p>
        </p:txBody>
      </p:sp>
      <p:pic>
        <p:nvPicPr>
          <p:cNvPr id="4" name="Picture 3"/>
          <p:cNvPicPr>
            <a:picLocks noChangeAspect="1"/>
          </p:cNvPicPr>
          <p:nvPr/>
        </p:nvPicPr>
        <p:blipFill>
          <a:blip r:embed="rId2"/>
          <a:stretch>
            <a:fillRect/>
          </a:stretch>
        </p:blipFill>
        <p:spPr>
          <a:xfrm>
            <a:off x="4642916" y="1871692"/>
            <a:ext cx="4300573" cy="3599249"/>
          </a:xfrm>
          <a:prstGeom prst="rect">
            <a:avLst/>
          </a:prstGeom>
        </p:spPr>
      </p:pic>
    </p:spTree>
    <p:extLst>
      <p:ext uri="{BB962C8B-B14F-4D97-AF65-F5344CB8AC3E}">
        <p14:creationId xmlns:p14="http://schemas.microsoft.com/office/powerpoint/2010/main" val="11278117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 Pros/Cons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Repurpose information we need from the customer anyway</a:t>
            </a:r>
          </a:p>
          <a:p>
            <a:pPr lvl="1"/>
            <a:r>
              <a:rPr lang="en-US" dirty="0" smtClean="0"/>
              <a:t>Gives the big picture</a:t>
            </a:r>
          </a:p>
          <a:p>
            <a:r>
              <a:rPr lang="en-US" dirty="0" smtClean="0"/>
              <a:t>Cons</a:t>
            </a:r>
          </a:p>
          <a:p>
            <a:pPr lvl="1"/>
            <a:r>
              <a:rPr lang="en-US" dirty="0" smtClean="0"/>
              <a:t>Patterns can be misleading</a:t>
            </a:r>
          </a:p>
          <a:p>
            <a:pPr lvl="1"/>
            <a:r>
              <a:rPr lang="en-US" dirty="0" smtClean="0"/>
              <a:t>Permissions may not be restricted enough to reveal patterns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Configurations</a:t>
            </a:r>
            <a:endParaRPr lang="en-US" dirty="0"/>
          </a:p>
        </p:txBody>
      </p:sp>
    </p:spTree>
    <p:extLst>
      <p:ext uri="{BB962C8B-B14F-4D97-AF65-F5344CB8AC3E}">
        <p14:creationId xmlns:p14="http://schemas.microsoft.com/office/powerpoint/2010/main" val="10685018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Familiarity with Personas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cxnSp>
        <p:nvCxnSpPr>
          <p:cNvPr id="6" name="Straight Connector 5"/>
          <p:cNvCxnSpPr/>
          <p:nvPr/>
        </p:nvCxnSpPr>
        <p:spPr>
          <a:xfrm flipV="1">
            <a:off x="872602" y="3542400"/>
            <a:ext cx="7352350" cy="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72602" y="314496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23150"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73698"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224246" y="3157200"/>
            <a:ext cx="0" cy="88992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
          </p:nvPr>
        </p:nvSpPr>
        <p:spPr>
          <a:xfrm>
            <a:off x="151188" y="2617921"/>
            <a:ext cx="1442827" cy="1209600"/>
          </a:xfrm>
        </p:spPr>
        <p:txBody>
          <a:bodyPr/>
          <a:lstStyle/>
          <a:p>
            <a:pPr marL="0" indent="0" algn="ctr">
              <a:buNone/>
            </a:pPr>
            <a:r>
              <a:rPr lang="en-US" dirty="0" smtClean="0"/>
              <a:t>Newbie</a:t>
            </a:r>
            <a:endParaRPr lang="en-US" dirty="0"/>
          </a:p>
        </p:txBody>
      </p:sp>
      <p:sp>
        <p:nvSpPr>
          <p:cNvPr id="18" name="Content Placeholder 2"/>
          <p:cNvSpPr txBox="1">
            <a:spLocks/>
          </p:cNvSpPr>
          <p:nvPr/>
        </p:nvSpPr>
        <p:spPr>
          <a:xfrm>
            <a:off x="7478529" y="2617921"/>
            <a:ext cx="1442827" cy="12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Expert</a:t>
            </a:r>
            <a:endParaRPr lang="en-US" dirty="0"/>
          </a:p>
        </p:txBody>
      </p:sp>
      <p:sp>
        <p:nvSpPr>
          <p:cNvPr id="19" name="TextBox 18"/>
          <p:cNvSpPr txBox="1"/>
          <p:nvPr/>
        </p:nvSpPr>
        <p:spPr>
          <a:xfrm>
            <a:off x="727443" y="4045708"/>
            <a:ext cx="457902" cy="369332"/>
          </a:xfrm>
          <a:prstGeom prst="rect">
            <a:avLst/>
          </a:prstGeom>
          <a:noFill/>
        </p:spPr>
        <p:txBody>
          <a:bodyPr wrap="square" rtlCol="0">
            <a:spAutoFit/>
          </a:bodyPr>
          <a:lstStyle/>
          <a:p>
            <a:r>
              <a:rPr lang="en-US" dirty="0" smtClean="0"/>
              <a:t>1</a:t>
            </a:r>
            <a:endParaRPr lang="en-US" dirty="0"/>
          </a:p>
        </p:txBody>
      </p:sp>
      <p:sp>
        <p:nvSpPr>
          <p:cNvPr id="20" name="TextBox 19"/>
          <p:cNvSpPr txBox="1"/>
          <p:nvPr/>
        </p:nvSpPr>
        <p:spPr>
          <a:xfrm>
            <a:off x="3184920" y="4066214"/>
            <a:ext cx="457902" cy="369332"/>
          </a:xfrm>
          <a:prstGeom prst="rect">
            <a:avLst/>
          </a:prstGeom>
          <a:noFill/>
        </p:spPr>
        <p:txBody>
          <a:bodyPr wrap="square" rtlCol="0">
            <a:spAutoFit/>
          </a:bodyPr>
          <a:lstStyle/>
          <a:p>
            <a:r>
              <a:rPr lang="en-US" dirty="0"/>
              <a:t>2</a:t>
            </a:r>
          </a:p>
        </p:txBody>
      </p:sp>
      <p:sp>
        <p:nvSpPr>
          <p:cNvPr id="21" name="TextBox 20"/>
          <p:cNvSpPr txBox="1"/>
          <p:nvPr/>
        </p:nvSpPr>
        <p:spPr>
          <a:xfrm>
            <a:off x="8071854" y="4067894"/>
            <a:ext cx="457902" cy="369332"/>
          </a:xfrm>
          <a:prstGeom prst="rect">
            <a:avLst/>
          </a:prstGeom>
          <a:noFill/>
        </p:spPr>
        <p:txBody>
          <a:bodyPr wrap="square" rtlCol="0">
            <a:spAutoFit/>
          </a:bodyPr>
          <a:lstStyle/>
          <a:p>
            <a:r>
              <a:rPr lang="en-US" dirty="0"/>
              <a:t>4</a:t>
            </a:r>
          </a:p>
        </p:txBody>
      </p:sp>
      <p:sp>
        <p:nvSpPr>
          <p:cNvPr id="22" name="TextBox 21"/>
          <p:cNvSpPr txBox="1"/>
          <p:nvPr/>
        </p:nvSpPr>
        <p:spPr>
          <a:xfrm>
            <a:off x="5640997" y="4048214"/>
            <a:ext cx="457902"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0896972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a:t>
            </a:r>
            <a:endParaRPr lang="en-US" dirty="0"/>
          </a:p>
        </p:txBody>
      </p:sp>
      <p:sp>
        <p:nvSpPr>
          <p:cNvPr id="3" name="Content Placeholder 2"/>
          <p:cNvSpPr>
            <a:spLocks noGrp="1"/>
          </p:cNvSpPr>
          <p:nvPr>
            <p:ph idx="1"/>
          </p:nvPr>
        </p:nvSpPr>
        <p:spPr/>
        <p:txBody>
          <a:bodyPr/>
          <a:lstStyle/>
          <a:p>
            <a:r>
              <a:rPr lang="en-US" dirty="0" smtClean="0"/>
              <a:t>Brings all the research together</a:t>
            </a:r>
          </a:p>
          <a:p>
            <a:r>
              <a:rPr lang="en-US" dirty="0" smtClean="0"/>
              <a:t>Also suffers some from not talking to users</a:t>
            </a:r>
          </a:p>
          <a:p>
            <a:r>
              <a:rPr lang="en-US" dirty="0" smtClean="0"/>
              <a:t>Can fill in with best guesses</a:t>
            </a:r>
          </a:p>
          <a:p>
            <a:r>
              <a:rPr lang="en-US" dirty="0" smtClean="0"/>
              <a:t>Utilize people who do talk to users to keep the personas updated</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12546711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personas?</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Representation of a cluster of users</a:t>
            </a:r>
          </a:p>
          <a:p>
            <a:r>
              <a:rPr lang="en-US" dirty="0" smtClean="0"/>
              <a:t>Wide range of realistic fidelity</a:t>
            </a:r>
          </a:p>
          <a:p>
            <a:r>
              <a:rPr lang="en-US" dirty="0" smtClean="0"/>
              <a:t>Focuses on users’ wants/needs</a:t>
            </a:r>
          </a:p>
          <a:p>
            <a:r>
              <a:rPr lang="en-US" dirty="0" smtClean="0"/>
              <a:t>Facilitates the user hat</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825878" y="1600200"/>
            <a:ext cx="3695700" cy="4711700"/>
          </a:xfrm>
          <a:prstGeom prst="rect">
            <a:avLst/>
          </a:prstGeom>
        </p:spPr>
      </p:pic>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25361425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and Sales/Marketing</a:t>
            </a:r>
            <a:endParaRPr lang="en-US" dirty="0"/>
          </a:p>
        </p:txBody>
      </p:sp>
      <p:sp>
        <p:nvSpPr>
          <p:cNvPr id="3" name="Content Placeholder 2"/>
          <p:cNvSpPr>
            <a:spLocks noGrp="1"/>
          </p:cNvSpPr>
          <p:nvPr>
            <p:ph idx="1"/>
          </p:nvPr>
        </p:nvSpPr>
        <p:spPr>
          <a:xfrm>
            <a:off x="457200" y="1600200"/>
            <a:ext cx="4113180" cy="4525963"/>
          </a:xfrm>
        </p:spPr>
        <p:txBody>
          <a:bodyPr/>
          <a:lstStyle/>
          <a:p>
            <a:r>
              <a:rPr lang="en-US" dirty="0" smtClean="0"/>
              <a:t>Defining audience</a:t>
            </a:r>
          </a:p>
          <a:p>
            <a:r>
              <a:rPr lang="en-US" dirty="0" smtClean="0"/>
              <a:t>Easier to create “personalized” marketing/sales calls</a:t>
            </a:r>
          </a:p>
          <a:p>
            <a:r>
              <a:rPr lang="en-US" dirty="0" smtClean="0"/>
              <a:t>Allows for Sales &amp; Marketing alignment</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8" name="Picture 7"/>
          <p:cNvPicPr>
            <a:picLocks noChangeAspect="1"/>
          </p:cNvPicPr>
          <p:nvPr/>
        </p:nvPicPr>
        <p:blipFill>
          <a:blip r:embed="rId2"/>
          <a:stretch>
            <a:fillRect/>
          </a:stretch>
        </p:blipFill>
        <p:spPr>
          <a:xfrm>
            <a:off x="5263134" y="1600200"/>
            <a:ext cx="3349571" cy="3118840"/>
          </a:xfrm>
          <a:prstGeom prst="rect">
            <a:avLst/>
          </a:prstGeom>
        </p:spPr>
      </p:pic>
    </p:spTree>
    <p:extLst>
      <p:ext uri="{BB962C8B-B14F-4D97-AF65-F5344CB8AC3E}">
        <p14:creationId xmlns:p14="http://schemas.microsoft.com/office/powerpoint/2010/main" val="27611531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a:t>
            </a:r>
            <a:endParaRPr lang="en-US" dirty="0"/>
          </a:p>
        </p:txBody>
      </p:sp>
      <p:sp>
        <p:nvSpPr>
          <p:cNvPr id="3" name="Content Placeholder 2"/>
          <p:cNvSpPr>
            <a:spLocks noGrp="1"/>
          </p:cNvSpPr>
          <p:nvPr>
            <p:ph idx="1"/>
          </p:nvPr>
        </p:nvSpPr>
        <p:spPr/>
        <p:txBody>
          <a:bodyPr>
            <a:normAutofit/>
          </a:bodyPr>
          <a:lstStyle/>
          <a:p>
            <a:r>
              <a:rPr lang="en-US" dirty="0" smtClean="0"/>
              <a:t>Usability Professionals</a:t>
            </a:r>
          </a:p>
          <a:p>
            <a:r>
              <a:rPr lang="en-US" dirty="0" smtClean="0"/>
              <a:t>Project Managers</a:t>
            </a:r>
          </a:p>
          <a:p>
            <a:r>
              <a:rPr lang="en-US" dirty="0" smtClean="0"/>
              <a:t>Developers</a:t>
            </a:r>
          </a:p>
          <a:p>
            <a:r>
              <a:rPr lang="en-US" dirty="0" smtClean="0"/>
              <a:t>Other</a:t>
            </a:r>
            <a:endParaRPr lang="en-US" dirty="0"/>
          </a:p>
        </p:txBody>
      </p:sp>
    </p:spTree>
    <p:extLst>
      <p:ext uri="{BB962C8B-B14F-4D97-AF65-F5344CB8AC3E}">
        <p14:creationId xmlns:p14="http://schemas.microsoft.com/office/powerpoint/2010/main" val="3708763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and Executives</a:t>
            </a:r>
            <a:endParaRPr lang="en-US" dirty="0"/>
          </a:p>
        </p:txBody>
      </p:sp>
      <p:sp>
        <p:nvSpPr>
          <p:cNvPr id="3" name="Content Placeholder 2"/>
          <p:cNvSpPr>
            <a:spLocks noGrp="1"/>
          </p:cNvSpPr>
          <p:nvPr>
            <p:ph idx="1"/>
          </p:nvPr>
        </p:nvSpPr>
        <p:spPr>
          <a:xfrm>
            <a:off x="457200" y="1600200"/>
            <a:ext cx="4113180" cy="4525963"/>
          </a:xfrm>
        </p:spPr>
        <p:txBody>
          <a:bodyPr>
            <a:normAutofit/>
          </a:bodyPr>
          <a:lstStyle/>
          <a:p>
            <a:r>
              <a:rPr lang="en-US" dirty="0" smtClean="0"/>
              <a:t>Quick snapshot of how we see our customers</a:t>
            </a:r>
          </a:p>
          <a:p>
            <a:r>
              <a:rPr lang="en-US" dirty="0" smtClean="0"/>
              <a:t>Company alignment</a:t>
            </a:r>
          </a:p>
          <a:p>
            <a:r>
              <a:rPr lang="en-US" dirty="0" smtClean="0"/>
              <a:t>Informs strategic direction</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1707" y="1600200"/>
            <a:ext cx="4629785" cy="3825360"/>
          </a:xfrm>
          <a:prstGeom prst="rect">
            <a:avLst/>
          </a:prstGeom>
        </p:spPr>
      </p:pic>
    </p:spTree>
    <p:extLst>
      <p:ext uri="{BB962C8B-B14F-4D97-AF65-F5344CB8AC3E}">
        <p14:creationId xmlns:p14="http://schemas.microsoft.com/office/powerpoint/2010/main" val="30998195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and Product/</a:t>
            </a:r>
            <a:r>
              <a:rPr lang="en-US" dirty="0" err="1" smtClean="0"/>
              <a:t>Dev</a:t>
            </a:r>
            <a:endParaRPr lang="en-US" dirty="0"/>
          </a:p>
        </p:txBody>
      </p:sp>
      <p:sp>
        <p:nvSpPr>
          <p:cNvPr id="3" name="Content Placeholder 2"/>
          <p:cNvSpPr>
            <a:spLocks noGrp="1"/>
          </p:cNvSpPr>
          <p:nvPr>
            <p:ph idx="1"/>
          </p:nvPr>
        </p:nvSpPr>
        <p:spPr>
          <a:xfrm>
            <a:off x="457200" y="1600200"/>
            <a:ext cx="4113180" cy="4525963"/>
          </a:xfrm>
        </p:spPr>
        <p:txBody>
          <a:bodyPr>
            <a:normAutofit/>
          </a:bodyPr>
          <a:lstStyle/>
          <a:p>
            <a:r>
              <a:rPr lang="en-US" dirty="0" smtClean="0"/>
              <a:t>Separate ideas into useful or just “cool”</a:t>
            </a:r>
          </a:p>
          <a:p>
            <a:r>
              <a:rPr lang="en-US" dirty="0" smtClean="0"/>
              <a:t>Prioritize new features</a:t>
            </a:r>
          </a:p>
          <a:p>
            <a:r>
              <a:rPr lang="en-US" dirty="0" smtClean="0"/>
              <a:t>QA Testing</a:t>
            </a:r>
          </a:p>
          <a:p>
            <a:r>
              <a:rPr lang="en-US" dirty="0" smtClean="0"/>
              <a:t>Designing for the user, not the developer</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11" name="Picture 10"/>
          <p:cNvPicPr>
            <a:picLocks noChangeAspect="1"/>
          </p:cNvPicPr>
          <p:nvPr/>
        </p:nvPicPr>
        <p:blipFill>
          <a:blip r:embed="rId3"/>
          <a:stretch>
            <a:fillRect/>
          </a:stretch>
        </p:blipFill>
        <p:spPr>
          <a:xfrm>
            <a:off x="4570380" y="1753920"/>
            <a:ext cx="4055920" cy="4055920"/>
          </a:xfrm>
          <a:prstGeom prst="rect">
            <a:avLst/>
          </a:prstGeom>
        </p:spPr>
      </p:pic>
    </p:spTree>
    <p:extLst>
      <p:ext uri="{BB962C8B-B14F-4D97-AF65-F5344CB8AC3E}">
        <p14:creationId xmlns:p14="http://schemas.microsoft.com/office/powerpoint/2010/main" val="17000990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10" name="Picture 9" descr="Pamel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4167" y="3202969"/>
            <a:ext cx="6824229" cy="1344986"/>
          </a:xfrm>
          <a:prstGeom prst="rect">
            <a:avLst/>
          </a:prstGeom>
        </p:spPr>
      </p:pic>
      <p:pic>
        <p:nvPicPr>
          <p:cNvPr id="13" name="Picture 12" descr="Daniell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4167" y="4774514"/>
            <a:ext cx="6824229" cy="1344986"/>
          </a:xfrm>
          <a:prstGeom prst="rect">
            <a:avLst/>
          </a:prstGeom>
        </p:spPr>
      </p:pic>
      <p:pic>
        <p:nvPicPr>
          <p:cNvPr id="8" name="Picture 7" descr="Ulysses.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4167" y="1631424"/>
            <a:ext cx="6820076" cy="1344168"/>
          </a:xfrm>
          <a:prstGeom prst="rect">
            <a:avLst/>
          </a:prstGeom>
        </p:spPr>
      </p:pic>
    </p:spTree>
    <p:extLst>
      <p:ext uri="{BB962C8B-B14F-4D97-AF65-F5344CB8AC3E}">
        <p14:creationId xmlns:p14="http://schemas.microsoft.com/office/powerpoint/2010/main" val="41212334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sp>
        <p:nvSpPr>
          <p:cNvPr id="3" name="Rectangle 2"/>
          <p:cNvSpPr/>
          <p:nvPr/>
        </p:nvSpPr>
        <p:spPr>
          <a:xfrm>
            <a:off x="0" y="5700889"/>
            <a:ext cx="3556000" cy="1157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l="1148" t="1667" r="1142" b="1516"/>
          <a:stretch/>
        </p:blipFill>
        <p:spPr>
          <a:xfrm>
            <a:off x="539452" y="1573323"/>
            <a:ext cx="7001644" cy="5203202"/>
          </a:xfrm>
          <a:prstGeom prst="rect">
            <a:avLst/>
          </a:prstGeom>
        </p:spPr>
      </p:pic>
    </p:spTree>
    <p:extLst>
      <p:ext uri="{BB962C8B-B14F-4D97-AF65-F5344CB8AC3E}">
        <p14:creationId xmlns:p14="http://schemas.microsoft.com/office/powerpoint/2010/main" val="5306545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7638"/>
            <a:ext cx="5486400" cy="4708525"/>
          </a:xfrm>
        </p:spPr>
        <p:txBody>
          <a:bodyPr>
            <a:normAutofit fontScale="85000" lnSpcReduction="20000"/>
          </a:bodyPr>
          <a:lstStyle/>
          <a:p>
            <a:pPr marL="0" indent="0">
              <a:buNone/>
            </a:pPr>
            <a:r>
              <a:rPr lang="en-US" b="1" dirty="0" smtClean="0"/>
              <a:t>Tagline</a:t>
            </a:r>
          </a:p>
          <a:p>
            <a:pPr marL="0" indent="0">
              <a:buNone/>
            </a:pPr>
            <a:r>
              <a:rPr lang="en-US" dirty="0" smtClean="0"/>
              <a:t>“I </a:t>
            </a:r>
            <a:r>
              <a:rPr lang="en-US" dirty="0"/>
              <a:t>want to be a resource to the researchers, not the safety police</a:t>
            </a:r>
            <a:r>
              <a:rPr lang="en-US" dirty="0" smtClean="0"/>
              <a:t>.” </a:t>
            </a:r>
          </a:p>
          <a:p>
            <a:pPr marL="0" indent="0">
              <a:buNone/>
            </a:pPr>
            <a:endParaRPr lang="en-US" dirty="0" smtClean="0"/>
          </a:p>
          <a:p>
            <a:pPr marL="0" indent="0">
              <a:buNone/>
            </a:pPr>
            <a:r>
              <a:rPr lang="en-US" b="1" dirty="0" smtClean="0"/>
              <a:t>Position</a:t>
            </a:r>
          </a:p>
          <a:p>
            <a:pPr marL="0" indent="0">
              <a:buNone/>
            </a:pPr>
            <a:r>
              <a:rPr lang="en-US" dirty="0" smtClean="0"/>
              <a:t>Environmental Health &amp; Safety Director</a:t>
            </a:r>
          </a:p>
          <a:p>
            <a:pPr marL="0" indent="0">
              <a:buNone/>
            </a:pPr>
            <a:endParaRPr lang="en-US" b="1" dirty="0" smtClean="0"/>
          </a:p>
          <a:p>
            <a:pPr marL="0" indent="0">
              <a:buNone/>
            </a:pPr>
            <a:r>
              <a:rPr lang="en-US" b="1" dirty="0" smtClean="0"/>
              <a:t>Character Traits</a:t>
            </a:r>
            <a:endParaRPr lang="en-US" b="1" dirty="0"/>
          </a:p>
          <a:p>
            <a:pPr marL="0" indent="0">
              <a:buNone/>
            </a:pPr>
            <a:r>
              <a:rPr lang="en-US" dirty="0" smtClean="0"/>
              <a:t>Intelligent</a:t>
            </a:r>
            <a:r>
              <a:rPr lang="en-US" dirty="0"/>
              <a:t>, </a:t>
            </a:r>
            <a:r>
              <a:rPr lang="en-US" dirty="0" smtClean="0"/>
              <a:t>Enthusiastic</a:t>
            </a:r>
            <a:r>
              <a:rPr lang="en-US" dirty="0"/>
              <a:t>, </a:t>
            </a:r>
            <a:r>
              <a:rPr lang="en-US" dirty="0" smtClean="0"/>
              <a:t>Bold</a:t>
            </a:r>
            <a:r>
              <a:rPr lang="en-US" dirty="0"/>
              <a:t>, </a:t>
            </a:r>
            <a:r>
              <a:rPr lang="en-US" dirty="0" smtClean="0"/>
              <a:t>Persevering</a:t>
            </a:r>
            <a:r>
              <a:rPr lang="en-US" dirty="0"/>
              <a:t>, </a:t>
            </a:r>
            <a:r>
              <a:rPr lang="en-US" dirty="0" smtClean="0"/>
              <a:t>Achiever</a:t>
            </a:r>
            <a:endParaRPr lang="en-US" dirty="0"/>
          </a:p>
        </p:txBody>
      </p:sp>
      <p:sp>
        <p:nvSpPr>
          <p:cNvPr id="2" name="Title 1"/>
          <p:cNvSpPr>
            <a:spLocks noGrp="1"/>
          </p:cNvSpPr>
          <p:nvPr>
            <p:ph type="title"/>
          </p:nvPr>
        </p:nvSpPr>
        <p:spPr/>
        <p:txBody>
          <a:bodyPr/>
          <a:lstStyle/>
          <a:p>
            <a:r>
              <a:rPr lang="en-US" dirty="0" smtClean="0"/>
              <a:t>Sample Persona</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37289246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7638"/>
            <a:ext cx="5486400" cy="4708525"/>
          </a:xfrm>
        </p:spPr>
        <p:txBody>
          <a:bodyPr>
            <a:normAutofit fontScale="92500"/>
          </a:bodyPr>
          <a:lstStyle/>
          <a:p>
            <a:pPr marL="0" indent="0">
              <a:buNone/>
            </a:pPr>
            <a:r>
              <a:rPr lang="en-US" b="1" dirty="0" smtClean="0"/>
              <a:t>Role </a:t>
            </a:r>
            <a:r>
              <a:rPr lang="en-US" b="1" dirty="0"/>
              <a:t>in BioRAFT</a:t>
            </a:r>
            <a:br>
              <a:rPr lang="en-US" b="1" dirty="0"/>
            </a:br>
            <a:r>
              <a:rPr lang="en-US" dirty="0"/>
              <a:t>Rodger manages the Earth EH&amp;S Department and oversees all compliance activity via BioRAFT.  He manages teams of auditors, conducts audits himself and </a:t>
            </a:r>
            <a:r>
              <a:rPr lang="en-US" dirty="0" smtClean="0"/>
              <a:t>attends </a:t>
            </a:r>
            <a:r>
              <a:rPr lang="en-US" dirty="0"/>
              <a:t>to a variety of compliance duties as necessary.  Most of the time he delegates work to people on his team.</a:t>
            </a:r>
          </a:p>
        </p:txBody>
      </p:sp>
      <p:sp>
        <p:nvSpPr>
          <p:cNvPr id="2" name="Title 1"/>
          <p:cNvSpPr>
            <a:spLocks noGrp="1"/>
          </p:cNvSpPr>
          <p:nvPr>
            <p:ph type="title"/>
          </p:nvPr>
        </p:nvSpPr>
        <p:spPr/>
        <p:txBody>
          <a:bodyPr/>
          <a:lstStyle/>
          <a:p>
            <a:r>
              <a:rPr lang="en-US" dirty="0"/>
              <a:t>Sample Persona</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11884395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17638"/>
            <a:ext cx="5486400" cy="4708525"/>
          </a:xfrm>
        </p:spPr>
        <p:txBody>
          <a:bodyPr>
            <a:normAutofit fontScale="92500" lnSpcReduction="20000"/>
          </a:bodyPr>
          <a:lstStyle/>
          <a:p>
            <a:pPr marL="0" indent="0">
              <a:buNone/>
            </a:pPr>
            <a:r>
              <a:rPr lang="en-US" b="1" dirty="0" smtClean="0"/>
              <a:t>Tasks </a:t>
            </a:r>
            <a:r>
              <a:rPr lang="en-US" b="1" dirty="0"/>
              <a:t>in </a:t>
            </a:r>
            <a:r>
              <a:rPr lang="en-US" b="1" dirty="0" smtClean="0"/>
              <a:t>BioRAFT</a:t>
            </a:r>
          </a:p>
          <a:p>
            <a:r>
              <a:rPr lang="en-US" dirty="0" smtClean="0"/>
              <a:t>Oversees </a:t>
            </a:r>
            <a:r>
              <a:rPr lang="en-US" dirty="0"/>
              <a:t>all EHS activity on BioRAFT</a:t>
            </a:r>
          </a:p>
          <a:p>
            <a:r>
              <a:rPr lang="en-US" dirty="0" smtClean="0"/>
              <a:t>View </a:t>
            </a:r>
            <a:r>
              <a:rPr lang="en-US" dirty="0"/>
              <a:t>Dashboards</a:t>
            </a:r>
          </a:p>
          <a:p>
            <a:r>
              <a:rPr lang="en-US" dirty="0" smtClean="0"/>
              <a:t>View </a:t>
            </a:r>
            <a:r>
              <a:rPr lang="en-US" dirty="0"/>
              <a:t>Inspection Logs</a:t>
            </a:r>
          </a:p>
          <a:p>
            <a:r>
              <a:rPr lang="en-US" dirty="0" smtClean="0"/>
              <a:t>Schedule </a:t>
            </a:r>
            <a:r>
              <a:rPr lang="en-US" dirty="0"/>
              <a:t>Inspections</a:t>
            </a:r>
          </a:p>
          <a:p>
            <a:r>
              <a:rPr lang="en-US" dirty="0" smtClean="0"/>
              <a:t>Monitor </a:t>
            </a:r>
            <a:r>
              <a:rPr lang="en-US" dirty="0"/>
              <a:t>Bio-registrations &amp; </a:t>
            </a:r>
            <a:r>
              <a:rPr lang="en-US" dirty="0" err="1"/>
              <a:t>Chem</a:t>
            </a:r>
            <a:r>
              <a:rPr lang="en-US" dirty="0"/>
              <a:t>-registrations</a:t>
            </a:r>
          </a:p>
          <a:p>
            <a:r>
              <a:rPr lang="en-US" dirty="0" smtClean="0"/>
              <a:t>Monitor </a:t>
            </a:r>
            <a:r>
              <a:rPr lang="en-US" dirty="0"/>
              <a:t>Rad-registrations</a:t>
            </a:r>
          </a:p>
          <a:p>
            <a:r>
              <a:rPr lang="en-US" dirty="0" smtClean="0"/>
              <a:t>Oversee </a:t>
            </a:r>
            <a:r>
              <a:rPr lang="en-US" dirty="0" err="1"/>
              <a:t>Lifesafety</a:t>
            </a:r>
            <a:endParaRPr lang="en-US" dirty="0"/>
          </a:p>
        </p:txBody>
      </p:sp>
      <p:sp>
        <p:nvSpPr>
          <p:cNvPr id="2" name="Title 1"/>
          <p:cNvSpPr>
            <a:spLocks noGrp="1"/>
          </p:cNvSpPr>
          <p:nvPr>
            <p:ph type="title"/>
          </p:nvPr>
        </p:nvSpPr>
        <p:spPr/>
        <p:txBody>
          <a:bodyPr/>
          <a:lstStyle/>
          <a:p>
            <a:r>
              <a:rPr lang="en-US" dirty="0"/>
              <a:t>Sample Persona</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37613657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20934"/>
            <a:ext cx="5486400" cy="4205229"/>
          </a:xfrm>
        </p:spPr>
        <p:txBody>
          <a:bodyPr numCol="2">
            <a:noAutofit/>
          </a:bodyPr>
          <a:lstStyle/>
          <a:p>
            <a:r>
              <a:rPr lang="en-US" sz="2100" dirty="0" smtClean="0"/>
              <a:t>Monitor </a:t>
            </a:r>
            <a:r>
              <a:rPr lang="en-US" sz="2100" dirty="0"/>
              <a:t>all EHS and compliance </a:t>
            </a:r>
            <a:r>
              <a:rPr lang="en-US" sz="2100" dirty="0" smtClean="0"/>
              <a:t>activity</a:t>
            </a:r>
          </a:p>
          <a:p>
            <a:r>
              <a:rPr lang="en-US" sz="2100" dirty="0" smtClean="0"/>
              <a:t>Maintain </a:t>
            </a:r>
            <a:r>
              <a:rPr lang="en-US" sz="2100" dirty="0"/>
              <a:t>Basic Group Information</a:t>
            </a:r>
          </a:p>
          <a:p>
            <a:r>
              <a:rPr lang="en-US" sz="2100" dirty="0" smtClean="0"/>
              <a:t>Manage </a:t>
            </a:r>
            <a:r>
              <a:rPr lang="en-US" sz="2100" dirty="0"/>
              <a:t>Biological and Chemical Information</a:t>
            </a:r>
          </a:p>
          <a:p>
            <a:r>
              <a:rPr lang="en-US" sz="2100" dirty="0" smtClean="0"/>
              <a:t>Manage </a:t>
            </a:r>
            <a:r>
              <a:rPr lang="en-US" sz="2100" dirty="0"/>
              <a:t>and Approve Biological Registrations</a:t>
            </a:r>
          </a:p>
          <a:p>
            <a:r>
              <a:rPr lang="en-US" sz="2100" dirty="0" smtClean="0"/>
              <a:t>Perform </a:t>
            </a:r>
            <a:r>
              <a:rPr lang="en-US" sz="2100" dirty="0"/>
              <a:t>Audits and Inspections</a:t>
            </a:r>
          </a:p>
          <a:p>
            <a:r>
              <a:rPr lang="en-US" sz="2100" dirty="0" smtClean="0"/>
              <a:t>Edit </a:t>
            </a:r>
            <a:r>
              <a:rPr lang="en-US" sz="2100" dirty="0"/>
              <a:t>and Manage Equipment</a:t>
            </a:r>
          </a:p>
          <a:p>
            <a:r>
              <a:rPr lang="en-US" sz="2100" dirty="0" smtClean="0"/>
              <a:t>Maintain </a:t>
            </a:r>
            <a:r>
              <a:rPr lang="en-US" sz="2100" dirty="0"/>
              <a:t>Institutional Building Documents</a:t>
            </a:r>
          </a:p>
          <a:p>
            <a:r>
              <a:rPr lang="en-US" sz="2100" dirty="0" smtClean="0"/>
              <a:t>Manage </a:t>
            </a:r>
            <a:r>
              <a:rPr lang="en-US" sz="2100" dirty="0"/>
              <a:t>Radiological Licenses, Inventory, and Waste Collection</a:t>
            </a:r>
          </a:p>
        </p:txBody>
      </p:sp>
      <p:sp>
        <p:nvSpPr>
          <p:cNvPr id="2" name="Title 1"/>
          <p:cNvSpPr>
            <a:spLocks noGrp="1"/>
          </p:cNvSpPr>
          <p:nvPr>
            <p:ph type="title"/>
          </p:nvPr>
        </p:nvSpPr>
        <p:spPr/>
        <p:txBody>
          <a:bodyPr/>
          <a:lstStyle/>
          <a:p>
            <a:r>
              <a:rPr lang="en-US" dirty="0"/>
              <a:t>Sample Persona</a:t>
            </a:r>
          </a:p>
        </p:txBody>
      </p:sp>
      <p:sp>
        <p:nvSpPr>
          <p:cNvPr id="3" name="TextBox 2"/>
          <p:cNvSpPr txBox="1"/>
          <p:nvPr/>
        </p:nvSpPr>
        <p:spPr>
          <a:xfrm>
            <a:off x="457201" y="1420244"/>
            <a:ext cx="5486400" cy="754053"/>
          </a:xfrm>
          <a:prstGeom prst="rect">
            <a:avLst/>
          </a:prstGeom>
          <a:noFill/>
        </p:spPr>
        <p:txBody>
          <a:bodyPr wrap="square" rtlCol="0">
            <a:spAutoFit/>
          </a:bodyPr>
          <a:lstStyle/>
          <a:p>
            <a:r>
              <a:rPr lang="en-US" sz="2500" b="1" dirty="0"/>
              <a:t>Common </a:t>
            </a:r>
            <a:r>
              <a:rPr lang="en-US" sz="2500" b="1" dirty="0" smtClean="0"/>
              <a:t>Activities</a:t>
            </a:r>
            <a:endParaRPr lang="en-US" sz="2500" b="1" dirty="0"/>
          </a:p>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5846478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Persona</a:t>
            </a:r>
          </a:p>
        </p:txBody>
      </p:sp>
      <p:pic>
        <p:nvPicPr>
          <p:cNvPr id="5" name="Picture 4" descr="Screen Shot 2014-06-01 at 3.15.1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06" y="1417638"/>
            <a:ext cx="6009330" cy="1336698"/>
          </a:xfrm>
          <a:prstGeom prst="rect">
            <a:avLst/>
          </a:prstGeom>
        </p:spPr>
      </p:pic>
      <p:pic>
        <p:nvPicPr>
          <p:cNvPr id="7" name="Picture 6" descr="Screen Shot 2014-06-01 at 3.15.22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1090" y="3048013"/>
            <a:ext cx="5765237" cy="1278581"/>
          </a:xfrm>
          <a:prstGeom prst="rect">
            <a:avLst/>
          </a:prstGeom>
        </p:spPr>
      </p:pic>
      <p:pic>
        <p:nvPicPr>
          <p:cNvPr id="8" name="Picture 7" descr="Screen Shot 2014-06-01 at 3.15.27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5402" y="4445013"/>
            <a:ext cx="5881472" cy="124371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3600" y="1469887"/>
            <a:ext cx="2743200" cy="244502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10" name="Pentagon 9"/>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31382893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pic>
        <p:nvPicPr>
          <p:cNvPr id="6" name="Content Placeholder 5" descr="emma-1.png"/>
          <p:cNvPicPr>
            <a:picLocks noGrp="1" noChangeAspect="1"/>
          </p:cNvPicPr>
          <p:nvPr>
            <p:ph idx="1"/>
          </p:nvPr>
        </p:nvPicPr>
        <p:blipFill>
          <a:blip r:embed="rId2" cstate="email">
            <a:extLst>
              <a:ext uri="{28A0092B-C50C-407E-A947-70E740481C1C}">
                <a14:useLocalDpi xmlns:a14="http://schemas.microsoft.com/office/drawing/2010/main"/>
              </a:ext>
            </a:extLst>
          </a:blip>
          <a:srcRect t="1249" b="1249"/>
          <a:stretch>
            <a:fillRect/>
          </a:stretch>
        </p:blipFill>
        <p:spPr/>
      </p:pic>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
        <p:nvSpPr>
          <p:cNvPr id="9" name="Rectangle 8"/>
          <p:cNvSpPr/>
          <p:nvPr/>
        </p:nvSpPr>
        <p:spPr>
          <a:xfrm>
            <a:off x="5970153" y="6578245"/>
            <a:ext cx="2926252" cy="276999"/>
          </a:xfrm>
          <a:prstGeom prst="rect">
            <a:avLst/>
          </a:prstGeom>
        </p:spPr>
        <p:txBody>
          <a:bodyPr wrap="none">
            <a:spAutoFit/>
          </a:bodyPr>
          <a:lstStyle/>
          <a:p>
            <a:pPr algn="r"/>
            <a:r>
              <a:rPr lang="en-US" sz="1200" dirty="0"/>
              <a:t>(Source</a:t>
            </a:r>
            <a:r>
              <a:rPr lang="en-US" sz="1200" dirty="0" smtClean="0"/>
              <a:t>: </a:t>
            </a:r>
            <a:r>
              <a:rPr lang="en-US" sz="1200" dirty="0" err="1" smtClean="0"/>
              <a:t>Atlassian</a:t>
            </a:r>
            <a:r>
              <a:rPr lang="en-US" sz="1200" dirty="0" smtClean="0"/>
              <a:t> “Do Agile Right webinar”)</a:t>
            </a:r>
            <a:endParaRPr lang="en-US" sz="1200" dirty="0"/>
          </a:p>
        </p:txBody>
      </p:sp>
    </p:spTree>
    <p:extLst>
      <p:ext uri="{BB962C8B-B14F-4D97-AF65-F5344CB8AC3E}">
        <p14:creationId xmlns:p14="http://schemas.microsoft.com/office/powerpoint/2010/main" val="28778522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What is User Experience? </a:t>
            </a:r>
          </a:p>
          <a:p>
            <a:r>
              <a:rPr lang="en-US" dirty="0" smtClean="0"/>
              <a:t>An ideal scenario</a:t>
            </a:r>
          </a:p>
          <a:p>
            <a:r>
              <a:rPr lang="en-US" dirty="0" smtClean="0"/>
              <a:t>How real world differs</a:t>
            </a:r>
          </a:p>
          <a:p>
            <a:r>
              <a:rPr lang="en-US" dirty="0" smtClean="0"/>
              <a:t>What do we do about it</a:t>
            </a:r>
          </a:p>
          <a:p>
            <a:r>
              <a:rPr lang="en-US" dirty="0" smtClean="0"/>
              <a:t>Recap</a:t>
            </a:r>
          </a:p>
          <a:p>
            <a:r>
              <a:rPr lang="en-US" dirty="0" smtClean="0"/>
              <a:t>Resources</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Introduction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1036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pic>
        <p:nvPicPr>
          <p:cNvPr id="4" name="Content Placeholder 3" descr="emma-2.png"/>
          <p:cNvPicPr>
            <a:picLocks noGrp="1" noChangeAspect="1"/>
          </p:cNvPicPr>
          <p:nvPr>
            <p:ph idx="1"/>
          </p:nvPr>
        </p:nvPicPr>
        <p:blipFill>
          <a:blip r:embed="rId2" cstate="email">
            <a:extLst>
              <a:ext uri="{28A0092B-C50C-407E-A947-70E740481C1C}">
                <a14:useLocalDpi xmlns:a14="http://schemas.microsoft.com/office/drawing/2010/main"/>
              </a:ext>
            </a:extLst>
          </a:blip>
          <a:srcRect t="1249" b="1249"/>
          <a:stretch>
            <a:fillRect/>
          </a:stretch>
        </p:blipFill>
        <p:spPr/>
      </p:pic>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
        <p:nvSpPr>
          <p:cNvPr id="9" name="Rectangle 8"/>
          <p:cNvSpPr/>
          <p:nvPr/>
        </p:nvSpPr>
        <p:spPr>
          <a:xfrm>
            <a:off x="5970153" y="6578245"/>
            <a:ext cx="2926252" cy="276999"/>
          </a:xfrm>
          <a:prstGeom prst="rect">
            <a:avLst/>
          </a:prstGeom>
        </p:spPr>
        <p:txBody>
          <a:bodyPr wrap="none">
            <a:spAutoFit/>
          </a:bodyPr>
          <a:lstStyle/>
          <a:p>
            <a:pPr algn="r"/>
            <a:r>
              <a:rPr lang="en-US" sz="1200" dirty="0"/>
              <a:t>(Source</a:t>
            </a:r>
            <a:r>
              <a:rPr lang="en-US" sz="1200" dirty="0" smtClean="0"/>
              <a:t>: </a:t>
            </a:r>
            <a:r>
              <a:rPr lang="en-US" sz="1200" dirty="0" err="1" smtClean="0"/>
              <a:t>Atlassian</a:t>
            </a:r>
            <a:r>
              <a:rPr lang="en-US" sz="1200" dirty="0" smtClean="0"/>
              <a:t> “Do Agile Right webinar”)</a:t>
            </a:r>
            <a:endParaRPr lang="en-US" sz="1200" dirty="0"/>
          </a:p>
        </p:txBody>
      </p:sp>
    </p:spTree>
    <p:extLst>
      <p:ext uri="{BB962C8B-B14F-4D97-AF65-F5344CB8AC3E}">
        <p14:creationId xmlns:p14="http://schemas.microsoft.com/office/powerpoint/2010/main" val="1024998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Persona</a:t>
            </a:r>
            <a:endParaRPr lang="en-US" dirty="0"/>
          </a:p>
        </p:txBody>
      </p:sp>
      <p:sp>
        <p:nvSpPr>
          <p:cNvPr id="3" name="Content Placeholder 2"/>
          <p:cNvSpPr>
            <a:spLocks noGrp="1"/>
          </p:cNvSpPr>
          <p:nvPr>
            <p:ph idx="1"/>
          </p:nvPr>
        </p:nvSpPr>
        <p:spPr>
          <a:xfrm>
            <a:off x="457200" y="1600200"/>
            <a:ext cx="4121066" cy="4525963"/>
          </a:xfrm>
        </p:spPr>
        <p:txBody>
          <a:bodyPr/>
          <a:lstStyle/>
          <a:p>
            <a:r>
              <a:rPr lang="en-US" dirty="0" smtClean="0"/>
              <a:t>Persona rooms at Chrysler</a:t>
            </a:r>
          </a:p>
          <a:p>
            <a:r>
              <a:rPr lang="en-US" dirty="0" smtClean="0"/>
              <a:t>Designers can go into these rooms to get the feel of the driver</a:t>
            </a:r>
          </a:p>
          <a:p>
            <a:r>
              <a:rPr lang="en-US" dirty="0" smtClean="0"/>
              <a:t>Most detailed version of persona – very rare</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pic>
        <p:nvPicPr>
          <p:cNvPr id="8" name="Picture 7"/>
          <p:cNvPicPr>
            <a:picLocks noChangeAspect="1"/>
          </p:cNvPicPr>
          <p:nvPr/>
        </p:nvPicPr>
        <p:blipFill>
          <a:blip r:embed="rId3"/>
          <a:stretch>
            <a:fillRect/>
          </a:stretch>
        </p:blipFill>
        <p:spPr>
          <a:xfrm>
            <a:off x="4855193" y="2439889"/>
            <a:ext cx="3933742" cy="2288127"/>
          </a:xfrm>
          <a:prstGeom prst="rect">
            <a:avLst/>
          </a:prstGeom>
        </p:spPr>
      </p:pic>
    </p:spTree>
    <p:extLst>
      <p:ext uri="{BB962C8B-B14F-4D97-AF65-F5344CB8AC3E}">
        <p14:creationId xmlns:p14="http://schemas.microsoft.com/office/powerpoint/2010/main" val="79299852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Pros/Cons</a:t>
            </a:r>
            <a:endParaRPr lang="en-US" dirty="0"/>
          </a:p>
        </p:txBody>
      </p:sp>
      <p:sp>
        <p:nvSpPr>
          <p:cNvPr id="3" name="Content Placeholder 2"/>
          <p:cNvSpPr>
            <a:spLocks noGrp="1"/>
          </p:cNvSpPr>
          <p:nvPr>
            <p:ph idx="1"/>
          </p:nvPr>
        </p:nvSpPr>
        <p:spPr>
          <a:xfrm>
            <a:off x="457200" y="1600199"/>
            <a:ext cx="8229600" cy="5120002"/>
          </a:xfrm>
        </p:spPr>
        <p:txBody>
          <a:bodyPr>
            <a:normAutofit/>
          </a:bodyPr>
          <a:lstStyle/>
          <a:p>
            <a:r>
              <a:rPr lang="en-US" dirty="0" smtClean="0"/>
              <a:t>Pros</a:t>
            </a:r>
          </a:p>
          <a:p>
            <a:pPr lvl="1"/>
            <a:r>
              <a:rPr lang="en-US" sz="3200" dirty="0" smtClean="0"/>
              <a:t>Pulls together information from everywhere</a:t>
            </a:r>
          </a:p>
          <a:p>
            <a:pPr lvl="1"/>
            <a:r>
              <a:rPr lang="en-US" sz="3200" dirty="0" smtClean="0"/>
              <a:t>Can use your imagination to fill in blanks</a:t>
            </a:r>
          </a:p>
          <a:p>
            <a:pPr lvl="1"/>
            <a:r>
              <a:rPr lang="en-US" sz="3200" dirty="0" smtClean="0"/>
              <a:t>Living document that can/should be updated as new information comes in</a:t>
            </a:r>
          </a:p>
          <a:p>
            <a:r>
              <a:rPr lang="en-US" dirty="0" smtClean="0"/>
              <a:t>Cons</a:t>
            </a:r>
          </a:p>
          <a:p>
            <a:pPr lvl="1"/>
            <a:r>
              <a:rPr lang="en-US" sz="3200" dirty="0" smtClean="0"/>
              <a:t>Not able to interview users</a:t>
            </a:r>
          </a:p>
          <a:p>
            <a:pPr lvl="1"/>
            <a:r>
              <a:rPr lang="en-US" sz="3200" dirty="0" smtClean="0"/>
              <a:t>Creates a false sense of security</a:t>
            </a:r>
            <a:endParaRPr lang="en-US" sz="3200"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Personas</a:t>
            </a:r>
            <a:endParaRPr lang="en-US" dirty="0"/>
          </a:p>
        </p:txBody>
      </p:sp>
    </p:spTree>
    <p:extLst>
      <p:ext uri="{BB962C8B-B14F-4D97-AF65-F5344CB8AC3E}">
        <p14:creationId xmlns:p14="http://schemas.microsoft.com/office/powerpoint/2010/main" val="428095084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Familiarity with User Journeys</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cxnSp>
        <p:nvCxnSpPr>
          <p:cNvPr id="6" name="Straight Connector 5"/>
          <p:cNvCxnSpPr/>
          <p:nvPr/>
        </p:nvCxnSpPr>
        <p:spPr>
          <a:xfrm flipV="1">
            <a:off x="872602" y="3542400"/>
            <a:ext cx="7352350" cy="8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72602" y="314496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23150"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773698" y="3157200"/>
            <a:ext cx="0" cy="889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224246" y="3157200"/>
            <a:ext cx="0" cy="88992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
          </p:nvPr>
        </p:nvSpPr>
        <p:spPr>
          <a:xfrm>
            <a:off x="151188" y="2617921"/>
            <a:ext cx="1442827" cy="1209600"/>
          </a:xfrm>
        </p:spPr>
        <p:txBody>
          <a:bodyPr/>
          <a:lstStyle/>
          <a:p>
            <a:pPr marL="0" indent="0" algn="ctr">
              <a:buNone/>
            </a:pPr>
            <a:r>
              <a:rPr lang="en-US" dirty="0" smtClean="0"/>
              <a:t>Newbie</a:t>
            </a:r>
            <a:endParaRPr lang="en-US" dirty="0"/>
          </a:p>
        </p:txBody>
      </p:sp>
      <p:sp>
        <p:nvSpPr>
          <p:cNvPr id="18" name="Content Placeholder 2"/>
          <p:cNvSpPr txBox="1">
            <a:spLocks/>
          </p:cNvSpPr>
          <p:nvPr/>
        </p:nvSpPr>
        <p:spPr>
          <a:xfrm>
            <a:off x="7478529" y="2617921"/>
            <a:ext cx="1442827" cy="1209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smtClean="0"/>
              <a:t>Expert</a:t>
            </a:r>
            <a:endParaRPr lang="en-US" dirty="0"/>
          </a:p>
        </p:txBody>
      </p:sp>
      <p:sp>
        <p:nvSpPr>
          <p:cNvPr id="19" name="TextBox 18"/>
          <p:cNvSpPr txBox="1"/>
          <p:nvPr/>
        </p:nvSpPr>
        <p:spPr>
          <a:xfrm>
            <a:off x="727443" y="4045708"/>
            <a:ext cx="457902" cy="369332"/>
          </a:xfrm>
          <a:prstGeom prst="rect">
            <a:avLst/>
          </a:prstGeom>
          <a:noFill/>
        </p:spPr>
        <p:txBody>
          <a:bodyPr wrap="square" rtlCol="0">
            <a:spAutoFit/>
          </a:bodyPr>
          <a:lstStyle/>
          <a:p>
            <a:r>
              <a:rPr lang="en-US" dirty="0" smtClean="0"/>
              <a:t>1</a:t>
            </a:r>
            <a:endParaRPr lang="en-US" dirty="0"/>
          </a:p>
        </p:txBody>
      </p:sp>
      <p:sp>
        <p:nvSpPr>
          <p:cNvPr id="20" name="TextBox 19"/>
          <p:cNvSpPr txBox="1"/>
          <p:nvPr/>
        </p:nvSpPr>
        <p:spPr>
          <a:xfrm>
            <a:off x="3184920" y="4066214"/>
            <a:ext cx="457902" cy="369332"/>
          </a:xfrm>
          <a:prstGeom prst="rect">
            <a:avLst/>
          </a:prstGeom>
          <a:noFill/>
        </p:spPr>
        <p:txBody>
          <a:bodyPr wrap="square" rtlCol="0">
            <a:spAutoFit/>
          </a:bodyPr>
          <a:lstStyle/>
          <a:p>
            <a:r>
              <a:rPr lang="en-US" dirty="0"/>
              <a:t>2</a:t>
            </a:r>
          </a:p>
        </p:txBody>
      </p:sp>
      <p:sp>
        <p:nvSpPr>
          <p:cNvPr id="21" name="TextBox 20"/>
          <p:cNvSpPr txBox="1"/>
          <p:nvPr/>
        </p:nvSpPr>
        <p:spPr>
          <a:xfrm>
            <a:off x="8071854" y="4067894"/>
            <a:ext cx="457902" cy="369332"/>
          </a:xfrm>
          <a:prstGeom prst="rect">
            <a:avLst/>
          </a:prstGeom>
          <a:noFill/>
        </p:spPr>
        <p:txBody>
          <a:bodyPr wrap="square" rtlCol="0">
            <a:spAutoFit/>
          </a:bodyPr>
          <a:lstStyle/>
          <a:p>
            <a:r>
              <a:rPr lang="en-US" dirty="0"/>
              <a:t>4</a:t>
            </a:r>
          </a:p>
        </p:txBody>
      </p:sp>
      <p:sp>
        <p:nvSpPr>
          <p:cNvPr id="22" name="TextBox 21"/>
          <p:cNvSpPr txBox="1"/>
          <p:nvPr/>
        </p:nvSpPr>
        <p:spPr>
          <a:xfrm>
            <a:off x="5640997" y="4048214"/>
            <a:ext cx="457902"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28966858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Journeys</a:t>
            </a:r>
            <a:endParaRPr lang="en-US" dirty="0"/>
          </a:p>
        </p:txBody>
      </p:sp>
      <p:sp>
        <p:nvSpPr>
          <p:cNvPr id="3" name="Content Placeholder 2"/>
          <p:cNvSpPr>
            <a:spLocks noGrp="1"/>
          </p:cNvSpPr>
          <p:nvPr>
            <p:ph idx="1"/>
          </p:nvPr>
        </p:nvSpPr>
        <p:spPr>
          <a:xfrm>
            <a:off x="457200" y="1600200"/>
            <a:ext cx="4181061" cy="4525963"/>
          </a:xfrm>
        </p:spPr>
        <p:txBody>
          <a:bodyPr/>
          <a:lstStyle/>
          <a:p>
            <a:r>
              <a:rPr lang="en-US" dirty="0"/>
              <a:t>Go from putting on your user hat to walking in the users’ shoes</a:t>
            </a:r>
          </a:p>
          <a:p>
            <a:r>
              <a:rPr lang="en-US" dirty="0" smtClean="0"/>
              <a:t>Step beyond personas</a:t>
            </a:r>
          </a:p>
          <a:p>
            <a:r>
              <a:rPr lang="en-US" dirty="0"/>
              <a:t>How users would tackle a specific </a:t>
            </a:r>
            <a:r>
              <a:rPr lang="en-US" dirty="0" smtClean="0"/>
              <a:t>task</a:t>
            </a:r>
            <a:endParaRPr lang="en-US" dirty="0"/>
          </a:p>
        </p:txBody>
      </p:sp>
      <p:sp>
        <p:nvSpPr>
          <p:cNvPr id="7" name="TextBox 6"/>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8" name="Pentagon 7"/>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4" name="Picture 3" descr="5821328223_1642cea053_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8883" y="2196548"/>
            <a:ext cx="3877917" cy="2585278"/>
          </a:xfrm>
          <a:prstGeom prst="rect">
            <a:avLst/>
          </a:prstGeom>
        </p:spPr>
      </p:pic>
    </p:spTree>
    <p:extLst>
      <p:ext uri="{BB962C8B-B14F-4D97-AF65-F5344CB8AC3E}">
        <p14:creationId xmlns:p14="http://schemas.microsoft.com/office/powerpoint/2010/main" val="277218676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Journeys</a:t>
            </a:r>
            <a:endParaRPr lang="en-US" dirty="0"/>
          </a:p>
        </p:txBody>
      </p:sp>
      <p:sp>
        <p:nvSpPr>
          <p:cNvPr id="3" name="Content Placeholder 2"/>
          <p:cNvSpPr>
            <a:spLocks noGrp="1"/>
          </p:cNvSpPr>
          <p:nvPr>
            <p:ph idx="1"/>
          </p:nvPr>
        </p:nvSpPr>
        <p:spPr/>
        <p:txBody>
          <a:bodyPr/>
          <a:lstStyle/>
          <a:p>
            <a:r>
              <a:rPr lang="en-US" dirty="0" smtClean="0"/>
              <a:t>Various levels of fidelity</a:t>
            </a:r>
          </a:p>
          <a:p>
            <a:r>
              <a:rPr lang="en-US" dirty="0" smtClean="0"/>
              <a:t>Highlights pain points</a:t>
            </a:r>
          </a:p>
          <a:p>
            <a:r>
              <a:rPr lang="en-US" dirty="0" smtClean="0"/>
              <a:t>Documents level of frustration from happy to sad</a:t>
            </a:r>
            <a:endParaRPr lang="en-US"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Tree>
    <p:extLst>
      <p:ext uri="{BB962C8B-B14F-4D97-AF65-F5344CB8AC3E}">
        <p14:creationId xmlns:p14="http://schemas.microsoft.com/office/powerpoint/2010/main" val="415170598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3" name="Picture 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7200" y="2149295"/>
            <a:ext cx="8229600" cy="3978455"/>
          </a:xfrm>
          <a:prstGeom prst="rect">
            <a:avLst/>
          </a:prstGeom>
        </p:spPr>
      </p:pic>
      <p:sp>
        <p:nvSpPr>
          <p:cNvPr id="10" name="Content Placeholder 2"/>
          <p:cNvSpPr>
            <a:spLocks noGrp="1"/>
          </p:cNvSpPr>
          <p:nvPr>
            <p:ph idx="1"/>
          </p:nvPr>
        </p:nvSpPr>
        <p:spPr>
          <a:xfrm>
            <a:off x="457200" y="1600200"/>
            <a:ext cx="8229600" cy="4525963"/>
          </a:xfrm>
        </p:spPr>
        <p:txBody>
          <a:bodyPr/>
          <a:lstStyle/>
          <a:p>
            <a:pPr marL="0" indent="0">
              <a:buNone/>
            </a:pPr>
            <a:r>
              <a:rPr lang="en-US" dirty="0" smtClean="0"/>
              <a:t>Buying a New Car</a:t>
            </a:r>
            <a:endParaRPr lang="en-US" dirty="0"/>
          </a:p>
        </p:txBody>
      </p:sp>
      <p:sp>
        <p:nvSpPr>
          <p:cNvPr id="11" name="Rectangle 10"/>
          <p:cNvSpPr/>
          <p:nvPr/>
        </p:nvSpPr>
        <p:spPr>
          <a:xfrm>
            <a:off x="7383025" y="6578245"/>
            <a:ext cx="1513380" cy="276999"/>
          </a:xfrm>
          <a:prstGeom prst="rect">
            <a:avLst/>
          </a:prstGeom>
        </p:spPr>
        <p:txBody>
          <a:bodyPr wrap="none">
            <a:spAutoFit/>
          </a:bodyPr>
          <a:lstStyle/>
          <a:p>
            <a:pPr algn="r"/>
            <a:r>
              <a:rPr lang="en-US" sz="1200" dirty="0"/>
              <a:t>(Source</a:t>
            </a:r>
            <a:r>
              <a:rPr lang="en-US" sz="1200" dirty="0" smtClean="0"/>
              <a:t>: Usability Ed)</a:t>
            </a:r>
            <a:endParaRPr lang="en-US" sz="1200" dirty="0"/>
          </a:p>
        </p:txBody>
      </p:sp>
    </p:spTree>
    <p:extLst>
      <p:ext uri="{BB962C8B-B14F-4D97-AF65-F5344CB8AC3E}">
        <p14:creationId xmlns:p14="http://schemas.microsoft.com/office/powerpoint/2010/main" val="36598336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9" name="Picture 8"/>
          <p:cNvPicPr>
            <a:picLocks noChangeAspect="1"/>
          </p:cNvPicPr>
          <p:nvPr/>
        </p:nvPicPr>
        <p:blipFill>
          <a:blip r:embed="rId2"/>
          <a:stretch>
            <a:fillRect/>
          </a:stretch>
        </p:blipFill>
        <p:spPr>
          <a:xfrm>
            <a:off x="423782" y="1499316"/>
            <a:ext cx="7239173" cy="5358684"/>
          </a:xfrm>
          <a:prstGeom prst="rect">
            <a:avLst/>
          </a:prstGeom>
        </p:spPr>
      </p:pic>
    </p:spTree>
    <p:extLst>
      <p:ext uri="{BB962C8B-B14F-4D97-AF65-F5344CB8AC3E}">
        <p14:creationId xmlns:p14="http://schemas.microsoft.com/office/powerpoint/2010/main" val="131124405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9" name="Picture 8"/>
          <p:cNvPicPr>
            <a:picLocks noChangeAspect="1"/>
          </p:cNvPicPr>
          <p:nvPr/>
        </p:nvPicPr>
        <p:blipFill>
          <a:blip r:embed="rId2"/>
          <a:stretch>
            <a:fillRect/>
          </a:stretch>
        </p:blipFill>
        <p:spPr>
          <a:xfrm>
            <a:off x="423480" y="1499616"/>
            <a:ext cx="7238767" cy="5358384"/>
          </a:xfrm>
          <a:prstGeom prst="rect">
            <a:avLst/>
          </a:prstGeom>
        </p:spPr>
      </p:pic>
    </p:spTree>
    <p:extLst>
      <p:ext uri="{BB962C8B-B14F-4D97-AF65-F5344CB8AC3E}">
        <p14:creationId xmlns:p14="http://schemas.microsoft.com/office/powerpoint/2010/main" val="25723046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pic>
        <p:nvPicPr>
          <p:cNvPr id="9" name="Picture 8"/>
          <p:cNvPicPr>
            <a:picLocks noChangeAspect="1"/>
          </p:cNvPicPr>
          <p:nvPr/>
        </p:nvPicPr>
        <p:blipFill>
          <a:blip r:embed="rId3"/>
          <a:stretch>
            <a:fillRect/>
          </a:stretch>
        </p:blipFill>
        <p:spPr>
          <a:xfrm>
            <a:off x="423483" y="1499616"/>
            <a:ext cx="7238767" cy="5358384"/>
          </a:xfrm>
          <a:prstGeom prst="rect">
            <a:avLst/>
          </a:prstGeom>
        </p:spPr>
      </p:pic>
    </p:spTree>
    <p:extLst>
      <p:ext uri="{BB962C8B-B14F-4D97-AF65-F5344CB8AC3E}">
        <p14:creationId xmlns:p14="http://schemas.microsoft.com/office/powerpoint/2010/main" val="9785511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UX?</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12482"/>
            <a:ext cx="2765048" cy="223512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7530" y="1412482"/>
            <a:ext cx="3144778" cy="2240280"/>
          </a:xfrm>
          <a:prstGeom prst="rect">
            <a:avLst/>
          </a:prstGeom>
        </p:spPr>
      </p:pic>
      <p:pic>
        <p:nvPicPr>
          <p:cNvPr id="6" name="Picture 5"/>
          <p:cNvPicPr>
            <a:picLocks noChangeAspect="1"/>
          </p:cNvPicPr>
          <p:nvPr/>
        </p:nvPicPr>
        <p:blipFill>
          <a:blip r:embed="rId4"/>
          <a:stretch>
            <a:fillRect/>
          </a:stretch>
        </p:blipFill>
        <p:spPr>
          <a:xfrm>
            <a:off x="5833923" y="1412482"/>
            <a:ext cx="3310077" cy="224028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1890" y="3638847"/>
            <a:ext cx="3156758" cy="224028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1130" y="3644003"/>
            <a:ext cx="2886620" cy="2240280"/>
          </a:xfrm>
          <a:prstGeom prst="rect">
            <a:avLst/>
          </a:prstGeom>
        </p:spPr>
      </p:pic>
      <p:sp>
        <p:nvSpPr>
          <p:cNvPr id="9" name="Rectangle 8"/>
          <p:cNvSpPr/>
          <p:nvPr/>
        </p:nvSpPr>
        <p:spPr>
          <a:xfrm>
            <a:off x="3087417" y="6574760"/>
            <a:ext cx="5844193" cy="276999"/>
          </a:xfrm>
          <a:prstGeom prst="rect">
            <a:avLst/>
          </a:prstGeom>
        </p:spPr>
        <p:txBody>
          <a:bodyPr wrap="none">
            <a:spAutoFit/>
          </a:bodyPr>
          <a:lstStyle/>
          <a:p>
            <a:pPr algn="r"/>
            <a:r>
              <a:rPr lang="en-US" sz="1200" dirty="0"/>
              <a:t>(source: http://</a:t>
            </a:r>
            <a:r>
              <a:rPr lang="en-US" sz="1200" dirty="0" err="1"/>
              <a:t>design.org</a:t>
            </a:r>
            <a:r>
              <a:rPr lang="en-US" sz="1200" dirty="0"/>
              <a:t>/blog/difference-between-</a:t>
            </a:r>
            <a:r>
              <a:rPr lang="en-US" sz="1200" dirty="0" err="1"/>
              <a:t>ux</a:t>
            </a:r>
            <a:r>
              <a:rPr lang="en-US" sz="1200" dirty="0"/>
              <a:t>-and-</a:t>
            </a:r>
            <a:r>
              <a:rPr lang="en-US" sz="1200" dirty="0" err="1"/>
              <a:t>ui</a:t>
            </a:r>
            <a:r>
              <a:rPr lang="en-US" sz="1200" dirty="0"/>
              <a:t>-subtleties-explained-cereal)</a:t>
            </a:r>
          </a:p>
        </p:txBody>
      </p:sp>
      <p:sp>
        <p:nvSpPr>
          <p:cNvPr id="3" name="TextBox 2"/>
          <p:cNvSpPr txBox="1"/>
          <p:nvPr/>
        </p:nvSpPr>
        <p:spPr>
          <a:xfrm>
            <a:off x="4551131" y="3627302"/>
            <a:ext cx="1341178" cy="338554"/>
          </a:xfrm>
          <a:prstGeom prst="rect">
            <a:avLst/>
          </a:prstGeom>
          <a:solidFill>
            <a:schemeClr val="tx1"/>
          </a:solidFill>
        </p:spPr>
        <p:txBody>
          <a:bodyPr wrap="square" rtlCol="0">
            <a:spAutoFit/>
          </a:bodyPr>
          <a:lstStyle/>
          <a:p>
            <a:r>
              <a:rPr lang="en-US" sz="1600" dirty="0" smtClean="0">
                <a:solidFill>
                  <a:schemeClr val="bg1"/>
                </a:solidFill>
              </a:rPr>
              <a:t>DATACENTER</a:t>
            </a:r>
            <a:endParaRPr lang="en-US" sz="1600" dirty="0">
              <a:solidFill>
                <a:schemeClr val="bg1"/>
              </a:solidFill>
            </a:endParaRPr>
          </a:p>
        </p:txBody>
      </p:sp>
      <p:sp>
        <p:nvSpPr>
          <p:cNvPr id="11" name="TextBox 10"/>
          <p:cNvSpPr txBox="1"/>
          <p:nvPr/>
        </p:nvSpPr>
        <p:spPr>
          <a:xfrm>
            <a:off x="1423870" y="3652762"/>
            <a:ext cx="1341178" cy="338554"/>
          </a:xfrm>
          <a:prstGeom prst="rect">
            <a:avLst/>
          </a:prstGeom>
          <a:solidFill>
            <a:schemeClr val="tx1"/>
          </a:solidFill>
        </p:spPr>
        <p:txBody>
          <a:bodyPr wrap="square" rtlCol="0">
            <a:spAutoFit/>
          </a:bodyPr>
          <a:lstStyle/>
          <a:p>
            <a:r>
              <a:rPr lang="en-US" sz="1600" dirty="0" smtClean="0">
                <a:solidFill>
                  <a:schemeClr val="bg1"/>
                </a:solidFill>
              </a:rPr>
              <a:t>Server</a:t>
            </a:r>
            <a:endParaRPr lang="en-US" sz="1600" dirty="0">
              <a:solidFill>
                <a:schemeClr val="bg1"/>
              </a:solidFill>
            </a:endParaRPr>
          </a:p>
        </p:txBody>
      </p:sp>
      <p:sp>
        <p:nvSpPr>
          <p:cNvPr id="12" name="TextBox 11"/>
          <p:cNvSpPr txBox="1"/>
          <p:nvPr/>
        </p:nvSpPr>
        <p:spPr>
          <a:xfrm>
            <a:off x="0" y="1405275"/>
            <a:ext cx="1341178" cy="338554"/>
          </a:xfrm>
          <a:prstGeom prst="rect">
            <a:avLst/>
          </a:prstGeom>
          <a:solidFill>
            <a:schemeClr val="tx1"/>
          </a:solidFill>
        </p:spPr>
        <p:txBody>
          <a:bodyPr wrap="square" rtlCol="0">
            <a:spAutoFit/>
          </a:bodyPr>
          <a:lstStyle/>
          <a:p>
            <a:r>
              <a:rPr lang="en-US" sz="1600" dirty="0" smtClean="0">
                <a:solidFill>
                  <a:schemeClr val="bg1"/>
                </a:solidFill>
              </a:rPr>
              <a:t>Product</a:t>
            </a:r>
            <a:endParaRPr lang="en-US" sz="1600" dirty="0">
              <a:solidFill>
                <a:schemeClr val="bg1"/>
              </a:solidFill>
            </a:endParaRPr>
          </a:p>
        </p:txBody>
      </p:sp>
      <p:sp>
        <p:nvSpPr>
          <p:cNvPr id="13" name="TextBox 12"/>
          <p:cNvSpPr txBox="1"/>
          <p:nvPr/>
        </p:nvSpPr>
        <p:spPr>
          <a:xfrm>
            <a:off x="2747530" y="1412482"/>
            <a:ext cx="1341178" cy="338554"/>
          </a:xfrm>
          <a:prstGeom prst="rect">
            <a:avLst/>
          </a:prstGeom>
          <a:solidFill>
            <a:schemeClr val="tx1"/>
          </a:solidFill>
        </p:spPr>
        <p:txBody>
          <a:bodyPr wrap="square" rtlCol="0">
            <a:spAutoFit/>
          </a:bodyPr>
          <a:lstStyle/>
          <a:p>
            <a:r>
              <a:rPr lang="en-US" sz="1600" dirty="0" smtClean="0">
                <a:solidFill>
                  <a:schemeClr val="bg1"/>
                </a:solidFill>
              </a:rPr>
              <a:t>UX</a:t>
            </a:r>
            <a:endParaRPr lang="en-US" sz="1600" dirty="0">
              <a:solidFill>
                <a:schemeClr val="bg1"/>
              </a:solidFill>
            </a:endParaRPr>
          </a:p>
        </p:txBody>
      </p:sp>
      <p:sp>
        <p:nvSpPr>
          <p:cNvPr id="14" name="TextBox 13"/>
          <p:cNvSpPr txBox="1"/>
          <p:nvPr/>
        </p:nvSpPr>
        <p:spPr>
          <a:xfrm>
            <a:off x="5826505" y="1412482"/>
            <a:ext cx="1341178" cy="338554"/>
          </a:xfrm>
          <a:prstGeom prst="rect">
            <a:avLst/>
          </a:prstGeom>
          <a:solidFill>
            <a:schemeClr val="tx1"/>
          </a:solidFill>
        </p:spPr>
        <p:txBody>
          <a:bodyPr wrap="square" rtlCol="0">
            <a:spAutoFit/>
          </a:bodyPr>
          <a:lstStyle/>
          <a:p>
            <a:r>
              <a:rPr lang="en-US" sz="1600" dirty="0" smtClean="0">
                <a:solidFill>
                  <a:schemeClr val="bg1"/>
                </a:solidFill>
              </a:rPr>
              <a:t>UI</a:t>
            </a:r>
            <a:endParaRPr lang="en-US" sz="1600" dirty="0">
              <a:solidFill>
                <a:schemeClr val="bg1"/>
              </a:solidFill>
            </a:endParaRPr>
          </a:p>
        </p:txBody>
      </p:sp>
      <p:sp>
        <p:nvSpPr>
          <p:cNvPr id="15" name="TextBox 14"/>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16" name="Pentagon 1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0299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pic>
        <p:nvPicPr>
          <p:cNvPr id="4" name="Content Placeholder 3" descr="user-journey.png"/>
          <p:cNvPicPr>
            <a:picLocks noGrp="1" noChangeAspect="1"/>
          </p:cNvPicPr>
          <p:nvPr>
            <p:ph idx="1"/>
          </p:nvPr>
        </p:nvPicPr>
        <p:blipFill>
          <a:blip r:embed="rId3" cstate="email">
            <a:extLst>
              <a:ext uri="{28A0092B-C50C-407E-A947-70E740481C1C}">
                <a14:useLocalDpi xmlns:a14="http://schemas.microsoft.com/office/drawing/2010/main"/>
              </a:ext>
            </a:extLst>
          </a:blip>
          <a:srcRect t="1249" b="1249"/>
          <a:stretch>
            <a:fillRect/>
          </a:stretch>
        </p:blipFill>
        <p:spPr/>
      </p:pic>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
        <p:nvSpPr>
          <p:cNvPr id="9" name="Rectangle 8"/>
          <p:cNvSpPr/>
          <p:nvPr/>
        </p:nvSpPr>
        <p:spPr>
          <a:xfrm>
            <a:off x="5970153" y="6578245"/>
            <a:ext cx="2926252" cy="276999"/>
          </a:xfrm>
          <a:prstGeom prst="rect">
            <a:avLst/>
          </a:prstGeom>
        </p:spPr>
        <p:txBody>
          <a:bodyPr wrap="none">
            <a:spAutoFit/>
          </a:bodyPr>
          <a:lstStyle/>
          <a:p>
            <a:pPr algn="r"/>
            <a:r>
              <a:rPr lang="en-US" sz="1200" dirty="0"/>
              <a:t>(Source</a:t>
            </a:r>
            <a:r>
              <a:rPr lang="en-US" sz="1200" dirty="0" smtClean="0"/>
              <a:t>: </a:t>
            </a:r>
            <a:r>
              <a:rPr lang="en-US" sz="1200" dirty="0" err="1" smtClean="0"/>
              <a:t>Atlassian</a:t>
            </a:r>
            <a:r>
              <a:rPr lang="en-US" sz="1200" dirty="0" smtClean="0"/>
              <a:t> “Do Agile Right webinar”)</a:t>
            </a:r>
            <a:endParaRPr lang="en-US" sz="1200" dirty="0"/>
          </a:p>
        </p:txBody>
      </p:sp>
    </p:spTree>
    <p:extLst>
      <p:ext uri="{BB962C8B-B14F-4D97-AF65-F5344CB8AC3E}">
        <p14:creationId xmlns:p14="http://schemas.microsoft.com/office/powerpoint/2010/main" val="186053939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User Journeys</a:t>
            </a:r>
            <a:endParaRPr lang="en-US" dirty="0"/>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rcRect t="1262" b="1262"/>
          <a:stretch>
            <a:fillRect/>
          </a:stretch>
        </p:blipFill>
        <p:spPr/>
      </p:pic>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Tree>
    <p:extLst>
      <p:ext uri="{BB962C8B-B14F-4D97-AF65-F5344CB8AC3E}">
        <p14:creationId xmlns:p14="http://schemas.microsoft.com/office/powerpoint/2010/main" val="20056070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Journeys: Pros/Cons</a:t>
            </a:r>
            <a:endParaRPr lang="en-US" dirty="0"/>
          </a:p>
        </p:txBody>
      </p:sp>
      <p:sp>
        <p:nvSpPr>
          <p:cNvPr id="3" name="Content Placeholder 2"/>
          <p:cNvSpPr>
            <a:spLocks noGrp="1"/>
          </p:cNvSpPr>
          <p:nvPr>
            <p:ph idx="1"/>
          </p:nvPr>
        </p:nvSpPr>
        <p:spPr>
          <a:xfrm>
            <a:off x="457200" y="1600200"/>
            <a:ext cx="8229600" cy="5093543"/>
          </a:xfrm>
        </p:spPr>
        <p:txBody>
          <a:bodyPr>
            <a:normAutofit/>
          </a:bodyPr>
          <a:lstStyle/>
          <a:p>
            <a:r>
              <a:rPr lang="en-US" dirty="0"/>
              <a:t>Pros</a:t>
            </a:r>
          </a:p>
          <a:p>
            <a:pPr lvl="1"/>
            <a:r>
              <a:rPr lang="en-US" sz="3200" dirty="0" smtClean="0"/>
              <a:t>Expert Review deliverable</a:t>
            </a:r>
            <a:endParaRPr lang="en-US" sz="3200" dirty="0"/>
          </a:p>
          <a:p>
            <a:pPr lvl="1"/>
            <a:r>
              <a:rPr lang="en-US" sz="3200" dirty="0" smtClean="0"/>
              <a:t>Can </a:t>
            </a:r>
            <a:r>
              <a:rPr lang="en-US" sz="3200" dirty="0"/>
              <a:t>use your imagination to fill in </a:t>
            </a:r>
            <a:r>
              <a:rPr lang="en-US" sz="3200" dirty="0" smtClean="0"/>
              <a:t>blanks</a:t>
            </a:r>
          </a:p>
          <a:p>
            <a:pPr lvl="1"/>
            <a:r>
              <a:rPr lang="en-US" sz="3200" dirty="0" smtClean="0"/>
              <a:t>Validate Google Analytics information</a:t>
            </a:r>
            <a:endParaRPr lang="en-US" sz="3200" dirty="0"/>
          </a:p>
          <a:p>
            <a:pPr lvl="1"/>
            <a:r>
              <a:rPr lang="en-US" sz="3200" dirty="0"/>
              <a:t>Living </a:t>
            </a:r>
            <a:r>
              <a:rPr lang="en-US" sz="3200" dirty="0" smtClean="0"/>
              <a:t>document</a:t>
            </a:r>
            <a:endParaRPr lang="en-US" sz="3200" dirty="0"/>
          </a:p>
          <a:p>
            <a:r>
              <a:rPr lang="en-US" dirty="0"/>
              <a:t>Cons</a:t>
            </a:r>
          </a:p>
          <a:p>
            <a:pPr lvl="1"/>
            <a:r>
              <a:rPr lang="en-US" sz="3200" dirty="0"/>
              <a:t>Not able to interview users</a:t>
            </a:r>
          </a:p>
          <a:p>
            <a:pPr lvl="1"/>
            <a:r>
              <a:rPr lang="en-US" sz="3200" dirty="0"/>
              <a:t>Creates a false sense of </a:t>
            </a:r>
            <a:r>
              <a:rPr lang="en-US" sz="3200" dirty="0" smtClean="0"/>
              <a:t>security</a:t>
            </a:r>
            <a:endParaRPr lang="en-US" sz="3200"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User Journeys</a:t>
            </a:r>
            <a:endParaRPr lang="en-US" dirty="0"/>
          </a:p>
        </p:txBody>
      </p:sp>
    </p:spTree>
    <p:extLst>
      <p:ext uri="{BB962C8B-B14F-4D97-AF65-F5344CB8AC3E}">
        <p14:creationId xmlns:p14="http://schemas.microsoft.com/office/powerpoint/2010/main" val="409190453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a:t>
            </a:r>
            <a:endParaRPr lang="en-US" dirty="0"/>
          </a:p>
        </p:txBody>
      </p:sp>
      <p:sp>
        <p:nvSpPr>
          <p:cNvPr id="3" name="Content Placeholder 2"/>
          <p:cNvSpPr>
            <a:spLocks noGrp="1"/>
          </p:cNvSpPr>
          <p:nvPr>
            <p:ph idx="1"/>
          </p:nvPr>
        </p:nvSpPr>
        <p:spPr>
          <a:xfrm>
            <a:off x="457200" y="1600200"/>
            <a:ext cx="8229600" cy="5093543"/>
          </a:xfrm>
        </p:spPr>
        <p:txBody>
          <a:bodyPr>
            <a:normAutofit/>
          </a:bodyPr>
          <a:lstStyle/>
          <a:p>
            <a:r>
              <a:rPr lang="en-US" dirty="0" smtClean="0"/>
              <a:t>Work with your team</a:t>
            </a:r>
          </a:p>
          <a:p>
            <a:r>
              <a:rPr lang="en-US" dirty="0" smtClean="0"/>
              <a:t>Start the conversations you need</a:t>
            </a:r>
          </a:p>
          <a:p>
            <a:endParaRPr lang="en-US" sz="3200" dirty="0"/>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Teamwork</a:t>
            </a:r>
            <a:endParaRPr lang="en-US" dirty="0"/>
          </a:p>
        </p:txBody>
      </p:sp>
      <p:pic>
        <p:nvPicPr>
          <p:cNvPr id="8" name="Picture 7" descr="4886342418_db75a10808_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7635" y="2853628"/>
            <a:ext cx="3165460" cy="3165460"/>
          </a:xfrm>
          <a:prstGeom prst="rect">
            <a:avLst/>
          </a:prstGeom>
        </p:spPr>
      </p:pic>
    </p:spTree>
    <p:extLst>
      <p:ext uri="{BB962C8B-B14F-4D97-AF65-F5344CB8AC3E}">
        <p14:creationId xmlns:p14="http://schemas.microsoft.com/office/powerpoint/2010/main" val="179349539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Comes Together</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94398789"/>
              </p:ext>
            </p:extLst>
          </p:nvPr>
        </p:nvGraphicFramePr>
        <p:xfrm>
          <a:off x="457200" y="1600200"/>
          <a:ext cx="8229600" cy="509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The Solution</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622945" y="566781"/>
            <a:ext cx="1521052" cy="518544"/>
          </a:xfrm>
          <a:prstGeom prst="rect">
            <a:avLst/>
          </a:prstGeom>
          <a:solidFill>
            <a:srgbClr val="FFFFFF"/>
          </a:solid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680655" y="637332"/>
            <a:ext cx="1463342" cy="338554"/>
          </a:xfrm>
          <a:prstGeom prst="rect">
            <a:avLst/>
          </a:prstGeom>
          <a:noFill/>
        </p:spPr>
        <p:txBody>
          <a:bodyPr wrap="square" rtlCol="0" anchor="t">
            <a:spAutoFit/>
          </a:bodyPr>
          <a:lstStyle/>
          <a:p>
            <a:pPr algn="ctr"/>
            <a:r>
              <a:rPr lang="en-US" sz="1600" dirty="0" smtClean="0"/>
              <a:t>Teamwork</a:t>
            </a:r>
            <a:endParaRPr lang="en-US" dirty="0"/>
          </a:p>
        </p:txBody>
      </p:sp>
    </p:spTree>
    <p:extLst>
      <p:ext uri="{BB962C8B-B14F-4D97-AF65-F5344CB8AC3E}">
        <p14:creationId xmlns:p14="http://schemas.microsoft.com/office/powerpoint/2010/main" val="333261159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Not a perfect world with ideal circumstances</a:t>
            </a:r>
          </a:p>
          <a:p>
            <a:r>
              <a:rPr lang="en-US" dirty="0" smtClean="0"/>
              <a:t>Access to participants is taken for granted</a:t>
            </a:r>
          </a:p>
          <a:p>
            <a:r>
              <a:rPr lang="en-US" dirty="0" smtClean="0"/>
              <a:t>Analytics can give a window to peep in</a:t>
            </a:r>
          </a:p>
          <a:p>
            <a:r>
              <a:rPr lang="en-US" dirty="0" smtClean="0"/>
              <a:t>Utilize your user proxies</a:t>
            </a:r>
          </a:p>
          <a:p>
            <a:r>
              <a:rPr lang="en-US" dirty="0" smtClean="0"/>
              <a:t>Personas &amp; user journeys allow for validation of your second hand research</a:t>
            </a:r>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Recap</a:t>
            </a:r>
            <a:endParaRPr lang="en-US" dirty="0"/>
          </a:p>
        </p:txBody>
      </p:sp>
      <p:sp>
        <p:nvSpPr>
          <p:cNvPr id="5" name="Pentagon 4"/>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96993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Atlassian</a:t>
            </a:r>
            <a:r>
              <a:rPr lang="en-US" dirty="0" smtClean="0"/>
              <a:t> Do Agile Right Webinar. </a:t>
            </a:r>
            <a:r>
              <a:rPr lang="en-US" dirty="0">
                <a:solidFill>
                  <a:srgbClr val="000000"/>
                </a:solidFill>
                <a:latin typeface="Lucida Grande"/>
                <a:ea typeface="Lucida Grande"/>
                <a:cs typeface="Lucida Grande"/>
                <a:hlinkClick r:id="rId2"/>
              </a:rPr>
              <a:t>http://blogs.atlassian.com/2014/01/watch-agile-right-webinar-lessons-learned-atlassian-product-</a:t>
            </a:r>
            <a:r>
              <a:rPr lang="en-US" dirty="0" smtClean="0">
                <a:solidFill>
                  <a:srgbClr val="000000"/>
                </a:solidFill>
                <a:latin typeface="Lucida Grande"/>
                <a:ea typeface="Lucida Grande"/>
                <a:cs typeface="Lucida Grande"/>
                <a:hlinkClick r:id="rId2"/>
              </a:rPr>
              <a:t>manager</a:t>
            </a:r>
            <a:endParaRPr lang="en-US" dirty="0" smtClean="0"/>
          </a:p>
          <a:p>
            <a:r>
              <a:rPr lang="en-US" dirty="0" smtClean="0"/>
              <a:t>How to Create </a:t>
            </a:r>
            <a:r>
              <a:rPr lang="en-US" dirty="0"/>
              <a:t>User Personas. </a:t>
            </a:r>
            <a:r>
              <a:rPr lang="en-US" dirty="0">
                <a:hlinkClick r:id="rId3"/>
              </a:rPr>
              <a:t>http://www.huffingtonpost.com/john-haydon/user-personas-websites_b_1793594.</a:t>
            </a:r>
            <a:r>
              <a:rPr lang="en-US" dirty="0" smtClean="0">
                <a:hlinkClick r:id="rId3"/>
              </a:rPr>
              <a:t>html</a:t>
            </a:r>
            <a:r>
              <a:rPr lang="en-US" dirty="0" smtClean="0"/>
              <a:t> </a:t>
            </a:r>
          </a:p>
          <a:p>
            <a:r>
              <a:rPr lang="en-US" dirty="0" err="1" smtClean="0"/>
              <a:t>Pinterest</a:t>
            </a:r>
            <a:r>
              <a:rPr lang="en-US" dirty="0" smtClean="0"/>
              <a:t>. </a:t>
            </a:r>
            <a:r>
              <a:rPr lang="en-US" dirty="0">
                <a:solidFill>
                  <a:srgbClr val="000000"/>
                </a:solidFill>
                <a:latin typeface="Lucida Grande"/>
                <a:ea typeface="Lucida Grande"/>
                <a:cs typeface="Lucida Grande"/>
                <a:hlinkClick r:id="rId4"/>
              </a:rPr>
              <a:t>http://www.pinterest.com/robertleotta/user-journeys</a:t>
            </a:r>
            <a:r>
              <a:rPr lang="en-US" dirty="0" smtClean="0">
                <a:solidFill>
                  <a:srgbClr val="000000"/>
                </a:solidFill>
                <a:latin typeface="Lucida Grande"/>
                <a:ea typeface="Lucida Grande"/>
                <a:cs typeface="Lucida Grande"/>
                <a:hlinkClick r:id="rId4"/>
              </a:rPr>
              <a:t>/</a:t>
            </a:r>
            <a:r>
              <a:rPr lang="en-US" dirty="0" smtClean="0">
                <a:solidFill>
                  <a:srgbClr val="000000"/>
                </a:solidFill>
                <a:latin typeface="Lucida Grande"/>
                <a:ea typeface="Lucida Grande"/>
                <a:cs typeface="Lucida Grande"/>
              </a:rPr>
              <a:t> </a:t>
            </a:r>
            <a:endParaRPr lang="en-US" dirty="0" smtClean="0"/>
          </a:p>
          <a:p>
            <a:r>
              <a:rPr lang="en-US" dirty="0" smtClean="0"/>
              <a:t>ROI </a:t>
            </a:r>
            <a:r>
              <a:rPr lang="en-US" dirty="0"/>
              <a:t>of User Experience. </a:t>
            </a:r>
            <a:r>
              <a:rPr lang="en-US" dirty="0">
                <a:hlinkClick r:id="rId5"/>
              </a:rPr>
              <a:t>http://www.humanfactors.com/project/</a:t>
            </a:r>
            <a:r>
              <a:rPr lang="en-US" dirty="0" smtClean="0">
                <a:hlinkClick r:id="rId5"/>
              </a:rPr>
              <a:t>index.asp</a:t>
            </a:r>
            <a:endParaRPr lang="en-US" dirty="0" smtClean="0"/>
          </a:p>
          <a:p>
            <a:r>
              <a:rPr lang="en-US" dirty="0" smtClean="0"/>
              <a:t>User Journeys – The </a:t>
            </a:r>
            <a:r>
              <a:rPr lang="en-US" dirty="0"/>
              <a:t>Beginner’s Guide. </a:t>
            </a:r>
            <a:r>
              <a:rPr lang="en-US" dirty="0">
                <a:hlinkClick r:id="rId6"/>
              </a:rPr>
              <a:t>http://theuxreview.co.uk/user-journeys-beginners-guide</a:t>
            </a:r>
            <a:r>
              <a:rPr lang="en-US" dirty="0" smtClean="0">
                <a:hlinkClick r:id="rId6"/>
              </a:rPr>
              <a:t>/</a:t>
            </a:r>
            <a:endParaRPr lang="en-US" dirty="0" smtClean="0"/>
          </a:p>
          <a:p>
            <a:r>
              <a:rPr lang="en-US" dirty="0"/>
              <a:t>User Story. </a:t>
            </a:r>
            <a:r>
              <a:rPr lang="en-US" dirty="0">
                <a:hlinkClick r:id="rId7"/>
              </a:rPr>
              <a:t>http://searchsoftwarequality.techtarget.com/definition/user-</a:t>
            </a:r>
            <a:r>
              <a:rPr lang="en-US" dirty="0" smtClean="0">
                <a:hlinkClick r:id="rId7"/>
              </a:rPr>
              <a:t>story</a:t>
            </a:r>
            <a:r>
              <a:rPr lang="en-US" dirty="0" smtClean="0"/>
              <a:t> </a:t>
            </a:r>
          </a:p>
          <a:p>
            <a:endParaRPr lang="en-US" dirty="0" smtClean="0"/>
          </a:p>
          <a:p>
            <a:endParaRPr lang="en-US" dirty="0"/>
          </a:p>
        </p:txBody>
      </p:sp>
    </p:spTree>
    <p:extLst>
      <p:ext uri="{BB962C8B-B14F-4D97-AF65-F5344CB8AC3E}">
        <p14:creationId xmlns:p14="http://schemas.microsoft.com/office/powerpoint/2010/main" val="418649497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Research When You Can’t Reach Your Users</a:t>
            </a:r>
            <a:endParaRPr lang="en-US" dirty="0"/>
          </a:p>
        </p:txBody>
      </p:sp>
      <p:sp>
        <p:nvSpPr>
          <p:cNvPr id="3" name="Subtitle 2"/>
          <p:cNvSpPr>
            <a:spLocks noGrp="1"/>
          </p:cNvSpPr>
          <p:nvPr>
            <p:ph type="subTitle" idx="1"/>
          </p:nvPr>
        </p:nvSpPr>
        <p:spPr>
          <a:xfrm>
            <a:off x="5489985" y="4720772"/>
            <a:ext cx="3511251" cy="976085"/>
          </a:xfrm>
        </p:spPr>
        <p:txBody>
          <a:bodyPr>
            <a:normAutofit fontScale="62500" lnSpcReduction="20000"/>
          </a:bodyPr>
          <a:lstStyle/>
          <a:p>
            <a:pPr algn="r"/>
            <a:r>
              <a:rPr lang="en-US" dirty="0">
                <a:hlinkClick r:id="rId2"/>
              </a:rPr>
              <a:t>drupal.org/u/hezzieb</a:t>
            </a:r>
            <a:endParaRPr lang="en-US" dirty="0"/>
          </a:p>
          <a:p>
            <a:pPr algn="r"/>
            <a:r>
              <a:rPr lang="en-US" dirty="0">
                <a:hlinkClick r:id="rId3"/>
              </a:rPr>
              <a:t>twitter.com/hezzieb524</a:t>
            </a:r>
            <a:r>
              <a:rPr lang="en-US" dirty="0"/>
              <a:t> </a:t>
            </a:r>
          </a:p>
          <a:p>
            <a:pPr algn="r"/>
            <a:r>
              <a:rPr lang="en-US" dirty="0">
                <a:hlinkClick r:id="rId4"/>
              </a:rPr>
              <a:t>linkedin.com/in/heathersbauer</a:t>
            </a:r>
            <a:r>
              <a:rPr lang="en-US" dirty="0"/>
              <a:t> </a:t>
            </a:r>
          </a:p>
          <a:p>
            <a:endParaRPr lang="en-US" dirty="0"/>
          </a:p>
        </p:txBody>
      </p:sp>
      <p:sp>
        <p:nvSpPr>
          <p:cNvPr id="7" name="Subtitle 2"/>
          <p:cNvSpPr txBox="1">
            <a:spLocks/>
          </p:cNvSpPr>
          <p:nvPr/>
        </p:nvSpPr>
        <p:spPr>
          <a:xfrm>
            <a:off x="685800" y="4720772"/>
            <a:ext cx="4804185" cy="976085"/>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Slides will be available </a:t>
            </a:r>
            <a:r>
              <a:rPr lang="en-US" dirty="0"/>
              <a:t>on </a:t>
            </a:r>
            <a:r>
              <a:rPr lang="en-US" dirty="0" smtClean="0">
                <a:hlinkClick r:id="rId5"/>
              </a:rPr>
              <a:t>drupalnights.org/library</a:t>
            </a:r>
            <a:endParaRPr lang="en-US" dirty="0"/>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9598" y="471950"/>
            <a:ext cx="3654004" cy="452832"/>
          </a:xfrm>
          <a:prstGeom prst="rect">
            <a:avLst/>
          </a:prstGeom>
        </p:spPr>
      </p:pic>
      <p:sp>
        <p:nvSpPr>
          <p:cNvPr id="11" name="Subtitle 2"/>
          <p:cNvSpPr txBox="1">
            <a:spLocks/>
          </p:cNvSpPr>
          <p:nvPr/>
        </p:nvSpPr>
        <p:spPr>
          <a:xfrm>
            <a:off x="5688419" y="5811408"/>
            <a:ext cx="3312818" cy="813296"/>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dirty="0" smtClean="0"/>
              <a:t>Heather Bauer</a:t>
            </a:r>
          </a:p>
          <a:p>
            <a:pPr algn="r"/>
            <a:r>
              <a:rPr lang="en-US" dirty="0" smtClean="0"/>
              <a:t>Drupal Nights</a:t>
            </a:r>
          </a:p>
          <a:p>
            <a:pPr algn="r"/>
            <a:r>
              <a:rPr lang="en-US" dirty="0" smtClean="0"/>
              <a:t>Thursday, October 16, 2014 7:00 PM</a:t>
            </a:r>
            <a:endParaRPr lang="en-US" dirty="0"/>
          </a:p>
        </p:txBody>
      </p:sp>
    </p:spTree>
    <p:extLst>
      <p:ext uri="{BB962C8B-B14F-4D97-AF65-F5344CB8AC3E}">
        <p14:creationId xmlns:p14="http://schemas.microsoft.com/office/powerpoint/2010/main" val="38184552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38555" y="205620"/>
            <a:ext cx="5422822" cy="6108842"/>
          </a:xfrm>
          <a:prstGeom prst="rect">
            <a:avLst/>
          </a:prstGeom>
        </p:spPr>
      </p:pic>
      <p:sp>
        <p:nvSpPr>
          <p:cNvPr id="6" name="Rectangle 5"/>
          <p:cNvSpPr/>
          <p:nvPr/>
        </p:nvSpPr>
        <p:spPr>
          <a:xfrm>
            <a:off x="6476579" y="6562431"/>
            <a:ext cx="2408156" cy="276999"/>
          </a:xfrm>
          <a:prstGeom prst="rect">
            <a:avLst/>
          </a:prstGeom>
        </p:spPr>
        <p:txBody>
          <a:bodyPr wrap="none">
            <a:spAutoFit/>
          </a:bodyPr>
          <a:lstStyle/>
          <a:p>
            <a:pPr algn="r"/>
            <a:r>
              <a:rPr lang="en-US" sz="1200" dirty="0"/>
              <a:t>(Source: </a:t>
            </a:r>
            <a:r>
              <a:rPr lang="en-US" sz="1200" dirty="0" err="1"/>
              <a:t>helloerik.com</a:t>
            </a:r>
            <a:r>
              <a:rPr lang="en-US" sz="1200" dirty="0"/>
              <a:t>/</a:t>
            </a:r>
            <a:r>
              <a:rPr lang="en-US" sz="1200" dirty="0" err="1"/>
              <a:t>ux</a:t>
            </a:r>
            <a:r>
              <a:rPr lang="en-US" sz="1200" dirty="0"/>
              <a:t>-is-not-</a:t>
            </a:r>
            <a:r>
              <a:rPr lang="en-US" sz="1200" dirty="0" err="1"/>
              <a:t>ui</a:t>
            </a:r>
            <a:r>
              <a:rPr lang="en-US" sz="1200" dirty="0"/>
              <a:t>)</a:t>
            </a:r>
          </a:p>
        </p:txBody>
      </p:sp>
      <p:sp>
        <p:nvSpPr>
          <p:cNvPr id="4" name="TextBox 3"/>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7" name="Pentagon 6"/>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3877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UX Without User Research…</a:t>
            </a:r>
            <a:endParaRPr lang="en-US" dirty="0"/>
          </a:p>
        </p:txBody>
      </p:sp>
      <p:sp>
        <p:nvSpPr>
          <p:cNvPr id="3" name="Content Placeholder 2"/>
          <p:cNvSpPr>
            <a:spLocks noGrp="1"/>
          </p:cNvSpPr>
          <p:nvPr>
            <p:ph idx="1"/>
          </p:nvPr>
        </p:nvSpPr>
        <p:spPr/>
        <p:txBody>
          <a:bodyPr/>
          <a:lstStyle/>
          <a:p>
            <a:r>
              <a:rPr lang="en-US" dirty="0" smtClean="0"/>
              <a:t>Is not UX!</a:t>
            </a:r>
            <a:endParaRPr lang="en-US" dirty="0"/>
          </a:p>
        </p:txBody>
      </p:sp>
      <p:sp>
        <p:nvSpPr>
          <p:cNvPr id="4" name="TextBox 3"/>
          <p:cNvSpPr txBox="1"/>
          <p:nvPr/>
        </p:nvSpPr>
        <p:spPr>
          <a:xfrm>
            <a:off x="0" y="2887579"/>
            <a:ext cx="9144000" cy="2215991"/>
          </a:xfrm>
          <a:prstGeom prst="rect">
            <a:avLst/>
          </a:prstGeom>
          <a:noFill/>
        </p:spPr>
        <p:txBody>
          <a:bodyPr wrap="square" rtlCol="0">
            <a:spAutoFit/>
          </a:bodyPr>
          <a:lstStyle/>
          <a:p>
            <a:pPr algn="ctr"/>
            <a:r>
              <a:rPr lang="en-US" sz="13800" dirty="0" smtClean="0"/>
              <a:t>UX – U = X</a:t>
            </a:r>
            <a:endParaRPr lang="en-US" sz="13800" dirty="0"/>
          </a:p>
        </p:txBody>
      </p:sp>
      <p:sp>
        <p:nvSpPr>
          <p:cNvPr id="5" name="TextBox 4"/>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6" name="Pentagon 5"/>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663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User Research?</a:t>
            </a:r>
            <a:endParaRPr lang="en-US" dirty="0"/>
          </a:p>
        </p:txBody>
      </p:sp>
      <p:sp>
        <p:nvSpPr>
          <p:cNvPr id="3" name="Content Placeholder 2"/>
          <p:cNvSpPr>
            <a:spLocks noGrp="1"/>
          </p:cNvSpPr>
          <p:nvPr>
            <p:ph idx="1"/>
          </p:nvPr>
        </p:nvSpPr>
        <p:spPr>
          <a:xfrm>
            <a:off x="457200" y="1600200"/>
            <a:ext cx="8229600" cy="2258773"/>
          </a:xfrm>
        </p:spPr>
        <p:txBody>
          <a:bodyPr/>
          <a:lstStyle/>
          <a:p>
            <a:r>
              <a:rPr lang="en-US" dirty="0" smtClean="0"/>
              <a:t>Improve requirements definition</a:t>
            </a:r>
          </a:p>
          <a:p>
            <a:r>
              <a:rPr lang="en-US" dirty="0" smtClean="0"/>
              <a:t>Create clearer communication</a:t>
            </a:r>
          </a:p>
          <a:p>
            <a:r>
              <a:rPr lang="en-US" dirty="0" smtClean="0"/>
              <a:t>Diminish stakeholder politics</a:t>
            </a:r>
            <a:endParaRPr lang="en-US" dirty="0"/>
          </a:p>
        </p:txBody>
      </p:sp>
      <p:grpSp>
        <p:nvGrpSpPr>
          <p:cNvPr id="16" name="Group 15"/>
          <p:cNvGrpSpPr/>
          <p:nvPr/>
        </p:nvGrpSpPr>
        <p:grpSpPr>
          <a:xfrm>
            <a:off x="1887495" y="3452001"/>
            <a:ext cx="5904863" cy="3261212"/>
            <a:chOff x="1887495" y="3370071"/>
            <a:chExt cx="5904863" cy="3261212"/>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3301" t="3960" r="1581" b="2343"/>
            <a:stretch/>
          </p:blipFill>
          <p:spPr>
            <a:xfrm>
              <a:off x="2232726" y="3370071"/>
              <a:ext cx="5481165" cy="2893055"/>
            </a:xfrm>
            <a:prstGeom prst="rect">
              <a:avLst/>
            </a:prstGeom>
          </p:spPr>
        </p:pic>
        <p:sp>
          <p:nvSpPr>
            <p:cNvPr id="9" name="Rectangle 8"/>
            <p:cNvSpPr/>
            <p:nvPr/>
          </p:nvSpPr>
          <p:spPr>
            <a:xfrm>
              <a:off x="5121266" y="6047368"/>
              <a:ext cx="690462"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827205" y="5769968"/>
              <a:ext cx="965153" cy="536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165290" y="6199768"/>
              <a:ext cx="690462"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887495" y="5250436"/>
              <a:ext cx="690462" cy="431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7680657" y="183628"/>
            <a:ext cx="1463342" cy="369332"/>
          </a:xfrm>
          <a:prstGeom prst="rect">
            <a:avLst/>
          </a:prstGeom>
          <a:noFill/>
        </p:spPr>
        <p:txBody>
          <a:bodyPr wrap="square" rtlCol="0">
            <a:spAutoFit/>
          </a:bodyPr>
          <a:lstStyle/>
          <a:p>
            <a:pPr algn="ctr"/>
            <a:r>
              <a:rPr lang="en-US" dirty="0" smtClean="0"/>
              <a:t>What is UX?</a:t>
            </a:r>
            <a:endParaRPr lang="en-US" dirty="0"/>
          </a:p>
        </p:txBody>
      </p:sp>
      <p:sp>
        <p:nvSpPr>
          <p:cNvPr id="14" name="Pentagon 13"/>
          <p:cNvSpPr/>
          <p:nvPr/>
        </p:nvSpPr>
        <p:spPr>
          <a:xfrm flipH="1">
            <a:off x="7443969" y="212904"/>
            <a:ext cx="1700028" cy="345057"/>
          </a:xfrm>
          <a:prstGeom prst="homePlate">
            <a:avLst/>
          </a:prstGeom>
          <a:noFill/>
          <a:ln>
            <a:solidFill>
              <a:srgbClr val="2B44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81641" y="6578245"/>
            <a:ext cx="5414764" cy="276999"/>
          </a:xfrm>
          <a:prstGeom prst="rect">
            <a:avLst/>
          </a:prstGeom>
        </p:spPr>
        <p:txBody>
          <a:bodyPr wrap="none">
            <a:spAutoFit/>
          </a:bodyPr>
          <a:lstStyle/>
          <a:p>
            <a:pPr algn="r"/>
            <a:r>
              <a:rPr lang="en-US" sz="1200" dirty="0"/>
              <a:t>(Source</a:t>
            </a:r>
            <a:r>
              <a:rPr lang="en-US" sz="1200" dirty="0" smtClean="0"/>
              <a:t>: ROI of </a:t>
            </a:r>
            <a:r>
              <a:rPr lang="en-US" sz="1200" dirty="0"/>
              <a:t>User Experience. http://</a:t>
            </a:r>
            <a:r>
              <a:rPr lang="en-US" sz="1200" dirty="0" err="1"/>
              <a:t>www.humanfactors.com</a:t>
            </a:r>
            <a:r>
              <a:rPr lang="en-US" sz="1200" dirty="0"/>
              <a:t>/project/</a:t>
            </a:r>
            <a:r>
              <a:rPr lang="en-US" sz="1200" dirty="0" err="1"/>
              <a:t>index.asp</a:t>
            </a:r>
            <a:r>
              <a:rPr lang="en-US" sz="1200" dirty="0"/>
              <a:t>)</a:t>
            </a:r>
          </a:p>
        </p:txBody>
      </p:sp>
    </p:spTree>
    <p:extLst>
      <p:ext uri="{BB962C8B-B14F-4D97-AF65-F5344CB8AC3E}">
        <p14:creationId xmlns:p14="http://schemas.microsoft.com/office/powerpoint/2010/main" val="1437681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ioRAFT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20130827 Safety Tracking.pptx" id="{7179E895-B371-4B24-B63A-6E798C846AFE}" vid="{93F1C59B-FB7B-4E1A-9F0B-B4ABE7B957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BioRAFT_PowerPoint.potx</Template>
  <TotalTime>19632</TotalTime>
  <Words>2213</Words>
  <Application>Microsoft Macintosh PowerPoint</Application>
  <PresentationFormat>On-screen Show (4:3)</PresentationFormat>
  <Paragraphs>466</Paragraphs>
  <Slides>67</Slides>
  <Notes>28</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BioRAFT_PowerPoint</vt:lpstr>
      <vt:lpstr>User Research When You Can’t Reach Your Users</vt:lpstr>
      <vt:lpstr>About Me: Heather Bauer</vt:lpstr>
      <vt:lpstr>About BioRAFT</vt:lpstr>
      <vt:lpstr>About You</vt:lpstr>
      <vt:lpstr>Agenda</vt:lpstr>
      <vt:lpstr>What is UX?</vt:lpstr>
      <vt:lpstr>PowerPoint Presentation</vt:lpstr>
      <vt:lpstr>UX Without User Research…</vt:lpstr>
      <vt:lpstr>Why Do User Research?</vt:lpstr>
      <vt:lpstr>Successful User Research</vt:lpstr>
      <vt:lpstr>Times Research Saved the Day</vt:lpstr>
      <vt:lpstr>Insights from Users</vt:lpstr>
      <vt:lpstr>The Ideal</vt:lpstr>
      <vt:lpstr>Once upon a time…</vt:lpstr>
      <vt:lpstr>But…</vt:lpstr>
      <vt:lpstr>The Reality</vt:lpstr>
      <vt:lpstr>Unlimited Time</vt:lpstr>
      <vt:lpstr>Unlimited Budget</vt:lpstr>
      <vt:lpstr>Stakeholder Buy-in</vt:lpstr>
      <vt:lpstr>Participants</vt:lpstr>
      <vt:lpstr>The Solution</vt:lpstr>
      <vt:lpstr>Google Analytics</vt:lpstr>
      <vt:lpstr>Audience Data</vt:lpstr>
      <vt:lpstr>Technology Usage</vt:lpstr>
      <vt:lpstr>Customer Path</vt:lpstr>
      <vt:lpstr>Customer Path</vt:lpstr>
      <vt:lpstr>Google Analytics: Pros/Cons</vt:lpstr>
      <vt:lpstr>Subject Matter Experts (SMEs)</vt:lpstr>
      <vt:lpstr>SME: Pros/Cons</vt:lpstr>
      <vt:lpstr>Customer Support</vt:lpstr>
      <vt:lpstr>Customer Support: Pros/Cons</vt:lpstr>
      <vt:lpstr>Sales/Marketing Team</vt:lpstr>
      <vt:lpstr>Sales/Marketing: Pros/Cons</vt:lpstr>
      <vt:lpstr>Configurations</vt:lpstr>
      <vt:lpstr>Configurations: Pros/Cons</vt:lpstr>
      <vt:lpstr>Familiarity with Personas</vt:lpstr>
      <vt:lpstr>Personas</vt:lpstr>
      <vt:lpstr>What are personas?</vt:lpstr>
      <vt:lpstr>Personas and Sales/Marketing</vt:lpstr>
      <vt:lpstr>Personas and Executives</vt:lpstr>
      <vt:lpstr>Personas and Product/Dev</vt:lpstr>
      <vt:lpstr>Sample Persona</vt:lpstr>
      <vt:lpstr>Sample Persona</vt:lpstr>
      <vt:lpstr>Sample Persona</vt:lpstr>
      <vt:lpstr>Sample Persona</vt:lpstr>
      <vt:lpstr>Sample Persona</vt:lpstr>
      <vt:lpstr>Sample Persona</vt:lpstr>
      <vt:lpstr>Sample Persona</vt:lpstr>
      <vt:lpstr>Sample Persona</vt:lpstr>
      <vt:lpstr>Sample Persona</vt:lpstr>
      <vt:lpstr>Sample Persona</vt:lpstr>
      <vt:lpstr>Personas: Pros/Cons</vt:lpstr>
      <vt:lpstr>Familiarity with User Journeys</vt:lpstr>
      <vt:lpstr>User Journeys</vt:lpstr>
      <vt:lpstr>User Journeys</vt:lpstr>
      <vt:lpstr>Sample User Journeys</vt:lpstr>
      <vt:lpstr>Sample User Journeys</vt:lpstr>
      <vt:lpstr>Sample User Journeys</vt:lpstr>
      <vt:lpstr>Sample User Journeys</vt:lpstr>
      <vt:lpstr>Sample User Journeys</vt:lpstr>
      <vt:lpstr>Sample User Journeys</vt:lpstr>
      <vt:lpstr>User Journeys: Pros/Cons</vt:lpstr>
      <vt:lpstr>Teamwork</vt:lpstr>
      <vt:lpstr>How it Comes Together</vt:lpstr>
      <vt:lpstr>Recap</vt:lpstr>
      <vt:lpstr>Resources</vt:lpstr>
      <vt:lpstr>User Research When You Can’t Reach Your Users</vt:lpstr>
    </vt:vector>
  </TitlesOfParts>
  <Company>BioRAFT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Wong</dc:creator>
  <cp:lastModifiedBy>MIchelle Lauer</cp:lastModifiedBy>
  <cp:revision>152</cp:revision>
  <dcterms:created xsi:type="dcterms:W3CDTF">2013-06-14T17:24:36Z</dcterms:created>
  <dcterms:modified xsi:type="dcterms:W3CDTF">2014-10-21T14:33:10Z</dcterms:modified>
</cp:coreProperties>
</file>