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y="5143500" cx="9144000"/>
  <p:notesSz cx="6858000" cy="9144000"/>
  <p:embeddedFontLst>
    <p:embeddedFont>
      <p:font typeface="Consolas"/>
      <p:regular r:id="rId34"/>
      <p:bold r:id="rId35"/>
      <p:italic r:id="rId36"/>
      <p:boldItalic r:id="rId37"/>
    </p:embeddedFont>
    <p:embeddedFont>
      <p:font typeface="Proxima Nova"/>
      <p:regular r:id="rId38"/>
      <p:bold r:id="rId39"/>
      <p:italic r:id="rId40"/>
      <p:boldItalic r:id="rId41"/>
    </p:embeddedFont>
    <p:embeddedFont>
      <p:font typeface="Alfa Slab One"/>
      <p:regular r:id="rId42"/>
    </p:embeddedFont>
  </p:embeddedFontLst>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40" Type="http://schemas.openxmlformats.org/officeDocument/2006/relationships/font" Target="fonts/ProximaNova-italic.fntdata"/><Relationship Id="rId20" Type="http://schemas.openxmlformats.org/officeDocument/2006/relationships/slide" Target="slides/slide15.xml"/><Relationship Id="rId42" Type="http://schemas.openxmlformats.org/officeDocument/2006/relationships/font" Target="fonts/AlfaSlabOne-regular.fntdata"/><Relationship Id="rId41" Type="http://schemas.openxmlformats.org/officeDocument/2006/relationships/font" Target="fonts/ProximaNova-boldItalic.fnt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Consolas-bold.fntdata"/><Relationship Id="rId12" Type="http://schemas.openxmlformats.org/officeDocument/2006/relationships/slide" Target="slides/slide7.xml"/><Relationship Id="rId34" Type="http://schemas.openxmlformats.org/officeDocument/2006/relationships/font" Target="fonts/Consolas-regular.fntdata"/><Relationship Id="rId15" Type="http://schemas.openxmlformats.org/officeDocument/2006/relationships/slide" Target="slides/slide10.xml"/><Relationship Id="rId37" Type="http://schemas.openxmlformats.org/officeDocument/2006/relationships/font" Target="fonts/Consolas-boldItalic.fntdata"/><Relationship Id="rId14" Type="http://schemas.openxmlformats.org/officeDocument/2006/relationships/slide" Target="slides/slide9.xml"/><Relationship Id="rId36" Type="http://schemas.openxmlformats.org/officeDocument/2006/relationships/font" Target="fonts/Consolas-italic.fntdata"/><Relationship Id="rId17" Type="http://schemas.openxmlformats.org/officeDocument/2006/relationships/slide" Target="slides/slide12.xml"/><Relationship Id="rId39" Type="http://schemas.openxmlformats.org/officeDocument/2006/relationships/font" Target="fonts/ProximaNova-bold.fntdata"/><Relationship Id="rId16" Type="http://schemas.openxmlformats.org/officeDocument/2006/relationships/slide" Target="slides/slide11.xml"/><Relationship Id="rId38" Type="http://schemas.openxmlformats.org/officeDocument/2006/relationships/font" Target="fonts/ProximaNova-regular.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3" name="Shape 6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Didn’t know exactly what this was about until I finished it - but I knew I wanted it to be about Foundation.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Create a D8 Theme from Starter </a:t>
            </a:r>
          </a:p>
          <a:p>
            <a:pPr rtl="0">
              <a:spcBef>
                <a:spcPts val="0"/>
              </a:spcBef>
              <a:buNone/>
            </a:pPr>
            <a:r>
              <a:rPr lang="en"/>
              <a:t>	Rename</a:t>
            </a:r>
          </a:p>
          <a:p>
            <a:pPr rtl="0">
              <a:spcBef>
                <a:spcPts val="0"/>
              </a:spcBef>
              <a:buNone/>
            </a:pPr>
            <a:r>
              <a:rPr lang="en"/>
              <a:t>	Regions</a:t>
            </a:r>
          </a:p>
          <a:p>
            <a:pPr rtl="0">
              <a:spcBef>
                <a:spcPts val="0"/>
              </a:spcBef>
              <a:buNone/>
            </a:pPr>
            <a:r>
              <a:rPr lang="en"/>
              <a:t>	Theme Functions - unset core styles</a:t>
            </a:r>
          </a:p>
          <a:p>
            <a:pPr rtl="0">
              <a:spcBef>
                <a:spcPts val="0"/>
              </a:spcBef>
              <a:buNone/>
            </a:pPr>
            <a:r>
              <a:rPr lang="en"/>
              <a:t>	Add libraries</a:t>
            </a:r>
          </a:p>
          <a:p>
            <a:pPr rtl="0">
              <a:spcBef>
                <a:spcPts val="0"/>
              </a:spcBef>
              <a:buNone/>
            </a:pPr>
            <a:r>
              <a:rPr lang="en"/>
              <a:t>	SASS</a:t>
            </a:r>
          </a:p>
          <a:p>
            <a:pPr>
              <a:spcBef>
                <a:spcPts val="0"/>
              </a:spcBef>
              <a:buNone/>
            </a:pPr>
            <a:r>
              <a:rPr lang="en"/>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48" name="Shape 1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56" name="Shape 15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I did a lot of this in advance to spare you my incompetence. </a:t>
            </a:r>
          </a:p>
          <a:p>
            <a:pPr rtl="0">
              <a:spcBef>
                <a:spcPts val="0"/>
              </a:spcBef>
              <a:buNone/>
            </a:pPr>
            <a:r>
              <a:t/>
            </a:r>
            <a:endParaRPr/>
          </a:p>
          <a:p>
            <a:pPr rtl="0">
              <a:spcBef>
                <a:spcPts val="0"/>
              </a:spcBef>
              <a:buNone/>
            </a:pPr>
            <a:r>
              <a:rPr lang="en"/>
              <a:t>Readme.txt</a:t>
            </a:r>
          </a:p>
          <a:p>
            <a:pPr rtl="0">
              <a:spcBef>
                <a:spcPts val="0"/>
              </a:spcBef>
              <a:buNone/>
            </a:pPr>
            <a:r>
              <a:rPr lang="en"/>
              <a:t>Go down info.yml</a:t>
            </a:r>
          </a:p>
          <a:p>
            <a:pPr rtl="0">
              <a:spcBef>
                <a:spcPts val="0"/>
              </a:spcBef>
              <a:buNone/>
            </a:pPr>
            <a:r>
              <a:rPr lang="en"/>
              <a:t>	</a:t>
            </a:r>
          </a:p>
          <a:p>
            <a:pPr rtl="0">
              <a:spcBef>
                <a:spcPts val="0"/>
              </a:spcBef>
              <a:buNone/>
            </a:pPr>
            <a:r>
              <a:rPr lang="en"/>
              <a:t>libraries.yml</a:t>
            </a:r>
          </a:p>
          <a:p>
            <a:pPr rtl="0">
              <a:spcBef>
                <a:spcPts val="0"/>
              </a:spcBef>
              <a:buNone/>
            </a:pPr>
            <a:r>
              <a:rPr lang="en"/>
              <a:t>.theme is your new template.php</a:t>
            </a:r>
          </a:p>
          <a:p>
            <a:pPr rtl="0">
              <a:spcBef>
                <a:spcPts val="0"/>
              </a:spcBef>
              <a:buNone/>
            </a:pPr>
            <a:r>
              <a:t/>
            </a:r>
            <a:endParaRPr/>
          </a:p>
          <a:p>
            <a:pPr rtl="0">
              <a:spcBef>
                <a:spcPts val="0"/>
              </a:spcBef>
              <a:buNone/>
            </a:pPr>
            <a:r>
              <a:rPr lang="en"/>
              <a:t>services for debug</a:t>
            </a:r>
          </a:p>
          <a:p>
            <a:pPr rtl="0">
              <a:spcBef>
                <a:spcPts val="0"/>
              </a:spcBef>
              <a:buNone/>
            </a:pPr>
            <a:r>
              <a:t/>
            </a:r>
            <a:endParaRPr/>
          </a:p>
          <a:p>
            <a:pPr rtl="0">
              <a:spcBef>
                <a:spcPts val="0"/>
              </a:spcBef>
              <a:buNone/>
            </a:pPr>
            <a:r>
              <a:rPr lang="en"/>
              <a:t>show underscore and backbone included </a:t>
            </a:r>
          </a:p>
          <a:p>
            <a:pPr rtl="0">
              <a:spcBef>
                <a:spcPts val="0"/>
              </a:spcBef>
              <a:buNone/>
            </a:pPr>
            <a:r>
              <a:t/>
            </a:r>
            <a:endParaRPr/>
          </a:p>
          <a:p>
            <a:pPr rtl="0">
              <a:spcBef>
                <a:spcPts val="0"/>
              </a:spcBef>
              <a:buNone/>
            </a:pPr>
            <a:r>
              <a:rPr lang="en"/>
              <a:t>		 	 	 		</a:t>
            </a:r>
          </a:p>
          <a:p>
            <a:pPr rtl="0">
              <a:spcBef>
                <a:spcPts val="0"/>
              </a:spcBef>
              <a:buNone/>
            </a:pPr>
            <a:r>
              <a:rPr lang="en"/>
              <a:t>			</a:t>
            </a:r>
          </a:p>
          <a:p>
            <a:pPr rtl="0">
              <a:spcBef>
                <a:spcPts val="0"/>
              </a:spcBef>
              <a:buNone/>
            </a:pPr>
            <a:r>
              <a:rPr lang="en"/>
              <a:t>				</a:t>
            </a:r>
          </a:p>
          <a:p>
            <a:pPr rtl="0">
              <a:spcBef>
                <a:spcPts val="0"/>
              </a:spcBef>
              <a:buNone/>
            </a:pPr>
            <a:r>
              <a:rPr lang="en"/>
              <a:t>					</a:t>
            </a:r>
          </a:p>
          <a:p>
            <a:pPr rtl="0">
              <a:spcBef>
                <a:spcPts val="0"/>
              </a:spcBef>
              <a:buNone/>
            </a:pPr>
            <a:r>
              <a:rPr lang="en"/>
              <a:t>						</a:t>
            </a:r>
          </a:p>
          <a:p>
            <a:pPr rtl="0">
              <a:spcBef>
                <a:spcPts val="0"/>
              </a:spcBef>
              <a:buNone/>
            </a:pPr>
            <a:r>
              <a:rPr lang="en" sz="1800"/>
              <a:t>function theme_name_css_alter(&amp;$css) {</a:t>
            </a:r>
          </a:p>
          <a:p>
            <a:pPr rtl="0">
              <a:spcBef>
                <a:spcPts val="0"/>
              </a:spcBef>
              <a:buNone/>
            </a:pPr>
            <a:r>
              <a:rPr lang="en" sz="1800"/>
              <a:t>$bootstrap = 'https://maxcdn.bootstrapcdn.com/bootstrap/3.3.5/css/bootstrap.</a:t>
            </a:r>
          </a:p>
          <a:p>
            <a:pPr rtl="0">
              <a:spcBef>
                <a:spcPts val="0"/>
              </a:spcBef>
              <a:buNone/>
            </a:pPr>
            <a:r>
              <a:rPr lang="en"/>
              <a:t>						</a:t>
            </a:r>
          </a:p>
          <a:p>
            <a:pPr rtl="0">
              <a:spcBef>
                <a:spcPts val="0"/>
              </a:spcBef>
              <a:buNone/>
            </a:pPr>
            <a:r>
              <a:rPr lang="en" sz="1800"/>
              <a:t>min.css';</a:t>
            </a:r>
          </a:p>
          <a:p>
            <a:pPr rtl="0">
              <a:spcBef>
                <a:spcPts val="0"/>
              </a:spcBef>
              <a:buNone/>
            </a:pPr>
            <a:r>
              <a:rPr lang="en" sz="1800"/>
              <a:t>$css[$bootstrap] = array(</a:t>
            </a:r>
          </a:p>
          <a:p>
            <a:pPr rtl="0">
              <a:spcBef>
                <a:spcPts val="0"/>
              </a:spcBef>
              <a:buNone/>
            </a:pPr>
            <a:r>
              <a:rPr lang="en"/>
              <a:t>						</a:t>
            </a:r>
          </a:p>
          <a:p>
            <a:pPr rtl="0">
              <a:spcBef>
                <a:spcPts val="0"/>
              </a:spcBef>
              <a:buNone/>
            </a:pPr>
            <a:r>
              <a:rPr lang="en" sz="1800"/>
              <a:t>'data' =&gt; $bootstrap, 'type' =&gt; 'external',</a:t>
            </a:r>
          </a:p>
          <a:p>
            <a:pPr rtl="0">
              <a:spcBef>
                <a:spcPts val="0"/>
              </a:spcBef>
              <a:buNone/>
            </a:pPr>
            <a:r>
              <a:rPr lang="en"/>
              <a:t>						</a:t>
            </a:r>
          </a:p>
          <a:p>
            <a:pPr rtl="0">
              <a:spcBef>
                <a:spcPts val="0"/>
              </a:spcBef>
              <a:buNone/>
            </a:pPr>
            <a:r>
              <a:rPr lang="en" sz="1800"/>
              <a:t>); } </a:t>
            </a:r>
          </a:p>
          <a:p>
            <a:pPr rtl="0">
              <a:spcBef>
                <a:spcPts val="0"/>
              </a:spcBef>
              <a:buNone/>
            </a:pPr>
            <a:r>
              <a:rPr lang="en"/>
              <a:t>					</a:t>
            </a:r>
          </a:p>
          <a:p>
            <a:pPr rtl="0">
              <a:spcBef>
                <a:spcPts val="0"/>
              </a:spcBef>
              <a:buNone/>
            </a:pPr>
            <a:r>
              <a:rPr lang="en"/>
              <a:t>				</a:t>
            </a:r>
          </a:p>
          <a:p>
            <a:pPr rtl="0">
              <a:spcBef>
                <a:spcPts val="0"/>
              </a:spcBef>
              <a:buNone/>
            </a:pPr>
            <a:r>
              <a:rPr lang="en"/>
              <a:t>			</a:t>
            </a:r>
          </a:p>
          <a:p>
            <a:pPr rtl="0">
              <a:spcBef>
                <a:spcPts val="0"/>
              </a:spcBef>
              <a:buNone/>
            </a:pPr>
            <a:r>
              <a:rPr lang="en"/>
              <a:t>		</a:t>
            </a:r>
          </a:p>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9" name="Shape 169"/>
        <p:cNvGrpSpPr/>
        <p:nvPr/>
      </p:nvGrpSpPr>
      <p:grpSpPr>
        <a:xfrm>
          <a:off x="0" y="0"/>
          <a:ext cx="0" cy="0"/>
          <a:chOff x="0" y="0"/>
          <a:chExt cx="0" cy="0"/>
        </a:xfrm>
      </p:grpSpPr>
      <p:sp>
        <p:nvSpPr>
          <p:cNvPr id="170" name="Shape 1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1" name="Shape 1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I did a lot of this in advance to spare you my incompetence. </a:t>
            </a:r>
          </a:p>
          <a:p>
            <a:pPr lvl="0" rtl="0">
              <a:spcBef>
                <a:spcPts val="0"/>
              </a:spcBef>
              <a:buNone/>
            </a:pPr>
            <a:r>
              <a:t/>
            </a:r>
            <a:endParaRPr/>
          </a:p>
          <a:p>
            <a:pPr lvl="0" rtl="0">
              <a:spcBef>
                <a:spcPts val="0"/>
              </a:spcBef>
              <a:buNone/>
            </a:pPr>
            <a:r>
              <a:rPr lang="en"/>
              <a:t>Readme.txt</a:t>
            </a:r>
          </a:p>
          <a:p>
            <a:pPr lvl="0" rtl="0">
              <a:spcBef>
                <a:spcPts val="0"/>
              </a:spcBef>
              <a:buNone/>
            </a:pPr>
            <a:r>
              <a:rPr lang="en"/>
              <a:t>Go down info.yml</a:t>
            </a:r>
          </a:p>
          <a:p>
            <a:pPr lvl="0" rtl="0">
              <a:spcBef>
                <a:spcPts val="0"/>
              </a:spcBef>
              <a:buNone/>
            </a:pPr>
            <a:r>
              <a:rPr lang="en"/>
              <a:t>	</a:t>
            </a:r>
          </a:p>
          <a:p>
            <a:pPr lvl="0" rtl="0">
              <a:spcBef>
                <a:spcPts val="0"/>
              </a:spcBef>
              <a:buNone/>
            </a:pPr>
            <a:r>
              <a:rPr lang="en"/>
              <a:t>libraries.yml</a:t>
            </a:r>
          </a:p>
          <a:p>
            <a:pPr lvl="0" rtl="0">
              <a:spcBef>
                <a:spcPts val="0"/>
              </a:spcBef>
              <a:buNone/>
            </a:pPr>
            <a:r>
              <a:rPr lang="en"/>
              <a:t>.theme is your new template.php</a:t>
            </a:r>
          </a:p>
          <a:p>
            <a:pPr lvl="0" rtl="0">
              <a:spcBef>
                <a:spcPts val="0"/>
              </a:spcBef>
              <a:buNone/>
            </a:pPr>
            <a:r>
              <a:t/>
            </a:r>
            <a:endParaRPr/>
          </a:p>
          <a:p>
            <a:pPr lvl="0" rtl="0">
              <a:spcBef>
                <a:spcPts val="0"/>
              </a:spcBef>
              <a:buNone/>
            </a:pPr>
            <a:r>
              <a:rPr lang="en"/>
              <a:t>services for debug</a:t>
            </a:r>
          </a:p>
          <a:p>
            <a:pPr lvl="0" rtl="0">
              <a:spcBef>
                <a:spcPts val="0"/>
              </a:spcBef>
              <a:buNone/>
            </a:pPr>
            <a:r>
              <a:t/>
            </a:r>
            <a:endParaRPr/>
          </a:p>
          <a:p>
            <a:pPr lvl="0" rtl="0">
              <a:spcBef>
                <a:spcPts val="0"/>
              </a:spcBef>
              <a:buNone/>
            </a:pPr>
            <a:r>
              <a:rPr lang="en"/>
              <a:t>show underscore and backbone included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79" name="Shape 179"/>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Show how HTML is rendered in Twig file </a:t>
            </a:r>
          </a:p>
          <a:p>
            <a:pPr rtl="0">
              <a:spcBef>
                <a:spcPts val="0"/>
              </a:spcBef>
              <a:buNone/>
            </a:pPr>
            <a:r>
              <a:rPr lang="en" sz="1000">
                <a:latin typeface="Verdana"/>
                <a:ea typeface="Verdana"/>
                <a:cs typeface="Verdana"/>
                <a:sym typeface="Verdana"/>
              </a:rPr>
              <a:t>CONFIG</a:t>
            </a:r>
          </a:p>
          <a:p>
            <a:pPr rtl="0">
              <a:spcBef>
                <a:spcPts val="0"/>
              </a:spcBef>
              <a:buNone/>
            </a:pPr>
            <a:r>
              <a:rPr lang="en" sz="1000">
                <a:latin typeface="Verdana"/>
                <a:ea typeface="Verdana"/>
                <a:cs typeface="Verdana"/>
                <a:sym typeface="Verdana"/>
              </a:rPr>
              <a:t>debugging: https://www.drupal.org/node/1903374</a:t>
            </a:r>
          </a:p>
          <a:p>
            <a:pPr rtl="0">
              <a:spcBef>
                <a:spcPts val="0"/>
              </a:spcBef>
              <a:buNone/>
            </a:pPr>
            <a:r>
              <a:t/>
            </a:r>
            <a:endParaRPr sz="1000">
              <a:latin typeface="Verdana"/>
              <a:ea typeface="Verdana"/>
              <a:cs typeface="Verdana"/>
              <a:sym typeface="Verdana"/>
            </a:endParaRPr>
          </a:p>
          <a:p>
            <a:pPr rtl="0">
              <a:spcBef>
                <a:spcPts val="0"/>
              </a:spcBef>
              <a:buNone/>
            </a:pPr>
            <a:r>
              <a:rPr lang="en" sz="1000">
                <a:latin typeface="Verdana"/>
                <a:ea typeface="Verdana"/>
                <a:cs typeface="Verdana"/>
                <a:sym typeface="Verdana"/>
              </a:rPr>
              <a:t>Review Base Theme</a:t>
            </a:r>
          </a:p>
          <a:p>
            <a:pPr rtl="0">
              <a:spcBef>
                <a:spcPts val="0"/>
              </a:spcBef>
              <a:buNone/>
            </a:pPr>
            <a:r>
              <a:rPr lang="en" sz="1000">
                <a:latin typeface="Verdana"/>
                <a:ea typeface="Verdana"/>
                <a:cs typeface="Verdana"/>
                <a:sym typeface="Verdana"/>
              </a:rPr>
              <a:t>zurb_foundation.theme  page for sidebar 326 - 344</a:t>
            </a:r>
          </a:p>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87" name="Shape 187"/>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go thru scss folder </a:t>
            </a:r>
          </a:p>
          <a:p>
            <a:pPr rtl="0">
              <a:spcBef>
                <a:spcPts val="0"/>
              </a:spcBef>
              <a:buNone/>
            </a:pPr>
            <a:r>
              <a:t/>
            </a:r>
            <a:endParaRPr/>
          </a:p>
          <a:p>
            <a:pPr rtl="0">
              <a:spcBef>
                <a:spcPts val="0"/>
              </a:spcBef>
              <a:buNone/>
            </a:pPr>
            <a:r>
              <a:rPr lang="en"/>
              <a:t>style.scss </a:t>
            </a:r>
          </a:p>
          <a:p>
            <a:pPr rtl="0">
              <a:spcBef>
                <a:spcPts val="0"/>
              </a:spcBef>
              <a:buNone/>
            </a:pPr>
            <a:r>
              <a:rPr lang="en"/>
              <a:t>base</a:t>
            </a:r>
          </a:p>
          <a:p>
            <a:pPr rtl="0">
              <a:spcBef>
                <a:spcPts val="0"/>
              </a:spcBef>
              <a:buNone/>
            </a:pPr>
            <a:r>
              <a:rPr lang="en"/>
              <a:t>variable</a:t>
            </a:r>
          </a:p>
          <a:p>
            <a:pPr rtl="0">
              <a:spcBef>
                <a:spcPts val="0"/>
              </a:spcBef>
              <a:buNone/>
            </a:pPr>
            <a:r>
              <a:rPr lang="en"/>
              <a:t>elements</a:t>
            </a:r>
          </a:p>
          <a:p>
            <a:pPr rtl="0">
              <a:spcBef>
                <a:spcPts val="0"/>
              </a:spcBef>
              <a:buNone/>
            </a:pPr>
            <a:r>
              <a:rPr lang="en"/>
              <a:t>mixins</a:t>
            </a:r>
          </a:p>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96" name="Shape 19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2" name="Shape 2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09" name="Shape 20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0" name="Shape 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2" name="Shape 23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What Foundation offers you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39" name="Shape 2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2" name="Shape 242"/>
        <p:cNvGrpSpPr/>
        <p:nvPr/>
      </p:nvGrpSpPr>
      <p:grpSpPr>
        <a:xfrm>
          <a:off x="0" y="0"/>
          <a:ext cx="0" cy="0"/>
          <a:chOff x="0" y="0"/>
          <a:chExt cx="0" cy="0"/>
        </a:xfrm>
      </p:grpSpPr>
      <p:sp>
        <p:nvSpPr>
          <p:cNvPr id="243" name="Shape 2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44" name="Shape 2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2" name="Shape 252"/>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Foundation Site</a:t>
            </a:r>
          </a:p>
          <a:p>
            <a:pPr rtl="0">
              <a:spcBef>
                <a:spcPts val="0"/>
              </a:spcBef>
              <a:buNone/>
            </a:pPr>
            <a:r>
              <a:rPr lang="en"/>
              <a:t>Visibility</a:t>
            </a:r>
          </a:p>
          <a:p>
            <a:pPr rtl="0">
              <a:spcBef>
                <a:spcPts val="0"/>
              </a:spcBef>
              <a:buNone/>
            </a:pPr>
            <a:r>
              <a:rPr lang="en"/>
              <a:t> block Grid</a:t>
            </a:r>
          </a:p>
          <a:p>
            <a:pPr rtl="0">
              <a:spcBef>
                <a:spcPts val="0"/>
              </a:spcBef>
              <a:buNone/>
            </a:pPr>
            <a:r>
              <a:rPr lang="en"/>
              <a:t>Utility Class</a:t>
            </a:r>
          </a:p>
          <a:p>
            <a:pPr>
              <a:spcBef>
                <a:spcPts val="0"/>
              </a:spcBef>
              <a:buNone/>
            </a:pPr>
            <a:r>
              <a:rPr lang="en"/>
              <a:t>Acccessibility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5" name="Shape 255"/>
        <p:cNvGrpSpPr/>
        <p:nvPr/>
      </p:nvGrpSpPr>
      <p:grpSpPr>
        <a:xfrm>
          <a:off x="0" y="0"/>
          <a:ext cx="0" cy="0"/>
          <a:chOff x="0" y="0"/>
          <a:chExt cx="0" cy="0"/>
        </a:xfrm>
      </p:grpSpPr>
      <p:sp>
        <p:nvSpPr>
          <p:cNvPr id="256" name="Shape 2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57" name="Shape 25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5" name="Shape 265"/>
        <p:cNvGrpSpPr/>
        <p:nvPr/>
      </p:nvGrpSpPr>
      <p:grpSpPr>
        <a:xfrm>
          <a:off x="0" y="0"/>
          <a:ext cx="0" cy="0"/>
          <a:chOff x="0" y="0"/>
          <a:chExt cx="0" cy="0"/>
        </a:xfrm>
      </p:grpSpPr>
      <p:sp>
        <p:nvSpPr>
          <p:cNvPr id="266" name="Shape 2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67" name="Shape 26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2" name="Shape 28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288" name="Shape 2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Scott teaches programming to 3rd - 5th graders for fun. He is currently the Web Development Manager for Integrated Computer Solutions with a web team distributed across the world. He has been managing teams working in Drupal for six years and web many years longer. He has built systems for large Drupal infrastructures at Harvard University and Bentley University. </a:t>
            </a:r>
          </a:p>
          <a:p>
            <a:pPr rtl="0">
              <a:spcBef>
                <a:spcPts val="0"/>
              </a:spcBef>
              <a:buNone/>
            </a:pPr>
            <a:r>
              <a:rPr lang="en"/>
              <a:t>Most importantly he’s a Dad, has an amazing wife, a grumpy cat and loves to ride his bike.</a:t>
            </a:r>
          </a:p>
          <a:p>
            <a:pPr rtl="0">
              <a:spcBef>
                <a:spcPts val="0"/>
              </a:spcBef>
              <a:buNone/>
            </a:pPr>
            <a:r>
              <a:t/>
            </a:r>
            <a:endParaRPr/>
          </a:p>
          <a:p>
            <a:pPr rtl="0">
              <a:spcBef>
                <a:spcPts val="0"/>
              </a:spcBef>
              <a:buNone/>
            </a:pPr>
            <a:r>
              <a:rPr lang="en"/>
              <a:t>i’m not a front end developer. i manage teams of developers. I do write lots of code. </a:t>
            </a:r>
          </a:p>
          <a:p>
            <a:pPr rtl="0">
              <a:spcBef>
                <a:spcPts val="0"/>
              </a:spcBef>
              <a:buNone/>
            </a:pPr>
            <a:r>
              <a:t/>
            </a:r>
            <a:endParaRPr/>
          </a:p>
          <a:p>
            <a:pPr rtl="0">
              <a:spcBef>
                <a:spcPts val="0"/>
              </a:spcBef>
              <a:buNone/>
            </a:pPr>
            <a:r>
              <a:rPr lang="en"/>
              <a:t>why am i here talking about painters and hopefully responsive frameworks? and why do i care about a framework? </a:t>
            </a:r>
          </a:p>
          <a:p>
            <a:pPr rtl="0">
              <a:spcBef>
                <a:spcPts val="0"/>
              </a:spcBef>
              <a:buNone/>
            </a:pPr>
            <a:r>
              <a:t/>
            </a:r>
            <a:endParaRPr/>
          </a:p>
          <a:p>
            <a:pPr rtl="0">
              <a:spcBef>
                <a:spcPts val="0"/>
              </a:spcBef>
              <a:buNone/>
            </a:pPr>
            <a:r>
              <a:rPr lang="en"/>
              <a:t>because i care most about the relationship between the user and the page we render. </a:t>
            </a:r>
          </a:p>
          <a:p>
            <a:pPr rtl="0">
              <a:spcBef>
                <a:spcPts val="0"/>
              </a:spcBef>
              <a:buNone/>
            </a:pPr>
            <a:r>
              <a:t/>
            </a:r>
            <a:endParaRPr/>
          </a:p>
          <a:p>
            <a:pPr rtl="0">
              <a:spcBef>
                <a:spcPts val="0"/>
              </a:spcBef>
              <a:buNone/>
            </a:pPr>
            <a:r>
              <a:rPr lang="en"/>
              <a:t>my team doesn’t build sites: we deliver experiences. that’s what the people that pay us want us to do. whether they know it or not.</a:t>
            </a:r>
          </a:p>
          <a:p>
            <a:pPr rtl="0">
              <a:spcBef>
                <a:spcPts val="0"/>
              </a:spcBef>
              <a:buNone/>
            </a:pPr>
            <a:r>
              <a:t/>
            </a:r>
            <a:endParaRPr/>
          </a:p>
          <a:p>
            <a:pPr rtl="0">
              <a:spcBef>
                <a:spcPts val="0"/>
              </a:spcBef>
              <a:buNone/>
            </a:pPr>
            <a:r>
              <a:rPr lang="en"/>
              <a:t>i deliver user experiences. developer experiences. marketing experiences.</a:t>
            </a:r>
          </a:p>
          <a:p>
            <a:pPr rtl="0">
              <a:spcBef>
                <a:spcPts val="0"/>
              </a:spcBef>
              <a:buNone/>
            </a:pPr>
            <a:r>
              <a:rPr lang="en"/>
              <a:t>these experiences build relationships. </a:t>
            </a:r>
          </a:p>
          <a:p>
            <a:pPr rtl="0">
              <a:spcBef>
                <a:spcPts val="0"/>
              </a:spcBef>
              <a:buNone/>
            </a:pPr>
            <a:r>
              <a:t/>
            </a:r>
            <a:endParaRPr/>
          </a:p>
          <a:p>
            <a:pPr rtl="0">
              <a:spcBef>
                <a:spcPts val="0"/>
              </a:spcBef>
              <a:buNone/>
            </a:pPr>
            <a:r>
              <a:rPr lang="en"/>
              <a:t>so in building that experience. i love the 10% at the end. love to get it really good.</a:t>
            </a:r>
          </a:p>
          <a:p>
            <a:pPr rtl="0">
              <a:spcBef>
                <a:spcPts val="0"/>
              </a:spcBef>
              <a:buNone/>
            </a:pPr>
            <a:r>
              <a:rPr lang="en"/>
              <a:t>i love when the user gets what they want. i love when the user doesnt think.</a:t>
            </a:r>
          </a:p>
          <a:p>
            <a:pPr rtl="0">
              <a:spcBef>
                <a:spcPts val="0"/>
              </a:spcBef>
              <a:buNone/>
            </a:pPr>
            <a:r>
              <a:rPr lang="en"/>
              <a:t>as a manager i constantly bring it back to the user experience. the good.</a:t>
            </a:r>
          </a:p>
          <a:p>
            <a:pPr rtl="0">
              <a:spcBef>
                <a:spcPts val="0"/>
              </a:spcBef>
              <a:buNone/>
            </a:pPr>
            <a:r>
              <a:t/>
            </a:r>
            <a:endParaRPr/>
          </a:p>
          <a:p>
            <a:pPr rtl="0">
              <a:spcBef>
                <a:spcPts val="0"/>
              </a:spcBef>
              <a:buNone/>
            </a:pPr>
            <a:r>
              <a:rPr lang="en"/>
              <a:t>i’m sorry. tonight we’re not going to talk about good. we’re setting up to get to good. we’re setting the foundation for good. </a:t>
            </a:r>
          </a:p>
          <a:p>
            <a:pPr rtl="0">
              <a:spcBef>
                <a:spcPts val="0"/>
              </a:spcBef>
              <a:buNone/>
            </a:pPr>
            <a:r>
              <a:rPr lang="en"/>
              <a:t>all right. where do we start?</a:t>
            </a:r>
          </a:p>
          <a:p>
            <a:pPr rtl="0">
              <a:spcBef>
                <a:spcPts val="0"/>
              </a:spcBef>
              <a:buNone/>
            </a:pPr>
            <a:r>
              <a:t/>
            </a:r>
            <a:endParaRPr/>
          </a:p>
          <a:p>
            <a:pPr rtl="0">
              <a:spcBef>
                <a:spcPts val="0"/>
              </a:spcBef>
              <a:buNone/>
            </a:pPr>
            <a:r>
              <a:rPr lang="en"/>
              <a:t>we start by understanding what eats our time. </a:t>
            </a:r>
            <a:r>
              <a:rPr b="1" lang="en"/>
              <a:t>what slows Developers down?</a:t>
            </a:r>
          </a:p>
          <a:p>
            <a:pPr rtl="0">
              <a:spcBef>
                <a:spcPts val="0"/>
              </a:spcBef>
              <a:buNone/>
            </a:pPr>
            <a:r>
              <a:t/>
            </a:r>
            <a:endParaRPr b="1"/>
          </a:p>
          <a:p>
            <a:pPr rtl="0">
              <a:spcBef>
                <a:spcPts val="0"/>
              </a:spcBef>
              <a:buNone/>
            </a:pPr>
            <a:r>
              <a:rPr lang="en"/>
              <a:t>- lack of content &amp; assets</a:t>
            </a:r>
          </a:p>
          <a:p>
            <a:pPr rtl="0">
              <a:spcBef>
                <a:spcPts val="0"/>
              </a:spcBef>
              <a:buNone/>
            </a:pPr>
            <a:r>
              <a:rPr lang="en"/>
              <a:t>- dev and deployment process</a:t>
            </a:r>
          </a:p>
          <a:p>
            <a:pPr rtl="0">
              <a:spcBef>
                <a:spcPts val="0"/>
              </a:spcBef>
              <a:buNone/>
            </a:pPr>
            <a:r>
              <a:rPr lang="en"/>
              <a:t>- testing and QA</a:t>
            </a:r>
          </a:p>
          <a:p>
            <a:pPr rtl="0">
              <a:spcBef>
                <a:spcPts val="0"/>
              </a:spcBef>
              <a:buNone/>
            </a:pPr>
            <a:r>
              <a:rPr lang="en"/>
              <a:t>- short term development choices  &amp; communications between other developers.</a:t>
            </a:r>
          </a:p>
          <a:p>
            <a:pPr rtl="0">
              <a:spcBef>
                <a:spcPts val="0"/>
              </a:spcBef>
              <a:buNone/>
            </a:pPr>
            <a:r>
              <a:rPr lang="en"/>
              <a:t>- remaking what we make every site: forms, buttons, sliders</a:t>
            </a:r>
          </a:p>
          <a:p>
            <a:pPr rtl="0">
              <a:spcBef>
                <a:spcPts val="0"/>
              </a:spcBef>
              <a:buNone/>
            </a:pPr>
            <a:r>
              <a:t/>
            </a:r>
            <a:endParaRPr/>
          </a:p>
          <a:p>
            <a:pPr rtl="0">
              <a:spcBef>
                <a:spcPts val="0"/>
              </a:spcBef>
              <a:buNone/>
            </a:pPr>
            <a:r>
              <a:rPr lang="en"/>
              <a:t>I’m going to focus on the last 2: </a:t>
            </a:r>
          </a:p>
          <a:p>
            <a:pPr rtl="0">
              <a:spcBef>
                <a:spcPts val="0"/>
              </a:spcBef>
              <a:buNone/>
            </a:pPr>
            <a:r>
              <a:rPr lang="en"/>
              <a:t>- short term development choices  &amp; communications between other developers = standards </a:t>
            </a:r>
          </a:p>
          <a:p>
            <a:pPr rtl="0">
              <a:spcBef>
                <a:spcPts val="0"/>
              </a:spcBef>
              <a:buNone/>
            </a:pPr>
            <a:r>
              <a:rPr lang="en"/>
              <a:t>- remaking what we make every site: forms, buttons, sliders = tools</a:t>
            </a:r>
          </a:p>
          <a:p>
            <a:pPr rtl="0">
              <a:spcBef>
                <a:spcPts val="0"/>
              </a:spcBef>
              <a:buNone/>
            </a:pPr>
            <a:r>
              <a:t/>
            </a:r>
            <a:endParaRPr/>
          </a:p>
          <a:p>
            <a:pPr rtl="0">
              <a:spcBef>
                <a:spcPts val="0"/>
              </a:spcBef>
              <a:buNone/>
            </a:pPr>
            <a:r>
              <a:rPr lang="en"/>
              <a:t>Standards and Tools</a:t>
            </a:r>
          </a:p>
          <a:p>
            <a:pPr rtl="0">
              <a:spcBef>
                <a:spcPts val="0"/>
              </a:spcBef>
              <a:buNone/>
            </a:pPr>
            <a:r>
              <a:t/>
            </a:r>
            <a:endParaRPr/>
          </a:p>
          <a:p>
            <a:pPr rtl="0">
              <a:spcBef>
                <a:spcPts val="0"/>
              </a:spcBef>
              <a:buNone/>
            </a:pPr>
            <a:r>
              <a:rPr lang="en"/>
              <a:t>i started out writing html, css before y2k, i create custom CMS systems (CF&amp;Perl), then Drupal - backend, front end, site building. </a:t>
            </a:r>
          </a:p>
          <a:p>
            <a:pPr rtl="0">
              <a:spcBef>
                <a:spcPts val="0"/>
              </a:spcBef>
              <a:buNone/>
            </a:pPr>
            <a:r>
              <a:rPr lang="en"/>
              <a:t>And as the web evolved I realized that I needed was tools like Drupal and Foundation to more efficiently create the base of my work.</a:t>
            </a:r>
          </a:p>
          <a:p>
            <a:pPr rtl="0">
              <a:spcBef>
                <a:spcPts val="0"/>
              </a:spcBef>
              <a:buNone/>
            </a:pPr>
            <a:r>
              <a:t/>
            </a:r>
            <a:endParaRPr/>
          </a:p>
          <a:p>
            <a:pPr rtl="0">
              <a:spcBef>
                <a:spcPts val="0"/>
              </a:spcBef>
              <a:buNone/>
            </a:pPr>
            <a:r>
              <a:rPr lang="en"/>
              <a:t>5 years ago I started at Bentley U we had sites in Java, CF, D5, d6, d7 - we were attempting to migrate 84 sites (the whole university) to D7. It took us months to migrate 1 site. </a:t>
            </a:r>
          </a:p>
          <a:p>
            <a:pPr rtl="0">
              <a:spcBef>
                <a:spcPts val="0"/>
              </a:spcBef>
              <a:buNone/>
            </a:pPr>
            <a:r>
              <a:rPr lang="en"/>
              <a:t>And I wanted us to support the mission of the University.</a:t>
            </a:r>
          </a:p>
          <a:p>
            <a:pPr rtl="0">
              <a:spcBef>
                <a:spcPts val="0"/>
              </a:spcBef>
              <a:buNone/>
            </a:pPr>
            <a:r>
              <a:t/>
            </a:r>
            <a:endParaRPr/>
          </a:p>
          <a:p>
            <a:pPr rtl="0">
              <a:spcBef>
                <a:spcPts val="0"/>
              </a:spcBef>
              <a:buNone/>
            </a:pPr>
            <a:r>
              <a:rPr lang="en"/>
              <a:t>We did a couple of things - we fixed our Process, agreed upon Standards and Tools</a:t>
            </a:r>
          </a:p>
          <a:p>
            <a:pPr rtl="0">
              <a:spcBef>
                <a:spcPts val="0"/>
              </a:spcBef>
              <a:buNone/>
            </a:pPr>
            <a:r>
              <a:rPr lang="en"/>
              <a:t>We chose D7 + Zen Theme as our shared Framework</a:t>
            </a:r>
          </a:p>
          <a:p>
            <a:pPr rtl="0">
              <a:spcBef>
                <a:spcPts val="0"/>
              </a:spcBef>
              <a:buNone/>
            </a:pPr>
            <a:r>
              <a:t/>
            </a:r>
            <a:endParaRPr/>
          </a:p>
          <a:p>
            <a:pPr rtl="0">
              <a:spcBef>
                <a:spcPts val="0"/>
              </a:spcBef>
              <a:buNone/>
            </a:pPr>
            <a:r>
              <a:rPr lang="en"/>
              <a:t>Foundations does the same as Drupal on the Front End </a:t>
            </a:r>
          </a:p>
          <a:p>
            <a:pPr rtl="0">
              <a:spcBef>
                <a:spcPts val="0"/>
              </a:spcBef>
              <a:buNone/>
            </a:pPr>
            <a:r>
              <a:t/>
            </a:r>
            <a:endParaRPr/>
          </a:p>
          <a:p>
            <a:pPr rtl="0">
              <a:spcBef>
                <a:spcPts val="0"/>
              </a:spcBef>
              <a:buNone/>
            </a:pPr>
            <a:r>
              <a:rPr lang="en"/>
              <a:t>We will focus on Standards and Tools to rapid development </a:t>
            </a:r>
          </a:p>
          <a:p>
            <a:pPr rtl="0">
              <a:spcBef>
                <a:spcPts val="0"/>
              </a:spcBef>
              <a:buNone/>
            </a:pPr>
            <a:r>
              <a:t/>
            </a:r>
            <a:endParaRPr/>
          </a:p>
          <a:p>
            <a:pPr rtl="0">
              <a:spcBef>
                <a:spcPts val="0"/>
              </a:spcBef>
              <a:buNone/>
            </a:pPr>
            <a:r>
              <a:rPr lang="en"/>
              <a:t>I chose Drupal 8 because I needed to learn it and it’s a great opportunity to start new. </a:t>
            </a:r>
          </a:p>
          <a:p>
            <a:pPr rtl="0">
              <a:spcBef>
                <a:spcPts val="0"/>
              </a:spcBef>
              <a:buNone/>
            </a:pPr>
            <a:r>
              <a:t/>
            </a:r>
            <a:endParaRPr/>
          </a:p>
          <a:p>
            <a:pPr rtl="0">
              <a:spcBef>
                <a:spcPts val="0"/>
              </a:spcBef>
              <a:buNone/>
            </a:pPr>
            <a:r>
              <a:rPr lang="en"/>
              <a:t>Let’s set it up.</a:t>
            </a:r>
          </a:p>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We have gone from no CMS to CMS driven by content</a:t>
            </a:r>
          </a:p>
          <a:p>
            <a:pPr rtl="0">
              <a:spcBef>
                <a:spcPts val="0"/>
              </a:spcBef>
              <a:buNone/>
            </a:pPr>
            <a:r>
              <a:t/>
            </a:r>
            <a:endParaRPr/>
          </a:p>
          <a:p>
            <a:pPr rtl="0">
              <a:spcBef>
                <a:spcPts val="0"/>
              </a:spcBef>
              <a:buNone/>
            </a:pPr>
            <a:r>
              <a:rPr lang="en"/>
              <a:t>Driven to more complex responsive layout</a:t>
            </a:r>
          </a:p>
          <a:p>
            <a:pPr rtl="0">
              <a:spcBef>
                <a:spcPts val="0"/>
              </a:spcBef>
              <a:buNone/>
            </a:pPr>
            <a:r>
              <a:t/>
            </a:r>
            <a:endParaRPr/>
          </a:p>
          <a:p>
            <a:pPr>
              <a:spcBef>
                <a:spcPts val="0"/>
              </a:spcBef>
              <a:buNone/>
            </a:pPr>
            <a:r>
              <a:rPr lang="en"/>
              <a:t>Structure = framework</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0" name="Shape 120"/>
          <p:cNvSpPr txBox="1"/>
          <p:nvPr>
            <p:ph idx="1" type="body"/>
          </p:nvPr>
        </p:nvSpPr>
        <p:spPr>
          <a:xfrm>
            <a:off x="685800" y="4343400"/>
            <a:ext cx="5486399" cy="4114800"/>
          </a:xfrm>
          <a:prstGeom prst="rect">
            <a:avLst/>
          </a:prstGeom>
        </p:spPr>
        <p:txBody>
          <a:bodyPr anchorCtr="0" anchor="t" bIns="91425" lIns="91425" rIns="91425" tIns="91425">
            <a:noAutofit/>
          </a:bodyPr>
          <a:lstStyle/>
          <a:p>
            <a:pPr rtl="0">
              <a:spcBef>
                <a:spcPts val="0"/>
              </a:spcBef>
              <a:buNone/>
            </a:pPr>
            <a:r>
              <a:rPr lang="en"/>
              <a:t>Taking a step back to look at some code - all this talk is boring.</a:t>
            </a:r>
          </a:p>
          <a:p>
            <a:pPr rtl="0">
              <a:spcBef>
                <a:spcPts val="0"/>
              </a:spcBef>
              <a:buNone/>
            </a:pPr>
            <a:r>
              <a:t/>
            </a:r>
            <a:endParaRPr/>
          </a:p>
          <a:p>
            <a:pPr>
              <a:spcBef>
                <a:spcPts val="0"/>
              </a:spcBef>
              <a:buNone/>
            </a:pPr>
            <a:r>
              <a:rPr lang="en"/>
              <a:t>Anyone using either?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7" name="Shape 12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5" name="Shape 13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Okay because D8 already exceeds this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cxnSp>
        <p:nvCxnSpPr>
          <p:cNvPr id="9" name="Shape 9"/>
          <p:cNvCxnSpPr/>
          <p:nvPr/>
        </p:nvCxnSpPr>
        <p:spPr>
          <a:xfrm>
            <a:off x="4278300" y="2751162"/>
            <a:ext cx="587400" cy="0"/>
          </a:xfrm>
          <a:prstGeom prst="straightConnector1">
            <a:avLst/>
          </a:prstGeom>
          <a:noFill/>
          <a:ln cap="flat" cmpd="sng" w="76200">
            <a:solidFill>
              <a:schemeClr val="dk1"/>
            </a:solidFill>
            <a:prstDash val="solid"/>
            <a:round/>
            <a:headEnd len="med" w="med" type="none"/>
            <a:tailEnd len="med" w="med" type="none"/>
          </a:ln>
        </p:spPr>
      </p:cxnSp>
      <p:sp>
        <p:nvSpPr>
          <p:cNvPr id="10" name="Shape 10"/>
          <p:cNvSpPr txBox="1"/>
          <p:nvPr>
            <p:ph type="ctrTitle"/>
          </p:nvPr>
        </p:nvSpPr>
        <p:spPr>
          <a:xfrm>
            <a:off x="311700" y="595975"/>
            <a:ext cx="8520599" cy="1957799"/>
          </a:xfrm>
          <a:prstGeom prst="rect">
            <a:avLst/>
          </a:prstGeom>
        </p:spPr>
        <p:txBody>
          <a:bodyPr anchorCtr="0" anchor="b" bIns="91425" lIns="91425" rIns="91425" tIns="91425"/>
          <a:lstStyle>
            <a:lvl1pPr algn="ctr">
              <a:spcBef>
                <a:spcPts val="0"/>
              </a:spcBef>
              <a:buSzPct val="100000"/>
              <a:defRPr sz="5400"/>
            </a:lvl1pPr>
            <a:lvl2pPr algn="ctr">
              <a:spcBef>
                <a:spcPts val="0"/>
              </a:spcBef>
              <a:buSzPct val="100000"/>
              <a:defRPr sz="5400"/>
            </a:lvl2pPr>
            <a:lvl3pPr algn="ctr">
              <a:spcBef>
                <a:spcPts val="0"/>
              </a:spcBef>
              <a:buSzPct val="100000"/>
              <a:defRPr sz="5400"/>
            </a:lvl3pPr>
            <a:lvl4pPr algn="ctr">
              <a:spcBef>
                <a:spcPts val="0"/>
              </a:spcBef>
              <a:buSzPct val="100000"/>
              <a:defRPr sz="5400"/>
            </a:lvl4pPr>
            <a:lvl5pPr algn="ctr">
              <a:spcBef>
                <a:spcPts val="0"/>
              </a:spcBef>
              <a:buSzPct val="100000"/>
              <a:defRPr sz="5400"/>
            </a:lvl5pPr>
            <a:lvl6pPr algn="ctr">
              <a:spcBef>
                <a:spcPts val="0"/>
              </a:spcBef>
              <a:buSzPct val="100000"/>
              <a:defRPr sz="5400"/>
            </a:lvl6pPr>
            <a:lvl7pPr algn="ctr">
              <a:spcBef>
                <a:spcPts val="0"/>
              </a:spcBef>
              <a:buSzPct val="100000"/>
              <a:defRPr sz="5400"/>
            </a:lvl7pPr>
            <a:lvl8pPr algn="ctr">
              <a:spcBef>
                <a:spcPts val="0"/>
              </a:spcBef>
              <a:buSzPct val="100000"/>
              <a:defRPr sz="5400"/>
            </a:lvl8pPr>
            <a:lvl9pPr algn="ctr">
              <a:spcBef>
                <a:spcPts val="0"/>
              </a:spcBef>
              <a:buSzPct val="100000"/>
              <a:defRPr sz="5400"/>
            </a:lvl9pPr>
          </a:lstStyle>
          <a:p/>
        </p:txBody>
      </p:sp>
      <p:sp>
        <p:nvSpPr>
          <p:cNvPr id="11" name="Shape 11"/>
          <p:cNvSpPr txBox="1"/>
          <p:nvPr>
            <p:ph idx="1" type="subTitle"/>
          </p:nvPr>
        </p:nvSpPr>
        <p:spPr>
          <a:xfrm>
            <a:off x="311700" y="3165823"/>
            <a:ext cx="8520599" cy="733499"/>
          </a:xfrm>
          <a:prstGeom prst="rect">
            <a:avLst/>
          </a:prstGeom>
        </p:spPr>
        <p:txBody>
          <a:bodyPr anchorCtr="0" anchor="t" bIns="91425" lIns="91425" rIns="91425" tIns="91425"/>
          <a:lstStyle>
            <a:lvl1pPr algn="ctr">
              <a:lnSpc>
                <a:spcPct val="100000"/>
              </a:lnSpc>
              <a:spcBef>
                <a:spcPts val="0"/>
              </a:spcBef>
              <a:spcAft>
                <a:spcPts val="0"/>
              </a:spcAft>
              <a:buSzPct val="100000"/>
              <a:buNone/>
              <a:defRPr sz="2400"/>
            </a:lvl1pPr>
            <a:lvl2pPr algn="ctr">
              <a:lnSpc>
                <a:spcPct val="100000"/>
              </a:lnSpc>
              <a:spcBef>
                <a:spcPts val="0"/>
              </a:spcBef>
              <a:spcAft>
                <a:spcPts val="0"/>
              </a:spcAft>
              <a:buSzPct val="100000"/>
              <a:buNone/>
              <a:defRPr sz="2400"/>
            </a:lvl2pPr>
            <a:lvl3pPr algn="ctr">
              <a:lnSpc>
                <a:spcPct val="100000"/>
              </a:lnSpc>
              <a:spcBef>
                <a:spcPts val="0"/>
              </a:spcBef>
              <a:spcAft>
                <a:spcPts val="0"/>
              </a:spcAft>
              <a:buSzPct val="100000"/>
              <a:buNone/>
              <a:defRPr sz="2400"/>
            </a:lvl3pPr>
            <a:lvl4pPr algn="ctr">
              <a:lnSpc>
                <a:spcPct val="100000"/>
              </a:lnSpc>
              <a:spcBef>
                <a:spcPts val="0"/>
              </a:spcBef>
              <a:spcAft>
                <a:spcPts val="0"/>
              </a:spcAft>
              <a:buSzPct val="100000"/>
              <a:buNone/>
              <a:defRPr sz="2400"/>
            </a:lvl4pPr>
            <a:lvl5pPr algn="ctr">
              <a:lnSpc>
                <a:spcPct val="100000"/>
              </a:lnSpc>
              <a:spcBef>
                <a:spcPts val="0"/>
              </a:spcBef>
              <a:spcAft>
                <a:spcPts val="0"/>
              </a:spcAft>
              <a:buSzPct val="100000"/>
              <a:buNone/>
              <a:defRPr sz="2400"/>
            </a:lvl5pPr>
            <a:lvl6pPr algn="ctr">
              <a:lnSpc>
                <a:spcPct val="100000"/>
              </a:lnSpc>
              <a:spcBef>
                <a:spcPts val="0"/>
              </a:spcBef>
              <a:spcAft>
                <a:spcPts val="0"/>
              </a:spcAft>
              <a:buSzPct val="100000"/>
              <a:buNone/>
              <a:defRPr sz="2400"/>
            </a:lvl6pPr>
            <a:lvl7pPr algn="ctr">
              <a:lnSpc>
                <a:spcPct val="100000"/>
              </a:lnSpc>
              <a:spcBef>
                <a:spcPts val="0"/>
              </a:spcBef>
              <a:spcAft>
                <a:spcPts val="0"/>
              </a:spcAft>
              <a:buSzPct val="100000"/>
              <a:buNone/>
              <a:defRPr sz="2400"/>
            </a:lvl7pPr>
            <a:lvl8pPr algn="ctr">
              <a:lnSpc>
                <a:spcPct val="100000"/>
              </a:lnSpc>
              <a:spcBef>
                <a:spcPts val="0"/>
              </a:spcBef>
              <a:spcAft>
                <a:spcPts val="0"/>
              </a:spcAft>
              <a:buSzPct val="100000"/>
              <a:buNone/>
              <a:defRPr sz="2400"/>
            </a:lvl8pPr>
            <a:lvl9pPr algn="ctr">
              <a:lnSpc>
                <a:spcPct val="100000"/>
              </a:lnSpc>
              <a:spcBef>
                <a:spcPts val="0"/>
              </a:spcBef>
              <a:spcAft>
                <a:spcPts val="0"/>
              </a:spcAft>
              <a:buSzPct val="100000"/>
              <a:buNone/>
              <a:defRPr sz="2400"/>
            </a:lvl9pPr>
          </a:lstStyle>
          <a:p/>
        </p:txBody>
      </p:sp>
      <p:sp>
        <p:nvSpPr>
          <p:cNvPr id="12" name="Shape 12"/>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5" name="Shape 45"/>
        <p:cNvGrpSpPr/>
        <p:nvPr/>
      </p:nvGrpSpPr>
      <p:grpSpPr>
        <a:xfrm>
          <a:off x="0" y="0"/>
          <a:ext cx="0" cy="0"/>
          <a:chOff x="0" y="0"/>
          <a:chExt cx="0" cy="0"/>
        </a:xfrm>
      </p:grpSpPr>
      <p:sp>
        <p:nvSpPr>
          <p:cNvPr id="46" name="Shape 46"/>
          <p:cNvSpPr txBox="1"/>
          <p:nvPr>
            <p:ph type="title"/>
          </p:nvPr>
        </p:nvSpPr>
        <p:spPr>
          <a:xfrm>
            <a:off x="311700" y="1167925"/>
            <a:ext cx="8520599" cy="1980000"/>
          </a:xfrm>
          <a:prstGeom prst="rect">
            <a:avLst/>
          </a:prstGeom>
        </p:spPr>
        <p:txBody>
          <a:bodyPr anchorCtr="0" anchor="ctr" bIns="91425" lIns="91425" rIns="91425" tIns="91425"/>
          <a:lstStyle>
            <a:lvl1pPr algn="ctr">
              <a:spcBef>
                <a:spcPts val="0"/>
              </a:spcBef>
              <a:buClr>
                <a:schemeClr val="dk1"/>
              </a:buClr>
              <a:buSzPct val="100000"/>
              <a:defRPr sz="11000">
                <a:solidFill>
                  <a:schemeClr val="dk1"/>
                </a:solidFill>
              </a:defRPr>
            </a:lvl1pPr>
            <a:lvl2pPr algn="ctr">
              <a:spcBef>
                <a:spcPts val="0"/>
              </a:spcBef>
              <a:buClr>
                <a:schemeClr val="dk1"/>
              </a:buClr>
              <a:buSzPct val="100000"/>
              <a:defRPr sz="11000">
                <a:solidFill>
                  <a:schemeClr val="dk1"/>
                </a:solidFill>
              </a:defRPr>
            </a:lvl2pPr>
            <a:lvl3pPr algn="ctr">
              <a:spcBef>
                <a:spcPts val="0"/>
              </a:spcBef>
              <a:buClr>
                <a:schemeClr val="dk1"/>
              </a:buClr>
              <a:buSzPct val="100000"/>
              <a:defRPr sz="11000">
                <a:solidFill>
                  <a:schemeClr val="dk1"/>
                </a:solidFill>
              </a:defRPr>
            </a:lvl3pPr>
            <a:lvl4pPr algn="ctr">
              <a:spcBef>
                <a:spcPts val="0"/>
              </a:spcBef>
              <a:buClr>
                <a:schemeClr val="dk1"/>
              </a:buClr>
              <a:buSzPct val="100000"/>
              <a:defRPr sz="11000">
                <a:solidFill>
                  <a:schemeClr val="dk1"/>
                </a:solidFill>
              </a:defRPr>
            </a:lvl4pPr>
            <a:lvl5pPr algn="ctr">
              <a:spcBef>
                <a:spcPts val="0"/>
              </a:spcBef>
              <a:buClr>
                <a:schemeClr val="dk1"/>
              </a:buClr>
              <a:buSzPct val="100000"/>
              <a:defRPr sz="11000">
                <a:solidFill>
                  <a:schemeClr val="dk1"/>
                </a:solidFill>
              </a:defRPr>
            </a:lvl5pPr>
            <a:lvl6pPr algn="ctr">
              <a:spcBef>
                <a:spcPts val="0"/>
              </a:spcBef>
              <a:buClr>
                <a:schemeClr val="dk1"/>
              </a:buClr>
              <a:buSzPct val="100000"/>
              <a:defRPr sz="11000">
                <a:solidFill>
                  <a:schemeClr val="dk1"/>
                </a:solidFill>
              </a:defRPr>
            </a:lvl6pPr>
            <a:lvl7pPr algn="ctr">
              <a:spcBef>
                <a:spcPts val="0"/>
              </a:spcBef>
              <a:buClr>
                <a:schemeClr val="dk1"/>
              </a:buClr>
              <a:buSzPct val="100000"/>
              <a:defRPr sz="11000">
                <a:solidFill>
                  <a:schemeClr val="dk1"/>
                </a:solidFill>
              </a:defRPr>
            </a:lvl7pPr>
            <a:lvl8pPr algn="ctr">
              <a:spcBef>
                <a:spcPts val="0"/>
              </a:spcBef>
              <a:buClr>
                <a:schemeClr val="dk1"/>
              </a:buClr>
              <a:buSzPct val="100000"/>
              <a:defRPr sz="11000">
                <a:solidFill>
                  <a:schemeClr val="dk1"/>
                </a:solidFill>
              </a:defRPr>
            </a:lvl8pPr>
            <a:lvl9pPr algn="ctr">
              <a:spcBef>
                <a:spcPts val="0"/>
              </a:spcBef>
              <a:buClr>
                <a:schemeClr val="dk1"/>
              </a:buClr>
              <a:buSzPct val="100000"/>
              <a:defRPr sz="11000">
                <a:solidFill>
                  <a:schemeClr val="dk1"/>
                </a:solidFill>
              </a:defRPr>
            </a:lvl9pPr>
          </a:lstStyle>
          <a:p/>
        </p:txBody>
      </p:sp>
      <p:sp>
        <p:nvSpPr>
          <p:cNvPr id="47" name="Shape 47"/>
          <p:cNvSpPr txBox="1"/>
          <p:nvPr>
            <p:ph idx="1" type="body"/>
          </p:nvPr>
        </p:nvSpPr>
        <p:spPr>
          <a:xfrm>
            <a:off x="311700" y="3224250"/>
            <a:ext cx="8520599" cy="1071599"/>
          </a:xfrm>
          <a:prstGeom prst="rect">
            <a:avLst/>
          </a:prstGeom>
        </p:spPr>
        <p:txBody>
          <a:bodyPr anchorCtr="0" anchor="t" bIns="91425" lIns="91425" rIns="91425" tIns="91425"/>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p:txBody>
      </p:sp>
      <p:sp>
        <p:nvSpPr>
          <p:cNvPr id="48" name="Shape 48"/>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9" name="Shape 49"/>
        <p:cNvGrpSpPr/>
        <p:nvPr/>
      </p:nvGrpSpPr>
      <p:grpSpPr>
        <a:xfrm>
          <a:off x="0" y="0"/>
          <a:ext cx="0" cy="0"/>
          <a:chOff x="0" y="0"/>
          <a:chExt cx="0" cy="0"/>
        </a:xfrm>
      </p:grpSpPr>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Title">
    <p:bg>
      <p:bgPr>
        <a:solidFill>
          <a:schemeClr val="dk1"/>
        </a:solidFill>
      </p:bgPr>
    </p:bg>
    <p:spTree>
      <p:nvGrpSpPr>
        <p:cNvPr id="13" name="Shape 13"/>
        <p:cNvGrpSpPr/>
        <p:nvPr/>
      </p:nvGrpSpPr>
      <p:grpSpPr>
        <a:xfrm>
          <a:off x="0" y="0"/>
          <a:ext cx="0" cy="0"/>
          <a:chOff x="0" y="0"/>
          <a:chExt cx="0" cy="0"/>
        </a:xfrm>
      </p:grpSpPr>
      <p:sp>
        <p:nvSpPr>
          <p:cNvPr id="14" name="Shape 14"/>
          <p:cNvSpPr txBox="1"/>
          <p:nvPr>
            <p:ph type="title"/>
          </p:nvPr>
        </p:nvSpPr>
        <p:spPr>
          <a:xfrm>
            <a:off x="311700" y="2480550"/>
            <a:ext cx="8114399" cy="2445899"/>
          </a:xfrm>
          <a:prstGeom prst="rect">
            <a:avLst/>
          </a:prstGeom>
        </p:spPr>
        <p:txBody>
          <a:bodyPr anchorCtr="0" anchor="b" bIns="91425" lIns="91425" rIns="91425" tIns="91425"/>
          <a:lstStyle>
            <a:lvl1pPr>
              <a:spcBef>
                <a:spcPts val="0"/>
              </a:spcBef>
              <a:buClr>
                <a:schemeClr val="lt1"/>
              </a:buClr>
              <a:buSzPct val="100000"/>
              <a:defRPr sz="6800">
                <a:solidFill>
                  <a:schemeClr val="lt1"/>
                </a:solidFill>
              </a:defRPr>
            </a:lvl1pPr>
            <a:lvl2pPr>
              <a:spcBef>
                <a:spcPts val="0"/>
              </a:spcBef>
              <a:buClr>
                <a:schemeClr val="lt1"/>
              </a:buClr>
              <a:buSzPct val="100000"/>
              <a:defRPr sz="6800">
                <a:solidFill>
                  <a:schemeClr val="lt1"/>
                </a:solidFill>
              </a:defRPr>
            </a:lvl2pPr>
            <a:lvl3pPr>
              <a:spcBef>
                <a:spcPts val="0"/>
              </a:spcBef>
              <a:buClr>
                <a:schemeClr val="lt1"/>
              </a:buClr>
              <a:buSzPct val="100000"/>
              <a:defRPr sz="6800">
                <a:solidFill>
                  <a:schemeClr val="lt1"/>
                </a:solidFill>
              </a:defRPr>
            </a:lvl3pPr>
            <a:lvl4pPr>
              <a:spcBef>
                <a:spcPts val="0"/>
              </a:spcBef>
              <a:buClr>
                <a:schemeClr val="lt1"/>
              </a:buClr>
              <a:buSzPct val="100000"/>
              <a:defRPr sz="6800">
                <a:solidFill>
                  <a:schemeClr val="lt1"/>
                </a:solidFill>
              </a:defRPr>
            </a:lvl4pPr>
            <a:lvl5pPr>
              <a:spcBef>
                <a:spcPts val="0"/>
              </a:spcBef>
              <a:buClr>
                <a:schemeClr val="lt1"/>
              </a:buClr>
              <a:buSzPct val="100000"/>
              <a:defRPr sz="6800">
                <a:solidFill>
                  <a:schemeClr val="lt1"/>
                </a:solidFill>
              </a:defRPr>
            </a:lvl5pPr>
            <a:lvl6pPr>
              <a:spcBef>
                <a:spcPts val="0"/>
              </a:spcBef>
              <a:buClr>
                <a:schemeClr val="lt1"/>
              </a:buClr>
              <a:buSzPct val="100000"/>
              <a:defRPr sz="6800">
                <a:solidFill>
                  <a:schemeClr val="lt1"/>
                </a:solidFill>
              </a:defRPr>
            </a:lvl6pPr>
            <a:lvl7pPr>
              <a:spcBef>
                <a:spcPts val="0"/>
              </a:spcBef>
              <a:buClr>
                <a:schemeClr val="lt1"/>
              </a:buClr>
              <a:buSzPct val="100000"/>
              <a:defRPr sz="6800">
                <a:solidFill>
                  <a:schemeClr val="lt1"/>
                </a:solidFill>
              </a:defRPr>
            </a:lvl7pPr>
            <a:lvl8pPr>
              <a:spcBef>
                <a:spcPts val="0"/>
              </a:spcBef>
              <a:buClr>
                <a:schemeClr val="lt1"/>
              </a:buClr>
              <a:buSzPct val="100000"/>
              <a:defRPr sz="6800">
                <a:solidFill>
                  <a:schemeClr val="lt1"/>
                </a:solidFill>
              </a:defRPr>
            </a:lvl8pPr>
            <a:lvl9pPr>
              <a:spcBef>
                <a:spcPts val="0"/>
              </a:spcBef>
              <a:buClr>
                <a:schemeClr val="lt1"/>
              </a:buClr>
              <a:buSzPct val="100000"/>
              <a:defRPr sz="6800">
                <a:solidFill>
                  <a:schemeClr val="lt1"/>
                </a:solidFill>
              </a:defRPr>
            </a:lvl9pPr>
          </a:lstStyle>
          <a:p/>
        </p:txBody>
      </p:sp>
      <p:sp>
        <p:nvSpPr>
          <p:cNvPr id="15" name="Shape 15"/>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311700" y="1152475"/>
            <a:ext cx="8520599" cy="34164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3117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3" name="Shape 23"/>
          <p:cNvSpPr txBox="1"/>
          <p:nvPr>
            <p:ph idx="2" type="body"/>
          </p:nvPr>
        </p:nvSpPr>
        <p:spPr>
          <a:xfrm>
            <a:off x="4832400" y="1152475"/>
            <a:ext cx="3999899" cy="3416400"/>
          </a:xfrm>
          <a:prstGeom prst="rect">
            <a:avLst/>
          </a:prstGeom>
        </p:spPr>
        <p:txBody>
          <a:bodyPr anchorCtr="0" anchor="t" bIns="91425" lIns="91425" rIns="91425" tIns="91425"/>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24" name="Shape 2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599" cy="572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631800"/>
            <a:ext cx="2807999" cy="755699"/>
          </a:xfrm>
          <a:prstGeom prst="rect">
            <a:avLst/>
          </a:prstGeom>
        </p:spPr>
        <p:txBody>
          <a:bodyPr anchorCtr="0" anchor="b" bIns="91425" lIns="91425" rIns="91425" tIns="91425"/>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p:txBody>
      </p:sp>
      <p:sp>
        <p:nvSpPr>
          <p:cNvPr id="30" name="Shape 30"/>
          <p:cNvSpPr txBox="1"/>
          <p:nvPr>
            <p:ph idx="1" type="body"/>
          </p:nvPr>
        </p:nvSpPr>
        <p:spPr>
          <a:xfrm>
            <a:off x="311700" y="1490875"/>
            <a:ext cx="2807999" cy="3078000"/>
          </a:xfrm>
          <a:prstGeom prst="rect">
            <a:avLst/>
          </a:prstGeom>
        </p:spPr>
        <p:txBody>
          <a:bodyPr anchorCtr="0" anchor="t" bIns="91425" lIns="91425" rIns="91425" tIns="91425"/>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p:txBody>
      </p:sp>
      <p:sp>
        <p:nvSpPr>
          <p:cNvPr id="31" name="Shape 3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3"/>
        </a:solidFill>
      </p:bgPr>
    </p:bg>
    <p:spTree>
      <p:nvGrpSpPr>
        <p:cNvPr id="32" name="Shape 32"/>
        <p:cNvGrpSpPr/>
        <p:nvPr/>
      </p:nvGrpSpPr>
      <p:grpSpPr>
        <a:xfrm>
          <a:off x="0" y="0"/>
          <a:ext cx="0" cy="0"/>
          <a:chOff x="0" y="0"/>
          <a:chExt cx="0" cy="0"/>
        </a:xfrm>
      </p:grpSpPr>
      <p:sp>
        <p:nvSpPr>
          <p:cNvPr id="33" name="Shape 33"/>
          <p:cNvSpPr txBox="1"/>
          <p:nvPr>
            <p:ph type="title"/>
          </p:nvPr>
        </p:nvSpPr>
        <p:spPr>
          <a:xfrm>
            <a:off x="490250" y="526350"/>
            <a:ext cx="5683800" cy="4090800"/>
          </a:xfrm>
          <a:prstGeom prst="rect">
            <a:avLst/>
          </a:prstGeom>
        </p:spPr>
        <p:txBody>
          <a:bodyPr anchorCtr="0" anchor="ctr" bIns="91425" lIns="91425" rIns="91425" tIns="91425"/>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p:txBody>
      </p:sp>
      <p:sp>
        <p:nvSpPr>
          <p:cNvPr id="34" name="Shape 3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00"/>
            <a:ext cx="4572000" cy="51434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cxnSp>
        <p:nvCxnSpPr>
          <p:cNvPr id="37" name="Shape 37"/>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38" name="Shape 38"/>
          <p:cNvSpPr txBox="1"/>
          <p:nvPr>
            <p:ph type="title"/>
          </p:nvPr>
        </p:nvSpPr>
        <p:spPr>
          <a:xfrm>
            <a:off x="265500" y="1375599"/>
            <a:ext cx="4045199" cy="1551900"/>
          </a:xfrm>
          <a:prstGeom prst="rect">
            <a:avLst/>
          </a:prstGeom>
        </p:spPr>
        <p:txBody>
          <a:bodyPr anchorCtr="0" anchor="b" bIns="91425" lIns="91425" rIns="91425" tIns="91425"/>
          <a:lstStyle>
            <a:lvl1pPr algn="ctr">
              <a:spcBef>
                <a:spcPts val="0"/>
              </a:spcBef>
              <a:buSzPct val="100000"/>
              <a:defRPr sz="3800"/>
            </a:lvl1pPr>
            <a:lvl2pPr algn="ctr">
              <a:spcBef>
                <a:spcPts val="0"/>
              </a:spcBef>
              <a:buSzPct val="100000"/>
              <a:defRPr sz="3800"/>
            </a:lvl2pPr>
            <a:lvl3pPr algn="ctr">
              <a:spcBef>
                <a:spcPts val="0"/>
              </a:spcBef>
              <a:buSzPct val="100000"/>
              <a:defRPr sz="3800"/>
            </a:lvl3pPr>
            <a:lvl4pPr algn="ctr">
              <a:spcBef>
                <a:spcPts val="0"/>
              </a:spcBef>
              <a:buSzPct val="100000"/>
              <a:defRPr sz="3800"/>
            </a:lvl4pPr>
            <a:lvl5pPr algn="ctr">
              <a:spcBef>
                <a:spcPts val="0"/>
              </a:spcBef>
              <a:buSzPct val="100000"/>
              <a:defRPr sz="3800"/>
            </a:lvl5pPr>
            <a:lvl6pPr algn="ctr">
              <a:spcBef>
                <a:spcPts val="0"/>
              </a:spcBef>
              <a:buSzPct val="100000"/>
              <a:defRPr sz="3800"/>
            </a:lvl6pPr>
            <a:lvl7pPr algn="ctr">
              <a:spcBef>
                <a:spcPts val="0"/>
              </a:spcBef>
              <a:buSzPct val="100000"/>
              <a:defRPr sz="3800"/>
            </a:lvl7pPr>
            <a:lvl8pPr algn="ctr">
              <a:spcBef>
                <a:spcPts val="0"/>
              </a:spcBef>
              <a:buSzPct val="100000"/>
              <a:defRPr sz="3800"/>
            </a:lvl8pPr>
            <a:lvl9pPr algn="ctr">
              <a:spcBef>
                <a:spcPts val="0"/>
              </a:spcBef>
              <a:buSzPct val="100000"/>
              <a:defRPr sz="3800"/>
            </a:lvl9pPr>
          </a:lstStyle>
          <a:p/>
        </p:txBody>
      </p:sp>
      <p:sp>
        <p:nvSpPr>
          <p:cNvPr id="39" name="Shape 39"/>
          <p:cNvSpPr txBox="1"/>
          <p:nvPr>
            <p:ph idx="1" type="subTitle"/>
          </p:nvPr>
        </p:nvSpPr>
        <p:spPr>
          <a:xfrm>
            <a:off x="265500" y="2981125"/>
            <a:ext cx="4045199" cy="1345500"/>
          </a:xfrm>
          <a:prstGeom prst="rect">
            <a:avLst/>
          </a:prstGeom>
        </p:spPr>
        <p:txBody>
          <a:bodyPr anchorCtr="0" anchor="t" bIns="91425" lIns="91425" rIns="91425" tIns="91425"/>
          <a:lstStyle>
            <a:lvl1pPr algn="ctr">
              <a:lnSpc>
                <a:spcPct val="100000"/>
              </a:lnSpc>
              <a:spcBef>
                <a:spcPts val="0"/>
              </a:spcBef>
              <a:spcAft>
                <a:spcPts val="0"/>
              </a:spcAft>
              <a:buNone/>
              <a:defRPr/>
            </a:lvl1pPr>
            <a:lvl2pPr algn="ctr">
              <a:lnSpc>
                <a:spcPct val="100000"/>
              </a:lnSpc>
              <a:spcBef>
                <a:spcPts val="0"/>
              </a:spcBef>
              <a:spcAft>
                <a:spcPts val="0"/>
              </a:spcAft>
              <a:buSzPct val="100000"/>
              <a:buNone/>
              <a:defRPr sz="1800"/>
            </a:lvl2pPr>
            <a:lvl3pPr algn="ctr">
              <a:lnSpc>
                <a:spcPct val="100000"/>
              </a:lnSpc>
              <a:spcBef>
                <a:spcPts val="0"/>
              </a:spcBef>
              <a:spcAft>
                <a:spcPts val="0"/>
              </a:spcAft>
              <a:buSzPct val="100000"/>
              <a:buNone/>
              <a:defRPr sz="1800"/>
            </a:lvl3pPr>
            <a:lvl4pPr algn="ctr">
              <a:lnSpc>
                <a:spcPct val="100000"/>
              </a:lnSpc>
              <a:spcBef>
                <a:spcPts val="0"/>
              </a:spcBef>
              <a:spcAft>
                <a:spcPts val="0"/>
              </a:spcAft>
              <a:buSzPct val="100000"/>
              <a:buNone/>
              <a:defRPr sz="1800"/>
            </a:lvl4pPr>
            <a:lvl5pPr algn="ctr">
              <a:lnSpc>
                <a:spcPct val="100000"/>
              </a:lnSpc>
              <a:spcBef>
                <a:spcPts val="0"/>
              </a:spcBef>
              <a:spcAft>
                <a:spcPts val="0"/>
              </a:spcAft>
              <a:buSzPct val="100000"/>
              <a:buNone/>
              <a:defRPr sz="1800"/>
            </a:lvl5pPr>
            <a:lvl6pPr algn="ctr">
              <a:lnSpc>
                <a:spcPct val="100000"/>
              </a:lnSpc>
              <a:spcBef>
                <a:spcPts val="0"/>
              </a:spcBef>
              <a:spcAft>
                <a:spcPts val="0"/>
              </a:spcAft>
              <a:buSzPct val="100000"/>
              <a:buNone/>
              <a:defRPr sz="1800"/>
            </a:lvl6pPr>
            <a:lvl7pPr algn="ctr">
              <a:lnSpc>
                <a:spcPct val="100000"/>
              </a:lnSpc>
              <a:spcBef>
                <a:spcPts val="0"/>
              </a:spcBef>
              <a:spcAft>
                <a:spcPts val="0"/>
              </a:spcAft>
              <a:buSzPct val="100000"/>
              <a:buNone/>
              <a:defRPr sz="1800"/>
            </a:lvl7pPr>
            <a:lvl8pPr algn="ctr">
              <a:lnSpc>
                <a:spcPct val="100000"/>
              </a:lnSpc>
              <a:spcBef>
                <a:spcPts val="0"/>
              </a:spcBef>
              <a:spcAft>
                <a:spcPts val="0"/>
              </a:spcAft>
              <a:buSzPct val="100000"/>
              <a:buNone/>
              <a:defRPr sz="1800"/>
            </a:lvl8pPr>
            <a:lvl9pPr algn="ctr">
              <a:lnSpc>
                <a:spcPct val="100000"/>
              </a:lnSpc>
              <a:spcBef>
                <a:spcPts val="0"/>
              </a:spcBef>
              <a:spcAft>
                <a:spcPts val="0"/>
              </a:spcAft>
              <a:buSzPct val="100000"/>
              <a:buNone/>
              <a:defRPr sz="1800"/>
            </a:lvl9pPr>
          </a:lstStyle>
          <a:p/>
        </p:txBody>
      </p:sp>
      <p:sp>
        <p:nvSpPr>
          <p:cNvPr id="40" name="Shape 40"/>
          <p:cNvSpPr txBox="1"/>
          <p:nvPr>
            <p:ph idx="2" type="body"/>
          </p:nvPr>
        </p:nvSpPr>
        <p:spPr>
          <a:xfrm>
            <a:off x="4939500" y="724200"/>
            <a:ext cx="3837000" cy="3695099"/>
          </a:xfrm>
          <a:prstGeom prst="rect">
            <a:avLst/>
          </a:prstGeom>
        </p:spPr>
        <p:txBody>
          <a:bodyPr anchorCtr="0" anchor="ctr" bIns="91425" lIns="91425" rIns="91425" tIns="91425"/>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p:txBody>
      </p:sp>
      <p:sp>
        <p:nvSpPr>
          <p:cNvPr id="41" name="Shape 41"/>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2" name="Shape 42"/>
        <p:cNvGrpSpPr/>
        <p:nvPr/>
      </p:nvGrpSpPr>
      <p:grpSpPr>
        <a:xfrm>
          <a:off x="0" y="0"/>
          <a:ext cx="0" cy="0"/>
          <a:chOff x="0" y="0"/>
          <a:chExt cx="0" cy="0"/>
        </a:xfrm>
      </p:grpSpPr>
      <p:sp>
        <p:nvSpPr>
          <p:cNvPr id="43" name="Shape 43"/>
          <p:cNvSpPr txBox="1"/>
          <p:nvPr>
            <p:ph idx="1" type="body"/>
          </p:nvPr>
        </p:nvSpPr>
        <p:spPr>
          <a:xfrm>
            <a:off x="319500" y="4233725"/>
            <a:ext cx="5998800" cy="598799"/>
          </a:xfrm>
          <a:prstGeom prst="rect">
            <a:avLst/>
          </a:prstGeom>
        </p:spPr>
        <p:txBody>
          <a:bodyPr anchorCtr="0" anchor="ctr" bIns="91425" lIns="91425" rIns="91425" tIns="91425"/>
          <a:lstStyle>
            <a:lvl1pPr>
              <a:lnSpc>
                <a:spcPct val="100000"/>
              </a:lnSpc>
              <a:spcBef>
                <a:spcPts val="0"/>
              </a:spcBef>
              <a:spcAft>
                <a:spcPts val="0"/>
              </a:spcAft>
              <a:buClr>
                <a:schemeClr val="accent3"/>
              </a:buClr>
              <a:buFont typeface="Alfa Slab One"/>
              <a:buNone/>
              <a:defRPr>
                <a:solidFill>
                  <a:schemeClr val="accent3"/>
                </a:solidFill>
                <a:latin typeface="Alfa Slab One"/>
                <a:ea typeface="Alfa Slab One"/>
                <a:cs typeface="Alfa Slab One"/>
                <a:sym typeface="Alfa Slab One"/>
              </a:defRPr>
            </a:lvl1pPr>
          </a:lstStyle>
          <a:p/>
        </p:txBody>
      </p:sp>
      <p:sp>
        <p:nvSpPr>
          <p:cNvPr id="44" name="Shape 44"/>
          <p:cNvSpPr txBox="1"/>
          <p:nvPr>
            <p:ph idx="12" type="sldNum"/>
          </p:nvPr>
        </p:nvSpPr>
        <p:spPr>
          <a:xfrm>
            <a:off x="8472457" y="4663216"/>
            <a:ext cx="548699" cy="393600"/>
          </a:xfrm>
          <a:prstGeom prst="rect">
            <a:avLst/>
          </a:prstGeom>
        </p:spPr>
        <p:txBody>
          <a:bodyPr anchorCtr="0" anchor="ctr" bIns="91425" lIns="91425" rIns="91425" tIns="91425">
            <a:noAutofit/>
          </a:body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311700" y="445025"/>
            <a:ext cx="8520599" cy="572699"/>
          </a:xfrm>
          <a:prstGeom prst="rect">
            <a:avLst/>
          </a:prstGeom>
          <a:noFill/>
          <a:ln>
            <a:noFill/>
          </a:ln>
        </p:spPr>
        <p:txBody>
          <a:bodyPr anchorCtr="0" anchor="t" bIns="91425" lIns="91425" rIns="91425" tIns="91425"/>
          <a:lstStyle>
            <a:lvl1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1pPr>
            <a:lvl2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2pPr>
            <a:lvl3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3pPr>
            <a:lvl4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4pPr>
            <a:lvl5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5pPr>
            <a:lvl6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6pPr>
            <a:lvl7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7pPr>
            <a:lvl8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8pPr>
            <a:lvl9pPr>
              <a:spcBef>
                <a:spcPts val="0"/>
              </a:spcBef>
              <a:buClr>
                <a:schemeClr val="accent3"/>
              </a:buClr>
              <a:buSzPct val="100000"/>
              <a:buFont typeface="Alfa Slab One"/>
              <a:buNone/>
              <a:defRPr sz="3000">
                <a:solidFill>
                  <a:schemeClr val="accent3"/>
                </a:solidFill>
                <a:latin typeface="Alfa Slab One"/>
                <a:ea typeface="Alfa Slab One"/>
                <a:cs typeface="Alfa Slab One"/>
                <a:sym typeface="Alfa Slab One"/>
              </a:defRPr>
            </a:lvl9pPr>
          </a:lstStyle>
          <a:p/>
        </p:txBody>
      </p:sp>
      <p:sp>
        <p:nvSpPr>
          <p:cNvPr id="6" name="Shape 6"/>
          <p:cNvSpPr txBox="1"/>
          <p:nvPr>
            <p:ph idx="1" type="body"/>
          </p:nvPr>
        </p:nvSpPr>
        <p:spPr>
          <a:xfrm>
            <a:off x="311700" y="1152475"/>
            <a:ext cx="8520599" cy="3416400"/>
          </a:xfrm>
          <a:prstGeom prst="rect">
            <a:avLst/>
          </a:prstGeom>
          <a:noFill/>
          <a:ln>
            <a:noFill/>
          </a:ln>
        </p:spPr>
        <p:txBody>
          <a:bodyPr anchorCtr="0" anchor="t" bIns="91425" lIns="91425" rIns="91425" tIns="91425"/>
          <a:lstStyle>
            <a:lvl1pPr>
              <a:lnSpc>
                <a:spcPct val="115000"/>
              </a:lnSpc>
              <a:spcBef>
                <a:spcPts val="0"/>
              </a:spcBef>
              <a:spcAft>
                <a:spcPts val="1600"/>
              </a:spcAft>
              <a:buClr>
                <a:schemeClr val="dk2"/>
              </a:buClr>
              <a:buSzPct val="100000"/>
              <a:buFont typeface="Proxima Nova"/>
              <a:defRPr sz="1800">
                <a:solidFill>
                  <a:schemeClr val="dk2"/>
                </a:solidFill>
                <a:latin typeface="Proxima Nova"/>
                <a:ea typeface="Proxima Nova"/>
                <a:cs typeface="Proxima Nova"/>
                <a:sym typeface="Proxima Nova"/>
              </a:defRPr>
            </a:lvl1pPr>
            <a:lvl2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2pPr>
            <a:lvl3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3pPr>
            <a:lvl4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4pPr>
            <a:lvl5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5pPr>
            <a:lvl6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6pPr>
            <a:lvl7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7pPr>
            <a:lvl8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8pPr>
            <a:lvl9pPr>
              <a:lnSpc>
                <a:spcPct val="115000"/>
              </a:lnSpc>
              <a:spcBef>
                <a:spcPts val="0"/>
              </a:spcBef>
              <a:spcAft>
                <a:spcPts val="1600"/>
              </a:spcAft>
              <a:buClr>
                <a:schemeClr val="dk2"/>
              </a:buClr>
              <a:buFont typeface="Proxima Nova"/>
              <a:defRPr>
                <a:solidFill>
                  <a:schemeClr val="dk2"/>
                </a:solidFill>
                <a:latin typeface="Proxima Nova"/>
                <a:ea typeface="Proxima Nova"/>
                <a:cs typeface="Proxima Nova"/>
                <a:sym typeface="Proxima Nova"/>
              </a:defRPr>
            </a:lvl9pPr>
          </a:lstStyle>
          <a:p/>
        </p:txBody>
      </p:sp>
      <p:sp>
        <p:nvSpPr>
          <p:cNvPr id="7" name="Shape 7"/>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algn="r">
              <a:spcBef>
                <a:spcPts val="0"/>
              </a:spcBef>
              <a:buNone/>
            </a:pPr>
            <a:fld id="{00000000-1234-1234-1234-123412341234}" type="slidenum">
              <a:rPr lang="en" sz="1000">
                <a:solidFill>
                  <a:schemeClr val="dk2"/>
                </a:solidFill>
                <a:latin typeface="Proxima Nova"/>
                <a:ea typeface="Proxima Nova"/>
                <a:cs typeface="Proxima Nova"/>
                <a:sym typeface="Proxima Nov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4.png"/><Relationship Id="rId4" Type="http://schemas.openxmlformats.org/officeDocument/2006/relationships/image" Target="../media/image03.png"/><Relationship Id="rId5" Type="http://schemas.openxmlformats.org/officeDocument/2006/relationships/image" Target="../media/image01.png"/><Relationship Id="rId6" Type="http://schemas.openxmlformats.org/officeDocument/2006/relationships/image" Target="../media/image0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hyperlink" Target="http://buytaert.net/drupal-8-now-ships-with-beta-to-beta-updates?utm_source=The+Weekly+Drop&amp;utm_medium=email&amp;utm_campaign=The_Weekly_Drop_Issue_206_09_10_2015" TargetMode="External"/><Relationship Id="rId4" Type="http://schemas.openxmlformats.org/officeDocument/2006/relationships/image" Target="../media/image0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hyperlink" Target="https://www.drupal.org/node/1903374" TargetMode="External"/><Relationship Id="rId4" Type="http://schemas.openxmlformats.org/officeDocument/2006/relationships/hyperlink" Target="https://drupalize.me/blog/201405/lets-debug-twig-drupal-8" TargetMode="External"/><Relationship Id="rId5" Type="http://schemas.openxmlformats.org/officeDocument/2006/relationships/hyperlink" Target="https://api.drupal.org/api/drupal/core!core.libraries.yml/8" TargetMode="External"/><Relationship Id="rId6" Type="http://schemas.openxmlformats.org/officeDocument/2006/relationships/image" Target="../media/image0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0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image" Target="../media/image0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 Id="rId3" Type="http://schemas.openxmlformats.org/officeDocument/2006/relationships/image" Target="../media/image0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assmeister.com/" TargetMode="External"/><Relationship Id="rId4" Type="http://schemas.openxmlformats.org/officeDocument/2006/relationships/image" Target="../media/image0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foundation.zurb.com" TargetMode="External"/><Relationship Id="rId4" Type="http://schemas.openxmlformats.org/officeDocument/2006/relationships/hyperlink" Target="http://foundation.zurb.com/learn/brands.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zurb.com/" TargetMode="External"/><Relationship Id="rId4" Type="http://schemas.openxmlformats.org/officeDocument/2006/relationships/hyperlink" Target="http://jquery.com/" TargetMode="External"/><Relationship Id="rId5" Type="http://schemas.openxmlformats.org/officeDocument/2006/relationships/image" Target="../media/image0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image" Target="../media/image0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 Id="rId3" Type="http://schemas.openxmlformats.org/officeDocument/2006/relationships/image" Target="../media/image21.jpg"/><Relationship Id="rId4" Type="http://schemas.openxmlformats.org/officeDocument/2006/relationships/image" Target="../media/image24.jpg"/><Relationship Id="rId5" Type="http://schemas.openxmlformats.org/officeDocument/2006/relationships/image" Target="../media/image23.jpg"/><Relationship Id="rId6" Type="http://schemas.openxmlformats.org/officeDocument/2006/relationships/image" Target="../media/image19.jpg"/><Relationship Id="rId7" Type="http://schemas.openxmlformats.org/officeDocument/2006/relationships/image" Target="../media/image0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0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d8.dd:8088/dnights/grid.html" TargetMode="External"/><Relationship Id="rId4" Type="http://schemas.openxmlformats.org/officeDocument/2006/relationships/hyperlink" Target="http://d8.dd:8088/dnights/boxy.html" TargetMode="External"/><Relationship Id="rId11" Type="http://schemas.openxmlformats.org/officeDocument/2006/relationships/image" Target="../media/image03.png"/><Relationship Id="rId10" Type="http://schemas.openxmlformats.org/officeDocument/2006/relationships/hyperlink" Target="http://foundation.zurb.com/docs/index.html" TargetMode="External"/><Relationship Id="rId9" Type="http://schemas.openxmlformats.org/officeDocument/2006/relationships/hyperlink" Target="http://d8.dd:8088/dnights/pizza/index.html" TargetMode="External"/><Relationship Id="rId5" Type="http://schemas.openxmlformats.org/officeDocument/2006/relationships/hyperlink" Target="http://d8.dd:8088/dnights/slick.html" TargetMode="External"/><Relationship Id="rId6" Type="http://schemas.openxmlformats.org/officeDocument/2006/relationships/hyperlink" Target="http://d8.dd:8088/dnights/interchange.html" TargetMode="External"/><Relationship Id="rId7" Type="http://schemas.openxmlformats.org/officeDocument/2006/relationships/hyperlink" Target="http://d8.dd:8088/dnights/ks.html" TargetMode="External"/><Relationship Id="rId8" Type="http://schemas.openxmlformats.org/officeDocument/2006/relationships/hyperlink" Target="http://d8.dd:8088/dnights/clearing.html"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 Id="rId3" Type="http://schemas.openxmlformats.org/officeDocument/2006/relationships/hyperlink" Target="http://zurb.com/ink/" TargetMode="External"/><Relationship Id="rId4" Type="http://schemas.openxmlformats.org/officeDocument/2006/relationships/hyperlink" Target="http://foundation.zurb.com/apps/" TargetMode="External"/><Relationship Id="rId5" Type="http://schemas.openxmlformats.org/officeDocument/2006/relationships/hyperlink" Target="http://zurb.com/article/1403/foundation-6-prototype-to-production" TargetMode="External"/><Relationship Id="rId6" Type="http://schemas.openxmlformats.org/officeDocument/2006/relationships/hyperlink" Target="http://zurb.com/playground" TargetMode="External"/><Relationship Id="rId7" Type="http://schemas.openxmlformats.org/officeDocument/2006/relationships/image" Target="../media/image0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7.xml"/><Relationship Id="rId3" Type="http://schemas.openxmlformats.org/officeDocument/2006/relationships/image" Target="../media/image05.png"/><Relationship Id="rId4" Type="http://schemas.openxmlformats.org/officeDocument/2006/relationships/image" Target="../media/image01.png"/><Relationship Id="rId5" Type="http://schemas.openxmlformats.org/officeDocument/2006/relationships/image" Target="../media/image03.png"/><Relationship Id="rId6" Type="http://schemas.openxmlformats.org/officeDocument/2006/relationships/image" Target="../media/image0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 Id="rId3" Type="http://schemas.openxmlformats.org/officeDocument/2006/relationships/image" Target="../media/image2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0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0.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0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www.drupal.org/node/2258987" TargetMode="External"/><Relationship Id="rId4" Type="http://schemas.openxmlformats.org/officeDocument/2006/relationships/hyperlink" Target="https://www.drupal.org/node/2416959" TargetMode="External"/><Relationship Id="rId5" Type="http://schemas.openxmlformats.org/officeDocument/2006/relationships/image" Target="../media/image0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0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0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9.xml"/><Relationship Id="rId3" Type="http://schemas.openxmlformats.org/officeDocument/2006/relationships/image" Target="../media/image0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 name="Shape 51"/>
        <p:cNvGrpSpPr/>
        <p:nvPr/>
      </p:nvGrpSpPr>
      <p:grpSpPr>
        <a:xfrm>
          <a:off x="0" y="0"/>
          <a:ext cx="0" cy="0"/>
          <a:chOff x="0" y="0"/>
          <a:chExt cx="0" cy="0"/>
        </a:xfrm>
      </p:grpSpPr>
      <p:sp>
        <p:nvSpPr>
          <p:cNvPr id="52" name="Shape 52"/>
          <p:cNvSpPr txBox="1"/>
          <p:nvPr>
            <p:ph type="ctrTitle"/>
          </p:nvPr>
        </p:nvSpPr>
        <p:spPr>
          <a:xfrm>
            <a:off x="311700" y="595975"/>
            <a:ext cx="8520599" cy="1957799"/>
          </a:xfrm>
          <a:prstGeom prst="rect">
            <a:avLst/>
          </a:prstGeom>
        </p:spPr>
        <p:txBody>
          <a:bodyPr anchorCtr="0" anchor="b" bIns="91425" lIns="91425" rIns="91425" tIns="91425">
            <a:noAutofit/>
          </a:bodyPr>
          <a:lstStyle/>
          <a:p>
            <a:pPr lvl="0" rtl="0">
              <a:spcBef>
                <a:spcPts val="0"/>
              </a:spcBef>
              <a:buNone/>
            </a:pPr>
            <a:r>
              <a:rPr lang="en"/>
              <a:t>Foundation &amp; Drupal 8 </a:t>
            </a:r>
          </a:p>
        </p:txBody>
      </p:sp>
      <p:sp>
        <p:nvSpPr>
          <p:cNvPr id="53" name="Shape 53"/>
          <p:cNvSpPr txBox="1"/>
          <p:nvPr>
            <p:ph idx="1" type="subTitle"/>
          </p:nvPr>
        </p:nvSpPr>
        <p:spPr>
          <a:xfrm>
            <a:off x="311700" y="3165823"/>
            <a:ext cx="8520599" cy="733499"/>
          </a:xfrm>
          <a:prstGeom prst="rect">
            <a:avLst/>
          </a:prstGeom>
        </p:spPr>
        <p:txBody>
          <a:bodyPr anchorCtr="0" anchor="t" bIns="91425" lIns="91425" rIns="91425" tIns="91425">
            <a:noAutofit/>
          </a:bodyPr>
          <a:lstStyle/>
          <a:p>
            <a:pPr lvl="0" rtl="0">
              <a:spcBef>
                <a:spcPts val="0"/>
              </a:spcBef>
              <a:buNone/>
            </a:pPr>
            <a:r>
              <a:rPr lang="en"/>
              <a:t>Theme and Load Responsively</a:t>
            </a:r>
          </a:p>
        </p:txBody>
      </p:sp>
      <p:pic>
        <p:nvPicPr>
          <p:cNvPr id="54" name="Shape 54"/>
          <p:cNvPicPr preferRelativeResize="0"/>
          <p:nvPr/>
        </p:nvPicPr>
        <p:blipFill>
          <a:blip r:embed="rId3">
            <a:alphaModFix/>
          </a:blip>
          <a:stretch>
            <a:fillRect/>
          </a:stretch>
        </p:blipFill>
        <p:spPr>
          <a:xfrm>
            <a:off x="6142758" y="4289608"/>
            <a:ext cx="719916" cy="543333"/>
          </a:xfrm>
          <a:prstGeom prst="rect">
            <a:avLst/>
          </a:prstGeom>
          <a:noFill/>
          <a:ln>
            <a:noFill/>
          </a:ln>
        </p:spPr>
      </p:pic>
      <p:pic>
        <p:nvPicPr>
          <p:cNvPr id="55" name="Shape 55"/>
          <p:cNvPicPr preferRelativeResize="0"/>
          <p:nvPr/>
        </p:nvPicPr>
        <p:blipFill>
          <a:blip r:embed="rId4">
            <a:alphaModFix/>
          </a:blip>
          <a:stretch>
            <a:fillRect/>
          </a:stretch>
        </p:blipFill>
        <p:spPr>
          <a:xfrm>
            <a:off x="6108800" y="4214900"/>
            <a:ext cx="787833" cy="692750"/>
          </a:xfrm>
          <a:prstGeom prst="rect">
            <a:avLst/>
          </a:prstGeom>
          <a:noFill/>
          <a:ln>
            <a:noFill/>
          </a:ln>
        </p:spPr>
      </p:pic>
      <p:pic>
        <p:nvPicPr>
          <p:cNvPr id="56" name="Shape 56"/>
          <p:cNvPicPr preferRelativeResize="0"/>
          <p:nvPr/>
        </p:nvPicPr>
        <p:blipFill>
          <a:blip r:embed="rId5">
            <a:alphaModFix/>
          </a:blip>
          <a:stretch>
            <a:fillRect/>
          </a:stretch>
        </p:blipFill>
        <p:spPr>
          <a:xfrm>
            <a:off x="6163133" y="4289608"/>
            <a:ext cx="679166" cy="543333"/>
          </a:xfrm>
          <a:prstGeom prst="rect">
            <a:avLst/>
          </a:prstGeom>
          <a:noFill/>
          <a:ln>
            <a:noFill/>
          </a:ln>
        </p:spPr>
      </p:pic>
      <p:pic>
        <p:nvPicPr>
          <p:cNvPr id="57" name="Shape 57"/>
          <p:cNvPicPr preferRelativeResize="0"/>
          <p:nvPr/>
        </p:nvPicPr>
        <p:blipFill>
          <a:blip r:embed="rId6">
            <a:alphaModFix/>
          </a:blip>
          <a:stretch>
            <a:fillRect/>
          </a:stretch>
        </p:blipFill>
        <p:spPr>
          <a:xfrm>
            <a:off x="5956400" y="4194525"/>
            <a:ext cx="787833" cy="733500"/>
          </a:xfrm>
          <a:prstGeom prst="rect">
            <a:avLst/>
          </a:prstGeom>
          <a:noFill/>
          <a:ln>
            <a:noFill/>
          </a:ln>
        </p:spPr>
      </p:pic>
      <p:pic>
        <p:nvPicPr>
          <p:cNvPr id="58" name="Shape 58"/>
          <p:cNvPicPr preferRelativeResize="0"/>
          <p:nvPr/>
        </p:nvPicPr>
        <p:blipFill>
          <a:blip r:embed="rId5">
            <a:alphaModFix/>
          </a:blip>
          <a:stretch>
            <a:fillRect/>
          </a:stretch>
        </p:blipFill>
        <p:spPr>
          <a:xfrm>
            <a:off x="4795925" y="4206300"/>
            <a:ext cx="952500" cy="762000"/>
          </a:xfrm>
          <a:prstGeom prst="rect">
            <a:avLst/>
          </a:prstGeom>
          <a:noFill/>
          <a:ln>
            <a:noFill/>
          </a:ln>
        </p:spPr>
      </p:pic>
      <p:pic>
        <p:nvPicPr>
          <p:cNvPr id="59" name="Shape 59"/>
          <p:cNvPicPr preferRelativeResize="0"/>
          <p:nvPr/>
        </p:nvPicPr>
        <p:blipFill>
          <a:blip r:embed="rId4">
            <a:alphaModFix/>
          </a:blip>
          <a:stretch>
            <a:fillRect/>
          </a:stretch>
        </p:blipFill>
        <p:spPr>
          <a:xfrm>
            <a:off x="3581400" y="4206300"/>
            <a:ext cx="866581" cy="761999"/>
          </a:xfrm>
          <a:prstGeom prst="rect">
            <a:avLst/>
          </a:prstGeom>
          <a:noFill/>
          <a:ln>
            <a:noFill/>
          </a:ln>
        </p:spPr>
      </p:pic>
      <p:pic>
        <p:nvPicPr>
          <p:cNvPr id="60" name="Shape 60"/>
          <p:cNvPicPr preferRelativeResize="0"/>
          <p:nvPr/>
        </p:nvPicPr>
        <p:blipFill>
          <a:blip r:embed="rId3">
            <a:alphaModFix/>
          </a:blip>
          <a:stretch>
            <a:fillRect/>
          </a:stretch>
        </p:blipFill>
        <p:spPr>
          <a:xfrm>
            <a:off x="2490700" y="4224031"/>
            <a:ext cx="866574" cy="654018"/>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90250" y="526350"/>
            <a:ext cx="5683800" cy="4090800"/>
          </a:xfrm>
          <a:prstGeom prst="rect">
            <a:avLst/>
          </a:prstGeom>
        </p:spPr>
        <p:txBody>
          <a:bodyPr anchorCtr="0" anchor="ctr" bIns="91425" lIns="91425" rIns="91425" tIns="91425">
            <a:noAutofit/>
          </a:bodyPr>
          <a:lstStyle/>
          <a:p>
            <a:pPr>
              <a:spcBef>
                <a:spcPts val="0"/>
              </a:spcBef>
              <a:buNone/>
            </a:pPr>
            <a:r>
              <a:rPr lang="en"/>
              <a:t>D8 Theme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265500" y="1375599"/>
            <a:ext cx="4045199" cy="1551900"/>
          </a:xfrm>
          <a:prstGeom prst="rect">
            <a:avLst/>
          </a:prstGeom>
        </p:spPr>
        <p:txBody>
          <a:bodyPr anchorCtr="0" anchor="b" bIns="91425" lIns="91425" rIns="91425" tIns="91425">
            <a:noAutofit/>
          </a:bodyPr>
          <a:lstStyle/>
          <a:p>
            <a:pPr>
              <a:spcBef>
                <a:spcPts val="0"/>
              </a:spcBef>
              <a:buNone/>
            </a:pPr>
            <a:r>
              <a:rPr lang="en"/>
              <a:t>8 ready?</a:t>
            </a:r>
          </a:p>
        </p:txBody>
      </p:sp>
      <p:sp>
        <p:nvSpPr>
          <p:cNvPr id="143" name="Shape 143"/>
          <p:cNvSpPr txBox="1"/>
          <p:nvPr>
            <p:ph idx="1" type="subTitle"/>
          </p:nvPr>
        </p:nvSpPr>
        <p:spPr>
          <a:xfrm>
            <a:off x="265500" y="2981125"/>
            <a:ext cx="4045199" cy="1345500"/>
          </a:xfrm>
          <a:prstGeom prst="rect">
            <a:avLst/>
          </a:prstGeom>
        </p:spPr>
        <p:txBody>
          <a:bodyPr anchorCtr="0" anchor="t" bIns="91425" lIns="91425" rIns="91425" tIns="91425">
            <a:noAutofit/>
          </a:bodyPr>
          <a:lstStyle/>
          <a:p>
            <a:pPr rtl="0">
              <a:spcBef>
                <a:spcPts val="0"/>
              </a:spcBef>
              <a:buNone/>
            </a:pPr>
            <a:r>
              <a:rPr lang="en"/>
              <a:t>Time to start, kids!</a:t>
            </a:r>
          </a:p>
          <a:p>
            <a:pPr>
              <a:spcBef>
                <a:spcPts val="0"/>
              </a:spcBef>
              <a:buNone/>
            </a:pPr>
            <a:r>
              <a:rPr lang="en"/>
              <a:t>says </a:t>
            </a:r>
            <a:r>
              <a:rPr lang="en" u="sng">
                <a:solidFill>
                  <a:schemeClr val="hlink"/>
                </a:solidFill>
                <a:hlinkClick r:id="rId3"/>
              </a:rPr>
              <a:t>dries</a:t>
            </a:r>
            <a:r>
              <a:rPr lang="en"/>
              <a:t>.</a:t>
            </a:r>
          </a:p>
        </p:txBody>
      </p:sp>
      <p:sp>
        <p:nvSpPr>
          <p:cNvPr id="144" name="Shape 144"/>
          <p:cNvSpPr txBox="1"/>
          <p:nvPr>
            <p:ph idx="2" type="body"/>
          </p:nvPr>
        </p:nvSpPr>
        <p:spPr>
          <a:xfrm>
            <a:off x="4939500" y="724200"/>
            <a:ext cx="3837000" cy="3695099"/>
          </a:xfrm>
          <a:prstGeom prst="rect">
            <a:avLst/>
          </a:prstGeom>
        </p:spPr>
        <p:txBody>
          <a:bodyPr anchorCtr="0" anchor="ctr" bIns="91425" lIns="91425" rIns="91425" tIns="91425">
            <a:noAutofit/>
          </a:bodyPr>
          <a:lstStyle/>
          <a:p>
            <a:pPr rtl="0">
              <a:spcBef>
                <a:spcPts val="0"/>
              </a:spcBef>
              <a:buNone/>
            </a:pPr>
            <a:r>
              <a:rPr lang="en"/>
              <a:t>Start now on D8 sites if</a:t>
            </a:r>
          </a:p>
          <a:p>
            <a:pPr indent="0" lvl="0" marL="0" marR="0" rtl="0" algn="l">
              <a:lnSpc>
                <a:spcPct val="115000"/>
              </a:lnSpc>
              <a:spcBef>
                <a:spcPts val="0"/>
              </a:spcBef>
              <a:spcAft>
                <a:spcPts val="1600"/>
              </a:spcAft>
              <a:buClr>
                <a:srgbClr val="000000"/>
              </a:buClr>
              <a:buSzPct val="61111"/>
              <a:buNone/>
            </a:pPr>
            <a:r>
              <a:rPr lang="en"/>
              <a:t>Sites that rely mainly on the expanded functionality provided by Drupal 8 core alone.</a:t>
            </a:r>
          </a:p>
          <a:p>
            <a:pPr indent="0" lvl="0" marL="0" marR="0" rtl="0" algn="l">
              <a:lnSpc>
                <a:spcPct val="115000"/>
              </a:lnSpc>
              <a:spcBef>
                <a:spcPts val="0"/>
              </a:spcBef>
              <a:spcAft>
                <a:spcPts val="1600"/>
              </a:spcAft>
              <a:buClr>
                <a:srgbClr val="000000"/>
              </a:buClr>
              <a:buSzPct val="61111"/>
              <a:buNone/>
            </a:pPr>
            <a:r>
              <a:rPr b="1" lang="en"/>
              <a:t>Projects that will take months of development time.</a:t>
            </a:r>
          </a:p>
          <a:p>
            <a:pPr indent="0" lvl="0" marL="0" marR="0" rtl="0" algn="l">
              <a:lnSpc>
                <a:spcPct val="115000"/>
              </a:lnSpc>
              <a:spcBef>
                <a:spcPts val="0"/>
              </a:spcBef>
              <a:spcAft>
                <a:spcPts val="1600"/>
              </a:spcAft>
              <a:buClr>
                <a:srgbClr val="000000"/>
              </a:buClr>
              <a:buSzPct val="61111"/>
              <a:buNone/>
            </a:pPr>
            <a:r>
              <a:rPr lang="en"/>
              <a:t>Sites for which the benefits of Drupal 8's outweigh the effort needed to port (or work around) contributed modules that do not yet have Drupal 8 versions.</a:t>
            </a:r>
          </a:p>
          <a:p>
            <a:pPr>
              <a:spcBef>
                <a:spcPts val="0"/>
              </a:spcBef>
              <a:buNone/>
            </a:pPr>
            <a:r>
              <a:t/>
            </a:r>
            <a:endParaRPr/>
          </a:p>
        </p:txBody>
      </p:sp>
      <p:pic>
        <p:nvPicPr>
          <p:cNvPr id="145" name="Shape 145"/>
          <p:cNvPicPr preferRelativeResize="0"/>
          <p:nvPr/>
        </p:nvPicPr>
        <p:blipFill>
          <a:blip r:embed="rId4">
            <a:alphaModFix/>
          </a:blip>
          <a:stretch>
            <a:fillRect/>
          </a:stretch>
        </p:blipFill>
        <p:spPr>
          <a:xfrm>
            <a:off x="122125" y="4150375"/>
            <a:ext cx="945924" cy="8807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9" name="Shape 149"/>
        <p:cNvGrpSpPr/>
        <p:nvPr/>
      </p:nvGrpSpPr>
      <p:grpSpPr>
        <a:xfrm>
          <a:off x="0" y="0"/>
          <a:ext cx="0" cy="0"/>
          <a:chOff x="0" y="0"/>
          <a:chExt cx="0" cy="0"/>
        </a:xfrm>
      </p:grpSpPr>
      <p:sp>
        <p:nvSpPr>
          <p:cNvPr id="150" name="Shape 150"/>
          <p:cNvSpPr txBox="1"/>
          <p:nvPr>
            <p:ph type="title"/>
          </p:nvPr>
        </p:nvSpPr>
        <p:spPr>
          <a:xfrm>
            <a:off x="265500" y="1375599"/>
            <a:ext cx="4045199" cy="1551900"/>
          </a:xfrm>
          <a:prstGeom prst="rect">
            <a:avLst/>
          </a:prstGeom>
        </p:spPr>
        <p:txBody>
          <a:bodyPr anchorCtr="0" anchor="b" bIns="91425" lIns="91425" rIns="91425" tIns="91425">
            <a:noAutofit/>
          </a:bodyPr>
          <a:lstStyle/>
          <a:p>
            <a:pPr>
              <a:spcBef>
                <a:spcPts val="0"/>
              </a:spcBef>
              <a:buNone/>
            </a:pPr>
            <a:r>
              <a:rPr lang="en"/>
              <a:t>Create D8 Theme </a:t>
            </a:r>
          </a:p>
        </p:txBody>
      </p:sp>
      <p:sp>
        <p:nvSpPr>
          <p:cNvPr id="151" name="Shape 151"/>
          <p:cNvSpPr txBox="1"/>
          <p:nvPr>
            <p:ph idx="1" type="subTitle"/>
          </p:nvPr>
        </p:nvSpPr>
        <p:spPr>
          <a:xfrm>
            <a:off x="265500" y="2981125"/>
            <a:ext cx="4045199" cy="1345500"/>
          </a:xfrm>
          <a:prstGeom prst="rect">
            <a:avLst/>
          </a:prstGeom>
        </p:spPr>
        <p:txBody>
          <a:bodyPr anchorCtr="0" anchor="t" bIns="91425" lIns="91425" rIns="91425" tIns="91425">
            <a:noAutofit/>
          </a:bodyPr>
          <a:lstStyle/>
          <a:p>
            <a:pPr>
              <a:spcBef>
                <a:spcPts val="0"/>
              </a:spcBef>
              <a:buNone/>
            </a:pPr>
            <a:r>
              <a:t/>
            </a:r>
            <a:endParaRPr/>
          </a:p>
        </p:txBody>
      </p:sp>
      <p:sp>
        <p:nvSpPr>
          <p:cNvPr id="152" name="Shape 152"/>
          <p:cNvSpPr txBox="1"/>
          <p:nvPr>
            <p:ph idx="2" type="body"/>
          </p:nvPr>
        </p:nvSpPr>
        <p:spPr>
          <a:xfrm>
            <a:off x="4939500" y="724200"/>
            <a:ext cx="3837000" cy="3695099"/>
          </a:xfrm>
          <a:prstGeom prst="rect">
            <a:avLst/>
          </a:prstGeom>
        </p:spPr>
        <p:txBody>
          <a:bodyPr anchorCtr="0" anchor="ctr" bIns="91425" lIns="91425" rIns="91425" tIns="91425">
            <a:noAutofit/>
          </a:bodyPr>
          <a:lstStyle/>
          <a:p>
            <a:pPr rtl="0">
              <a:spcBef>
                <a:spcPts val="0"/>
              </a:spcBef>
              <a:buNone/>
            </a:pPr>
            <a:r>
              <a:rPr lang="en"/>
              <a:t>Create &amp; Configure Theme</a:t>
            </a:r>
          </a:p>
          <a:p>
            <a:pPr rtl="0">
              <a:spcBef>
                <a:spcPts val="0"/>
              </a:spcBef>
              <a:buNone/>
            </a:pPr>
            <a:r>
              <a:rPr lang="en"/>
              <a:t>Review Twig</a:t>
            </a:r>
          </a:p>
          <a:p>
            <a:pPr>
              <a:spcBef>
                <a:spcPts val="0"/>
              </a:spcBef>
              <a:buNone/>
            </a:pPr>
            <a:r>
              <a:rPr lang="en"/>
              <a:t>Review SASS</a:t>
            </a:r>
          </a:p>
        </p:txBody>
      </p:sp>
      <p:pic>
        <p:nvPicPr>
          <p:cNvPr id="153" name="Shape 153"/>
          <p:cNvPicPr preferRelativeResize="0"/>
          <p:nvPr/>
        </p:nvPicPr>
        <p:blipFill>
          <a:blip r:embed="rId3">
            <a:alphaModFix/>
          </a:blip>
          <a:stretch>
            <a:fillRect/>
          </a:stretch>
        </p:blipFill>
        <p:spPr>
          <a:xfrm>
            <a:off x="0" y="4276500"/>
            <a:ext cx="986000" cy="867000"/>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type="title"/>
          </p:nvPr>
        </p:nvSpPr>
        <p:spPr>
          <a:xfrm>
            <a:off x="265500" y="1375599"/>
            <a:ext cx="4045199" cy="1551900"/>
          </a:xfrm>
          <a:prstGeom prst="rect">
            <a:avLst/>
          </a:prstGeom>
        </p:spPr>
        <p:txBody>
          <a:bodyPr anchorCtr="0" anchor="b" bIns="91425" lIns="91425" rIns="91425" tIns="91425">
            <a:noAutofit/>
          </a:bodyPr>
          <a:lstStyle/>
          <a:p>
            <a:pPr lvl="0" rtl="0">
              <a:spcBef>
                <a:spcPts val="0"/>
              </a:spcBef>
              <a:buNone/>
            </a:pPr>
            <a:r>
              <a:rPr lang="en"/>
              <a:t>Starter Theme</a:t>
            </a:r>
          </a:p>
        </p:txBody>
      </p:sp>
      <p:sp>
        <p:nvSpPr>
          <p:cNvPr id="159" name="Shape 159"/>
          <p:cNvSpPr txBox="1"/>
          <p:nvPr>
            <p:ph idx="1" type="subTitle"/>
          </p:nvPr>
        </p:nvSpPr>
        <p:spPr>
          <a:xfrm>
            <a:off x="265500" y="2981125"/>
            <a:ext cx="4045199" cy="1345500"/>
          </a:xfrm>
          <a:prstGeom prst="rect">
            <a:avLst/>
          </a:prstGeom>
        </p:spPr>
        <p:txBody>
          <a:bodyPr anchorCtr="0" anchor="t" bIns="91425" lIns="91425" rIns="91425" tIns="91425">
            <a:noAutofit/>
          </a:bodyPr>
          <a:lstStyle/>
          <a:p>
            <a:pPr lvl="0" rtl="0">
              <a:spcBef>
                <a:spcPts val="0"/>
              </a:spcBef>
              <a:buNone/>
            </a:pPr>
            <a:r>
              <a:rPr lang="en" u="sng">
                <a:solidFill>
                  <a:schemeClr val="hlink"/>
                </a:solidFill>
                <a:hlinkClick r:id="rId3"/>
              </a:rPr>
              <a:t>debug</a:t>
            </a:r>
            <a:br>
              <a:rPr lang="en"/>
            </a:br>
            <a:r>
              <a:rPr lang="en" u="sng">
                <a:solidFill>
                  <a:schemeClr val="hlink"/>
                </a:solidFill>
                <a:hlinkClick r:id="rId4"/>
              </a:rPr>
              <a:t>configuration</a:t>
            </a:r>
          </a:p>
        </p:txBody>
      </p:sp>
      <p:sp>
        <p:nvSpPr>
          <p:cNvPr id="160" name="Shape 160"/>
          <p:cNvSpPr txBox="1"/>
          <p:nvPr>
            <p:ph idx="2" type="body"/>
          </p:nvPr>
        </p:nvSpPr>
        <p:spPr>
          <a:xfrm>
            <a:off x="4939500" y="724200"/>
            <a:ext cx="3837000" cy="3695099"/>
          </a:xfrm>
          <a:prstGeom prst="rect">
            <a:avLst/>
          </a:prstGeom>
        </p:spPr>
        <p:txBody>
          <a:bodyPr anchorCtr="0" anchor="ctr" bIns="91425" lIns="91425" rIns="91425" tIns="91425">
            <a:noAutofit/>
          </a:bodyPr>
          <a:lstStyle/>
          <a:p>
            <a:pPr rtl="0">
              <a:spcBef>
                <a:spcPts val="0"/>
              </a:spcBef>
              <a:buNone/>
            </a:pPr>
            <a:r>
              <a:rPr lang="en"/>
              <a:t>Copy Starter Theme</a:t>
            </a:r>
            <a:br>
              <a:rPr lang="en"/>
            </a:br>
            <a:r>
              <a:rPr lang="en"/>
              <a:t>Configure </a:t>
            </a:r>
          </a:p>
          <a:p>
            <a:pPr indent="-228600" lvl="0" marL="457200" rtl="0">
              <a:spcBef>
                <a:spcPts val="0"/>
              </a:spcBef>
            </a:pPr>
            <a:r>
              <a:rPr lang="en"/>
              <a:t>THEME.info.yml	</a:t>
            </a:r>
          </a:p>
          <a:p>
            <a:pPr indent="-228600" lvl="1" marL="1371600" rtl="0">
              <a:spcBef>
                <a:spcPts val="0"/>
              </a:spcBef>
            </a:pPr>
            <a:r>
              <a:rPr lang="en"/>
              <a:t>add libraries</a:t>
            </a:r>
          </a:p>
          <a:p>
            <a:pPr indent="-228600" lvl="0" marL="457200" rtl="0">
              <a:spcBef>
                <a:spcPts val="0"/>
              </a:spcBef>
            </a:pPr>
            <a:r>
              <a:rPr lang="en"/>
              <a:t>THEME.libraries.yml</a:t>
            </a:r>
          </a:p>
          <a:p>
            <a:pPr indent="-228600" lvl="1" marL="1371600" rtl="0">
              <a:spcBef>
                <a:spcPts val="0"/>
              </a:spcBef>
            </a:pPr>
            <a:r>
              <a:rPr lang="en"/>
              <a:t>add CSS/JS</a:t>
            </a:r>
          </a:p>
          <a:p>
            <a:pPr indent="-228600" lvl="1" marL="1371600" rtl="0">
              <a:spcBef>
                <a:spcPts val="0"/>
              </a:spcBef>
            </a:pPr>
            <a:r>
              <a:rPr lang="en"/>
              <a:t>drupal_add_js/css gone</a:t>
            </a:r>
          </a:p>
          <a:p>
            <a:pPr indent="-228600" lvl="1" marL="1371600" rtl="0">
              <a:spcBef>
                <a:spcPts val="0"/>
              </a:spcBef>
            </a:pPr>
            <a:r>
              <a:rPr lang="en" u="sng">
                <a:solidFill>
                  <a:schemeClr val="hlink"/>
                </a:solidFill>
                <a:hlinkClick r:id="rId5"/>
              </a:rPr>
              <a:t>core library</a:t>
            </a:r>
          </a:p>
          <a:p>
            <a:pPr indent="-228600" lvl="0" marL="457200" rtl="0">
              <a:spcBef>
                <a:spcPts val="0"/>
              </a:spcBef>
            </a:pPr>
            <a:r>
              <a:rPr lang="en"/>
              <a:t>THEME.theme = template.php</a:t>
            </a:r>
          </a:p>
          <a:p>
            <a:pPr indent="-228600" lvl="1" marL="1371600" rtl="0">
              <a:spcBef>
                <a:spcPts val="0"/>
              </a:spcBef>
            </a:pPr>
            <a:r>
              <a:rPr lang="en"/>
              <a:t>add remote file css_alter</a:t>
            </a:r>
          </a:p>
          <a:p>
            <a:pPr indent="-228600" lvl="0" marL="457200" rtl="0">
              <a:spcBef>
                <a:spcPts val="0"/>
              </a:spcBef>
            </a:pPr>
            <a:r>
              <a:rPr lang="en"/>
              <a:t>services.yml</a:t>
            </a:r>
          </a:p>
          <a:p>
            <a:pPr indent="-228600" lvl="1" marL="1371600" rtl="0">
              <a:spcBef>
                <a:spcPts val="0"/>
              </a:spcBef>
            </a:pPr>
            <a:r>
              <a:rPr lang="en"/>
              <a:t>show render html</a:t>
            </a:r>
          </a:p>
        </p:txBody>
      </p:sp>
      <p:pic>
        <p:nvPicPr>
          <p:cNvPr id="161" name="Shape 161"/>
          <p:cNvPicPr preferRelativeResize="0"/>
          <p:nvPr/>
        </p:nvPicPr>
        <p:blipFill>
          <a:blip r:embed="rId6">
            <a:alphaModFix/>
          </a:blip>
          <a:stretch>
            <a:fillRect/>
          </a:stretch>
        </p:blipFill>
        <p:spPr>
          <a:xfrm>
            <a:off x="0" y="4276500"/>
            <a:ext cx="986000" cy="867000"/>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sp>
        <p:nvSpPr>
          <p:cNvPr id="166" name="Shape 166"/>
          <p:cNvSpPr txBox="1"/>
          <p:nvPr>
            <p:ph type="title"/>
          </p:nvPr>
        </p:nvSpPr>
        <p:spPr>
          <a:xfrm>
            <a:off x="265500" y="1375599"/>
            <a:ext cx="4045199" cy="1551900"/>
          </a:xfrm>
          <a:prstGeom prst="rect">
            <a:avLst/>
          </a:prstGeom>
        </p:spPr>
        <p:txBody>
          <a:bodyPr anchorCtr="0" anchor="b" bIns="91425" lIns="91425" rIns="91425" tIns="91425">
            <a:noAutofit/>
          </a:bodyPr>
          <a:lstStyle/>
          <a:p>
            <a:pPr lvl="0" rtl="0">
              <a:spcBef>
                <a:spcPts val="0"/>
              </a:spcBef>
              <a:buNone/>
            </a:pPr>
            <a:r>
              <a:rPr lang="en"/>
              <a:t>Base Theme</a:t>
            </a:r>
          </a:p>
        </p:txBody>
      </p:sp>
      <p:sp>
        <p:nvSpPr>
          <p:cNvPr id="167" name="Shape 167"/>
          <p:cNvSpPr txBox="1"/>
          <p:nvPr>
            <p:ph idx="1" type="body"/>
          </p:nvPr>
        </p:nvSpPr>
        <p:spPr>
          <a:xfrm>
            <a:off x="4939500" y="724200"/>
            <a:ext cx="3837000" cy="3695099"/>
          </a:xfrm>
          <a:prstGeom prst="rect">
            <a:avLst/>
          </a:prstGeom>
        </p:spPr>
        <p:txBody>
          <a:bodyPr anchorCtr="0" anchor="ctr" bIns="91425" lIns="91425" rIns="91425" tIns="91425">
            <a:noAutofit/>
          </a:bodyPr>
          <a:lstStyle/>
          <a:p>
            <a:pPr indent="-228600" lvl="0" marL="457200" rtl="0">
              <a:spcBef>
                <a:spcPts val="0"/>
              </a:spcBef>
            </a:pPr>
            <a:r>
              <a:rPr lang="en"/>
              <a:t>Z_F.info.yml	</a:t>
            </a:r>
          </a:p>
          <a:p>
            <a:pPr indent="-228600" lvl="1" marL="1371600" rtl="0">
              <a:spcBef>
                <a:spcPts val="0"/>
              </a:spcBef>
            </a:pPr>
            <a:r>
              <a:rPr lang="en"/>
              <a:t>regions</a:t>
            </a:r>
          </a:p>
          <a:p>
            <a:pPr indent="-228600" lvl="0" marL="457200" rtl="0">
              <a:spcBef>
                <a:spcPts val="0"/>
              </a:spcBef>
            </a:pPr>
            <a:r>
              <a:rPr lang="en"/>
              <a:t>Z_F.libraries.yml</a:t>
            </a:r>
          </a:p>
          <a:p>
            <a:pPr indent="-228600" lvl="1" marL="1371600" rtl="0">
              <a:spcBef>
                <a:spcPts val="0"/>
              </a:spcBef>
            </a:pPr>
            <a:r>
              <a:rPr lang="en"/>
              <a:t>review CSS/JS</a:t>
            </a:r>
          </a:p>
          <a:p>
            <a:pPr indent="-228600" lvl="0" marL="457200" rtl="0">
              <a:spcBef>
                <a:spcPts val="0"/>
              </a:spcBef>
            </a:pPr>
            <a:r>
              <a:rPr lang="en"/>
              <a:t>Z_F.theme</a:t>
            </a:r>
          </a:p>
          <a:p>
            <a:pPr indent="-228600" lvl="1" marL="1371600" rtl="0">
              <a:spcBef>
                <a:spcPts val="0"/>
              </a:spcBef>
            </a:pPr>
            <a:r>
              <a:rPr lang="en"/>
              <a:t>sidebar 326 - 344</a:t>
            </a:r>
          </a:p>
        </p:txBody>
      </p:sp>
      <p:pic>
        <p:nvPicPr>
          <p:cNvPr id="168" name="Shape 168"/>
          <p:cNvPicPr preferRelativeResize="0"/>
          <p:nvPr/>
        </p:nvPicPr>
        <p:blipFill>
          <a:blip r:embed="rId3">
            <a:alphaModFix/>
          </a:blip>
          <a:stretch>
            <a:fillRect/>
          </a:stretch>
        </p:blipFill>
        <p:spPr>
          <a:xfrm>
            <a:off x="0" y="4276500"/>
            <a:ext cx="986000" cy="867000"/>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2" name="Shape 172"/>
        <p:cNvGrpSpPr/>
        <p:nvPr/>
      </p:nvGrpSpPr>
      <p:grpSpPr>
        <a:xfrm>
          <a:off x="0" y="0"/>
          <a:ext cx="0" cy="0"/>
          <a:chOff x="0" y="0"/>
          <a:chExt cx="0" cy="0"/>
        </a:xfrm>
      </p:grpSpPr>
      <p:sp>
        <p:nvSpPr>
          <p:cNvPr id="173" name="Shape 173"/>
          <p:cNvSpPr txBox="1"/>
          <p:nvPr>
            <p:ph type="title"/>
          </p:nvPr>
        </p:nvSpPr>
        <p:spPr>
          <a:xfrm>
            <a:off x="265500" y="1375599"/>
            <a:ext cx="4045199" cy="1551900"/>
          </a:xfrm>
          <a:prstGeom prst="rect">
            <a:avLst/>
          </a:prstGeom>
        </p:spPr>
        <p:txBody>
          <a:bodyPr anchorCtr="0" anchor="b" bIns="91425" lIns="91425" rIns="91425" tIns="91425">
            <a:noAutofit/>
          </a:bodyPr>
          <a:lstStyle/>
          <a:p>
            <a:pPr lvl="0" rtl="0">
              <a:spcBef>
                <a:spcPts val="0"/>
              </a:spcBef>
              <a:buNone/>
            </a:pPr>
            <a:r>
              <a:rPr lang="en"/>
              <a:t>Twig</a:t>
            </a:r>
          </a:p>
        </p:txBody>
      </p:sp>
      <p:sp>
        <p:nvSpPr>
          <p:cNvPr id="174" name="Shape 174"/>
          <p:cNvSpPr txBox="1"/>
          <p:nvPr>
            <p:ph idx="1" type="subTitle"/>
          </p:nvPr>
        </p:nvSpPr>
        <p:spPr>
          <a:xfrm>
            <a:off x="265500" y="2981125"/>
            <a:ext cx="4045199" cy="1345500"/>
          </a:xfrm>
          <a:prstGeom prst="rect">
            <a:avLst/>
          </a:prstGeom>
        </p:spPr>
        <p:txBody>
          <a:bodyPr anchorCtr="0" anchor="t" bIns="91425" lIns="91425" rIns="91425" tIns="91425">
            <a:noAutofit/>
          </a:bodyPr>
          <a:lstStyle/>
          <a:p>
            <a:pPr lvl="0" rtl="0">
              <a:spcBef>
                <a:spcPts val="0"/>
              </a:spcBef>
              <a:buNone/>
            </a:pPr>
            <a:r>
              <a:t/>
            </a:r>
            <a:endParaRPr/>
          </a:p>
        </p:txBody>
      </p:sp>
      <p:sp>
        <p:nvSpPr>
          <p:cNvPr id="175" name="Shape 175"/>
          <p:cNvSpPr txBox="1"/>
          <p:nvPr>
            <p:ph idx="2" type="body"/>
          </p:nvPr>
        </p:nvSpPr>
        <p:spPr>
          <a:xfrm>
            <a:off x="5039800" y="724200"/>
            <a:ext cx="3837000" cy="3695099"/>
          </a:xfrm>
          <a:prstGeom prst="rect">
            <a:avLst/>
          </a:prstGeom>
        </p:spPr>
        <p:txBody>
          <a:bodyPr anchorCtr="0" anchor="ctr" bIns="91425" lIns="91425" rIns="91425" tIns="91425">
            <a:noAutofit/>
          </a:bodyPr>
          <a:lstStyle/>
          <a:p>
            <a:pPr rtl="0">
              <a:spcBef>
                <a:spcPts val="0"/>
              </a:spcBef>
              <a:buNone/>
            </a:pPr>
            <a:r>
              <a:rPr lang="en"/>
              <a:t>Templates in Base Theme</a:t>
            </a:r>
          </a:p>
          <a:p>
            <a:pPr rtl="0">
              <a:spcBef>
                <a:spcPts val="0"/>
              </a:spcBef>
              <a:buNone/>
            </a:pPr>
            <a:r>
              <a:rPr lang="en"/>
              <a:t>	Page.html.twig</a:t>
            </a:r>
          </a:p>
          <a:p>
            <a:pPr rtl="0">
              <a:spcBef>
                <a:spcPts val="0"/>
              </a:spcBef>
              <a:buNone/>
            </a:pPr>
            <a:r>
              <a:rPr lang="en"/>
              <a:t>	page--front.html.twig</a:t>
            </a:r>
          </a:p>
          <a:p>
            <a:pPr lvl="0" rtl="0">
              <a:spcBef>
                <a:spcPts val="0"/>
              </a:spcBef>
              <a:buNone/>
            </a:pPr>
            <a:r>
              <a:t/>
            </a:r>
            <a:endParaRPr/>
          </a:p>
        </p:txBody>
      </p:sp>
      <p:pic>
        <p:nvPicPr>
          <p:cNvPr id="176" name="Shape 176"/>
          <p:cNvPicPr preferRelativeResize="0"/>
          <p:nvPr/>
        </p:nvPicPr>
        <p:blipFill>
          <a:blip r:embed="rId3">
            <a:alphaModFix/>
          </a:blip>
          <a:stretch>
            <a:fillRect/>
          </a:stretch>
        </p:blipFill>
        <p:spPr>
          <a:xfrm>
            <a:off x="0" y="4276500"/>
            <a:ext cx="986000" cy="867000"/>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265500" y="1375599"/>
            <a:ext cx="4045199" cy="1551900"/>
          </a:xfrm>
          <a:prstGeom prst="rect">
            <a:avLst/>
          </a:prstGeom>
        </p:spPr>
        <p:txBody>
          <a:bodyPr anchorCtr="0" anchor="b" bIns="91425" lIns="91425" rIns="91425" tIns="91425">
            <a:noAutofit/>
          </a:bodyPr>
          <a:lstStyle/>
          <a:p>
            <a:pPr lvl="0" rtl="0">
              <a:spcBef>
                <a:spcPts val="0"/>
              </a:spcBef>
              <a:buNone/>
            </a:pPr>
            <a:r>
              <a:rPr lang="en"/>
              <a:t>SASS</a:t>
            </a:r>
          </a:p>
        </p:txBody>
      </p:sp>
      <p:sp>
        <p:nvSpPr>
          <p:cNvPr id="182" name="Shape 182"/>
          <p:cNvSpPr txBox="1"/>
          <p:nvPr>
            <p:ph idx="1" type="subTitle"/>
          </p:nvPr>
        </p:nvSpPr>
        <p:spPr>
          <a:xfrm>
            <a:off x="265500" y="2981125"/>
            <a:ext cx="4045199" cy="1345500"/>
          </a:xfrm>
          <a:prstGeom prst="rect">
            <a:avLst/>
          </a:prstGeom>
        </p:spPr>
        <p:txBody>
          <a:bodyPr anchorCtr="0" anchor="t" bIns="91425" lIns="91425" rIns="91425" tIns="91425">
            <a:noAutofit/>
          </a:bodyPr>
          <a:lstStyle/>
          <a:p>
            <a:pPr lvl="0" rtl="0">
              <a:spcBef>
                <a:spcPts val="0"/>
              </a:spcBef>
              <a:buNone/>
            </a:pPr>
            <a:r>
              <a:t/>
            </a:r>
            <a:endParaRPr/>
          </a:p>
        </p:txBody>
      </p:sp>
      <p:sp>
        <p:nvSpPr>
          <p:cNvPr id="183" name="Shape 183"/>
          <p:cNvSpPr txBox="1"/>
          <p:nvPr>
            <p:ph idx="2" type="body"/>
          </p:nvPr>
        </p:nvSpPr>
        <p:spPr>
          <a:xfrm>
            <a:off x="4939500" y="724200"/>
            <a:ext cx="3837000" cy="3695099"/>
          </a:xfrm>
          <a:prstGeom prst="rect">
            <a:avLst/>
          </a:prstGeom>
        </p:spPr>
        <p:txBody>
          <a:bodyPr anchorCtr="0" anchor="ctr" bIns="91425" lIns="91425" rIns="91425" tIns="91425">
            <a:noAutofit/>
          </a:bodyPr>
          <a:lstStyle/>
          <a:p>
            <a:pPr indent="-228600" lvl="0" marL="457200" rtl="0">
              <a:spcBef>
                <a:spcPts val="0"/>
              </a:spcBef>
            </a:pPr>
            <a:r>
              <a:rPr lang="en"/>
              <a:t>SCSS</a:t>
            </a:r>
          </a:p>
          <a:p>
            <a:pPr indent="-228600" lvl="1" marL="914400" rtl="0">
              <a:spcBef>
                <a:spcPts val="0"/>
              </a:spcBef>
            </a:pPr>
            <a:r>
              <a:rPr lang="en"/>
              <a:t>folders</a:t>
            </a:r>
          </a:p>
          <a:p>
            <a:pPr indent="-228600" lvl="1" marL="914400" rtl="0">
              <a:spcBef>
                <a:spcPts val="0"/>
              </a:spcBef>
            </a:pPr>
            <a:r>
              <a:rPr lang="en"/>
              <a:t>variables</a:t>
            </a:r>
          </a:p>
          <a:p>
            <a:pPr indent="-228600" lvl="1" marL="914400" rtl="0">
              <a:spcBef>
                <a:spcPts val="0"/>
              </a:spcBef>
            </a:pPr>
            <a:r>
              <a:rPr lang="en"/>
              <a:t>mixins</a:t>
            </a:r>
          </a:p>
          <a:p>
            <a:pPr indent="-228600" lvl="0" marL="457200" rtl="0">
              <a:spcBef>
                <a:spcPts val="0"/>
              </a:spcBef>
            </a:pPr>
            <a:r>
              <a:rPr lang="en"/>
              <a:t>config.rb</a:t>
            </a:r>
          </a:p>
          <a:p>
            <a:pPr indent="-228600" lvl="0" marL="457200" rtl="0">
              <a:spcBef>
                <a:spcPts val="0"/>
              </a:spcBef>
            </a:pPr>
            <a:r>
              <a:rPr lang="en"/>
              <a:t>use base theme or sass to pick and choose css, js</a:t>
            </a:r>
          </a:p>
        </p:txBody>
      </p:sp>
      <p:pic>
        <p:nvPicPr>
          <p:cNvPr id="184" name="Shape 184"/>
          <p:cNvPicPr preferRelativeResize="0"/>
          <p:nvPr/>
        </p:nvPicPr>
        <p:blipFill>
          <a:blip r:embed="rId3">
            <a:alphaModFix/>
          </a:blip>
          <a:stretch>
            <a:fillRect/>
          </a:stretch>
        </p:blipFill>
        <p:spPr>
          <a:xfrm>
            <a:off x="0" y="4276500"/>
            <a:ext cx="986000" cy="8670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 SCSS */						/* SASS */</a:t>
            </a:r>
          </a:p>
        </p:txBody>
      </p:sp>
      <p:sp>
        <p:nvSpPr>
          <p:cNvPr id="190" name="Shape 190"/>
          <p:cNvSpPr txBox="1"/>
          <p:nvPr>
            <p:ph idx="1" type="body"/>
          </p:nvPr>
        </p:nvSpPr>
        <p:spPr>
          <a:xfrm>
            <a:off x="311700" y="1152475"/>
            <a:ext cx="3999899" cy="3416400"/>
          </a:xfrm>
          <a:prstGeom prst="rect">
            <a:avLst/>
          </a:prstGeom>
        </p:spPr>
        <p:txBody>
          <a:bodyPr anchorCtr="0" anchor="t" bIns="91425" lIns="91425" rIns="91425" tIns="91425">
            <a:noAutofit/>
          </a:bodyPr>
          <a:lstStyle/>
          <a:p>
            <a:pPr rtl="0">
              <a:spcBef>
                <a:spcPts val="700"/>
              </a:spcBef>
              <a:spcAft>
                <a:spcPts val="700"/>
              </a:spcAft>
              <a:buNone/>
            </a:pPr>
            <a:br>
              <a:rPr lang="en" sz="1200">
                <a:solidFill>
                  <a:srgbClr val="000000"/>
                </a:solidFill>
                <a:latin typeface="Consolas"/>
                <a:ea typeface="Consolas"/>
                <a:cs typeface="Consolas"/>
                <a:sym typeface="Consolas"/>
              </a:rPr>
            </a:br>
            <a:r>
              <a:rPr lang="en" sz="1200">
                <a:solidFill>
                  <a:srgbClr val="669900"/>
                </a:solidFill>
                <a:latin typeface="Consolas"/>
                <a:ea typeface="Consolas"/>
                <a:cs typeface="Consolas"/>
                <a:sym typeface="Consolas"/>
              </a:rPr>
              <a:t>$blue: #3bbfce;</a:t>
            </a:r>
            <a:br>
              <a:rPr lang="en" sz="1200">
                <a:solidFill>
                  <a:srgbClr val="669900"/>
                </a:solidFill>
                <a:latin typeface="Consolas"/>
                <a:ea typeface="Consolas"/>
                <a:cs typeface="Consolas"/>
                <a:sym typeface="Consolas"/>
              </a:rPr>
            </a:br>
            <a:r>
              <a:rPr lang="en" sz="1200">
                <a:solidFill>
                  <a:srgbClr val="669900"/>
                </a:solidFill>
                <a:latin typeface="Consolas"/>
                <a:ea typeface="Consolas"/>
                <a:cs typeface="Consolas"/>
                <a:sym typeface="Consolas"/>
              </a:rPr>
              <a:t>$margin: 16px;</a:t>
            </a:r>
            <a:br>
              <a:rPr lang="en" sz="1200">
                <a:solidFill>
                  <a:srgbClr val="669900"/>
                </a:solidFill>
                <a:latin typeface="Consolas"/>
                <a:ea typeface="Consolas"/>
                <a:cs typeface="Consolas"/>
                <a:sym typeface="Consolas"/>
              </a:rPr>
            </a:br>
            <a:br>
              <a:rPr lang="en" sz="1200">
                <a:solidFill>
                  <a:srgbClr val="669900"/>
                </a:solidFill>
                <a:latin typeface="Consolas"/>
                <a:ea typeface="Consolas"/>
                <a:cs typeface="Consolas"/>
                <a:sym typeface="Consolas"/>
              </a:rPr>
            </a:br>
            <a:r>
              <a:rPr lang="en" sz="1200">
                <a:solidFill>
                  <a:srgbClr val="669900"/>
                </a:solidFill>
                <a:latin typeface="Consolas"/>
                <a:ea typeface="Consolas"/>
                <a:cs typeface="Consolas"/>
                <a:sym typeface="Consolas"/>
              </a:rPr>
              <a:t>.content-navigation </a:t>
            </a: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border-color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$blue</a:t>
            </a: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darken($blue, 9%)</a:t>
            </a: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br>
              <a:rPr lang="en" sz="1200">
                <a:solidFill>
                  <a:srgbClr val="000000"/>
                </a:solidFill>
                <a:latin typeface="Consolas"/>
                <a:ea typeface="Consolas"/>
                <a:cs typeface="Consolas"/>
                <a:sym typeface="Consolas"/>
              </a:rPr>
            </a:br>
            <a:r>
              <a:rPr lang="en" sz="1200">
                <a:solidFill>
                  <a:srgbClr val="669900"/>
                </a:solidFill>
                <a:latin typeface="Consolas"/>
                <a:ea typeface="Consolas"/>
                <a:cs typeface="Consolas"/>
                <a:sym typeface="Consolas"/>
              </a:rPr>
              <a:t>.border </a:t>
            </a: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r>
              <a:rPr lang="en" sz="1200">
                <a:solidFill>
                  <a:srgbClr val="990055"/>
                </a:solidFill>
                <a:latin typeface="Consolas"/>
                <a:ea typeface="Consolas"/>
                <a:cs typeface="Consolas"/>
                <a:sym typeface="Consolas"/>
              </a:rPr>
              <a:t>padding</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$margin / 2</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margin</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$margin / 2</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border-color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$blue</a:t>
            </a:r>
            <a:r>
              <a:rPr lang="en" sz="1200">
                <a:solidFill>
                  <a:srgbClr val="999999"/>
                </a:solidFill>
                <a:latin typeface="Consolas"/>
                <a:ea typeface="Consolas"/>
                <a:cs typeface="Consolas"/>
                <a:sym typeface="Consolas"/>
              </a:rPr>
              <a:t>;</a:t>
            </a:r>
            <a:br>
              <a:rPr lang="en" sz="1200">
                <a:solidFill>
                  <a:srgbClr val="000000"/>
                </a:solidFill>
                <a:latin typeface="Consolas"/>
                <a:ea typeface="Consolas"/>
                <a:cs typeface="Consolas"/>
                <a:sym typeface="Consolas"/>
              </a:rPr>
            </a:br>
            <a:r>
              <a:rPr lang="en" sz="1200">
                <a:solidFill>
                  <a:srgbClr val="999999"/>
                </a:solidFill>
                <a:latin typeface="Consolas"/>
                <a:ea typeface="Consolas"/>
                <a:cs typeface="Consolas"/>
                <a:sym typeface="Consolas"/>
              </a:rPr>
              <a:t>}</a:t>
            </a:r>
          </a:p>
          <a:p>
            <a:pPr rtl="0">
              <a:spcBef>
                <a:spcPts val="700"/>
              </a:spcBef>
              <a:spcAft>
                <a:spcPts val="700"/>
              </a:spcAft>
              <a:buNone/>
            </a:pPr>
            <a:r>
              <a:rPr lang="en" sz="1350">
                <a:solidFill>
                  <a:schemeClr val="accent3"/>
                </a:solidFill>
                <a:latin typeface="Arial"/>
                <a:ea typeface="Arial"/>
                <a:cs typeface="Arial"/>
                <a:sym typeface="Arial"/>
              </a:rPr>
              <a:t>similar to regular CSS than the older SASS approach</a:t>
            </a:r>
          </a:p>
        </p:txBody>
      </p:sp>
      <p:sp>
        <p:nvSpPr>
          <p:cNvPr id="191" name="Shape 191"/>
          <p:cNvSpPr txBox="1"/>
          <p:nvPr>
            <p:ph idx="2" type="body"/>
          </p:nvPr>
        </p:nvSpPr>
        <p:spPr>
          <a:xfrm>
            <a:off x="4832400" y="1152475"/>
            <a:ext cx="3999899" cy="2873399"/>
          </a:xfrm>
          <a:prstGeom prst="rect">
            <a:avLst/>
          </a:prstGeom>
        </p:spPr>
        <p:txBody>
          <a:bodyPr anchorCtr="0" anchor="t" bIns="91425" lIns="91425" rIns="91425" tIns="91425">
            <a:noAutofit/>
          </a:bodyPr>
          <a:lstStyle/>
          <a:p>
            <a:pPr rtl="0">
              <a:spcBef>
                <a:spcPts val="700"/>
              </a:spcBef>
              <a:spcAft>
                <a:spcPts val="700"/>
              </a:spcAft>
              <a:buNone/>
            </a:pP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a:t>
            </a:r>
            <a:r>
              <a:rPr lang="en" sz="1200">
                <a:solidFill>
                  <a:srgbClr val="990055"/>
                </a:solidFill>
                <a:latin typeface="Consolas"/>
                <a:ea typeface="Consolas"/>
                <a:cs typeface="Consolas"/>
                <a:sym typeface="Consolas"/>
              </a:rPr>
              <a:t>blue</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#3bbfce</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a:t>
            </a:r>
            <a:r>
              <a:rPr lang="en" sz="1200">
                <a:solidFill>
                  <a:srgbClr val="990055"/>
                </a:solidFill>
                <a:latin typeface="Consolas"/>
                <a:ea typeface="Consolas"/>
                <a:cs typeface="Consolas"/>
                <a:sym typeface="Consolas"/>
              </a:rPr>
              <a:t>margin</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16px</a:t>
            </a:r>
            <a:br>
              <a:rPr lang="en" sz="1200">
                <a:solidFill>
                  <a:srgbClr val="000000"/>
                </a:solidFill>
                <a:latin typeface="Consolas"/>
                <a:ea typeface="Consolas"/>
                <a:cs typeface="Consolas"/>
                <a:sym typeface="Consolas"/>
              </a:rPr>
            </a:b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.content-navigation</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border-color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$blue</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darken($blue, 9%)</a:t>
            </a:r>
            <a:br>
              <a:rPr lang="en" sz="1200">
                <a:solidFill>
                  <a:srgbClr val="000000"/>
                </a:solidFill>
                <a:latin typeface="Consolas"/>
                <a:ea typeface="Consolas"/>
                <a:cs typeface="Consolas"/>
                <a:sym typeface="Consolas"/>
              </a:rPr>
            </a:b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.border</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padding</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$margin / 2</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margin</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$margin / 2</a:t>
            </a:r>
            <a:br>
              <a:rPr lang="en" sz="1200">
                <a:solidFill>
                  <a:srgbClr val="000000"/>
                </a:solidFill>
                <a:latin typeface="Consolas"/>
                <a:ea typeface="Consolas"/>
                <a:cs typeface="Consolas"/>
                <a:sym typeface="Consolas"/>
              </a:rPr>
            </a:br>
            <a:r>
              <a:rPr lang="en" sz="1200">
                <a:solidFill>
                  <a:srgbClr val="000000"/>
                </a:solidFill>
                <a:latin typeface="Consolas"/>
                <a:ea typeface="Consolas"/>
                <a:cs typeface="Consolas"/>
                <a:sym typeface="Consolas"/>
              </a:rPr>
              <a:t>  </a:t>
            </a:r>
            <a:r>
              <a:rPr lang="en" sz="1200">
                <a:solidFill>
                  <a:srgbClr val="990055"/>
                </a:solidFill>
                <a:latin typeface="Consolas"/>
                <a:ea typeface="Consolas"/>
                <a:cs typeface="Consolas"/>
                <a:sym typeface="Consolas"/>
              </a:rPr>
              <a:t>border-color</a:t>
            </a:r>
            <a:r>
              <a:rPr lang="en" sz="1200">
                <a:solidFill>
                  <a:srgbClr val="999999"/>
                </a:solidFill>
                <a:latin typeface="Consolas"/>
                <a:ea typeface="Consolas"/>
                <a:cs typeface="Consolas"/>
                <a:sym typeface="Consolas"/>
              </a:rPr>
              <a:t>:</a:t>
            </a:r>
            <a:r>
              <a:rPr lang="en" sz="1200">
                <a:solidFill>
                  <a:srgbClr val="000000"/>
                </a:solidFill>
                <a:latin typeface="Consolas"/>
                <a:ea typeface="Consolas"/>
                <a:cs typeface="Consolas"/>
                <a:sym typeface="Consolas"/>
              </a:rPr>
              <a:t> $blue</a:t>
            </a:r>
          </a:p>
          <a:p>
            <a:pPr>
              <a:spcBef>
                <a:spcPts val="0"/>
              </a:spcBef>
              <a:buNone/>
            </a:pPr>
            <a:r>
              <a:t/>
            </a:r>
            <a:endParaRPr/>
          </a:p>
        </p:txBody>
      </p:sp>
      <p:sp>
        <p:nvSpPr>
          <p:cNvPr id="192" name="Shape 192"/>
          <p:cNvSpPr txBox="1"/>
          <p:nvPr/>
        </p:nvSpPr>
        <p:spPr>
          <a:xfrm>
            <a:off x="4885600" y="4341175"/>
            <a:ext cx="3999899" cy="572699"/>
          </a:xfrm>
          <a:prstGeom prst="rect">
            <a:avLst/>
          </a:prstGeom>
          <a:noFill/>
          <a:ln>
            <a:noFill/>
          </a:ln>
        </p:spPr>
        <p:txBody>
          <a:bodyPr anchorCtr="0" anchor="t" bIns="91425" lIns="91425" rIns="91425" tIns="91425">
            <a:noAutofit/>
          </a:bodyPr>
          <a:lstStyle/>
          <a:p>
            <a:pPr>
              <a:spcBef>
                <a:spcPts val="0"/>
              </a:spcBef>
              <a:buNone/>
            </a:pPr>
            <a:r>
              <a:rPr lang="en" sz="2400" u="sng">
                <a:solidFill>
                  <a:schemeClr val="hlink"/>
                </a:solidFill>
                <a:latin typeface="Impact"/>
                <a:ea typeface="Impact"/>
                <a:cs typeface="Impact"/>
                <a:sym typeface="Impact"/>
                <a:hlinkClick r:id="rId3"/>
              </a:rPr>
              <a:t>sassmeister</a:t>
            </a:r>
          </a:p>
        </p:txBody>
      </p:sp>
      <p:pic>
        <p:nvPicPr>
          <p:cNvPr id="193" name="Shape 193"/>
          <p:cNvPicPr preferRelativeResize="0"/>
          <p:nvPr/>
        </p:nvPicPr>
        <p:blipFill>
          <a:blip r:embed="rId4">
            <a:alphaModFix/>
          </a:blip>
          <a:stretch>
            <a:fillRect/>
          </a:stretch>
        </p:blipFill>
        <p:spPr>
          <a:xfrm>
            <a:off x="7646075" y="181125"/>
            <a:ext cx="1009650" cy="762000"/>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3"/>
        </a:solidFill>
      </p:bgPr>
    </p:bg>
    <p:spTree>
      <p:nvGrpSpPr>
        <p:cNvPr id="197" name="Shape 197"/>
        <p:cNvGrpSpPr/>
        <p:nvPr/>
      </p:nvGrpSpPr>
      <p:grpSpPr>
        <a:xfrm>
          <a:off x="0" y="0"/>
          <a:ext cx="0" cy="0"/>
          <a:chOff x="0" y="0"/>
          <a:chExt cx="0" cy="0"/>
        </a:xfrm>
      </p:grpSpPr>
      <p:sp>
        <p:nvSpPr>
          <p:cNvPr id="198" name="Shape 198"/>
          <p:cNvSpPr txBox="1"/>
          <p:nvPr>
            <p:ph type="ctrTitle"/>
          </p:nvPr>
        </p:nvSpPr>
        <p:spPr>
          <a:xfrm>
            <a:off x="311700" y="595975"/>
            <a:ext cx="8520599" cy="1957799"/>
          </a:xfrm>
          <a:prstGeom prst="rect">
            <a:avLst/>
          </a:prstGeom>
        </p:spPr>
        <p:txBody>
          <a:bodyPr anchorCtr="0" anchor="b" bIns="91425" lIns="91425" rIns="91425" tIns="91425">
            <a:noAutofit/>
          </a:bodyPr>
          <a:lstStyle/>
          <a:p>
            <a:pPr>
              <a:spcBef>
                <a:spcPts val="0"/>
              </a:spcBef>
              <a:buNone/>
            </a:pPr>
            <a:r>
              <a:rPr lang="en">
                <a:solidFill>
                  <a:schemeClr val="lt1"/>
                </a:solidFill>
              </a:rPr>
              <a:t>Zurb Foundation</a:t>
            </a:r>
          </a:p>
        </p:txBody>
      </p:sp>
      <p:sp>
        <p:nvSpPr>
          <p:cNvPr id="199" name="Shape 199"/>
          <p:cNvSpPr txBox="1"/>
          <p:nvPr>
            <p:ph idx="1" type="subTitle"/>
          </p:nvPr>
        </p:nvSpPr>
        <p:spPr>
          <a:xfrm>
            <a:off x="311700" y="3165827"/>
            <a:ext cx="8520599" cy="1619399"/>
          </a:xfrm>
          <a:prstGeom prst="rect">
            <a:avLst/>
          </a:prstGeom>
          <a:ln cap="flat" cmpd="sng" w="9525">
            <a:solidFill>
              <a:srgbClr val="FFFFFF"/>
            </a:solidFill>
            <a:prstDash val="solid"/>
            <a:round/>
            <a:headEnd len="med" w="med" type="none"/>
            <a:tailEnd len="med" w="med" type="none"/>
          </a:ln>
        </p:spPr>
        <p:txBody>
          <a:bodyPr anchorCtr="0" anchor="t" bIns="91425" lIns="91425" rIns="91425" tIns="91425">
            <a:noAutofit/>
          </a:bodyPr>
          <a:lstStyle/>
          <a:p>
            <a:pPr rtl="0" algn="l">
              <a:lnSpc>
                <a:spcPct val="115000"/>
              </a:lnSpc>
              <a:spcBef>
                <a:spcPts val="0"/>
              </a:spcBef>
              <a:spcAft>
                <a:spcPts val="1600"/>
              </a:spcAft>
              <a:buNone/>
            </a:pPr>
            <a:r>
              <a:rPr b="1" lang="en">
                <a:solidFill>
                  <a:srgbClr val="000000"/>
                </a:solidFill>
              </a:rPr>
              <a:t>“The most advanced responsive front-end framework in the world.”</a:t>
            </a:r>
          </a:p>
          <a:p>
            <a:pPr rtl="0" algn="l">
              <a:lnSpc>
                <a:spcPct val="115000"/>
              </a:lnSpc>
              <a:spcBef>
                <a:spcPts val="0"/>
              </a:spcBef>
              <a:spcAft>
                <a:spcPts val="1600"/>
              </a:spcAft>
              <a:buNone/>
            </a:pPr>
            <a:r>
              <a:rPr lang="en">
                <a:solidFill>
                  <a:srgbClr val="000000"/>
                </a:solidFill>
              </a:rPr>
              <a:t>-</a:t>
            </a:r>
            <a:r>
              <a:rPr lang="en" sz="1200" u="sng">
                <a:solidFill>
                  <a:schemeClr val="hlink"/>
                </a:solidFill>
                <a:hlinkClick r:id="rId3"/>
              </a:rPr>
              <a:t>Foundation web site</a:t>
            </a:r>
            <a:r>
              <a:rPr lang="en" sz="1200">
                <a:solidFill>
                  <a:srgbClr val="000000"/>
                </a:solidFill>
              </a:rPr>
              <a:t> | </a:t>
            </a:r>
            <a:r>
              <a:rPr lang="en" sz="1200" u="sng">
                <a:solidFill>
                  <a:schemeClr val="hlink"/>
                </a:solidFill>
                <a:hlinkClick r:id="rId4"/>
              </a:rPr>
              <a:t>Foundation Sites</a:t>
            </a:r>
            <a:r>
              <a:rPr lang="en" sz="1200">
                <a:solidFill>
                  <a:srgbClr val="000000"/>
                </a:solidFill>
              </a:rPr>
              <a:t> </a:t>
            </a:r>
          </a:p>
          <a:p>
            <a:pPr algn="l">
              <a:lnSpc>
                <a:spcPct val="115000"/>
              </a:lnSpc>
              <a:spcBef>
                <a:spcPts val="0"/>
              </a:spcBef>
              <a:spcAft>
                <a:spcPts val="1600"/>
              </a:spcAft>
              <a:buNone/>
            </a:pPr>
            <a:r>
              <a:t/>
            </a:r>
            <a:endParaRPr sz="1200">
              <a:solidFill>
                <a:srgbClr val="000000"/>
              </a:solidFill>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What is Foundation?</a:t>
            </a:r>
          </a:p>
        </p:txBody>
      </p:sp>
      <p:sp>
        <p:nvSpPr>
          <p:cNvPr id="205" name="Shape 205"/>
          <p:cNvSpPr txBox="1"/>
          <p:nvPr>
            <p:ph idx="1" type="body"/>
          </p:nvPr>
        </p:nvSpPr>
        <p:spPr>
          <a:xfrm>
            <a:off x="311700" y="1152475"/>
            <a:ext cx="7979699" cy="3416400"/>
          </a:xfrm>
          <a:prstGeom prst="rect">
            <a:avLst/>
          </a:prstGeom>
        </p:spPr>
        <p:txBody>
          <a:bodyPr anchorCtr="0" anchor="t" bIns="91425" lIns="91425" rIns="91425" tIns="91425">
            <a:noAutofit/>
          </a:bodyPr>
          <a:lstStyle/>
          <a:p>
            <a:pPr rtl="0">
              <a:spcBef>
                <a:spcPts val="0"/>
              </a:spcBef>
              <a:buNone/>
            </a:pPr>
            <a:r>
              <a:rPr lang="en" sz="1800">
                <a:solidFill>
                  <a:srgbClr val="222222"/>
                </a:solidFill>
                <a:latin typeface="Arial"/>
                <a:ea typeface="Arial"/>
                <a:cs typeface="Arial"/>
                <a:sym typeface="Arial"/>
              </a:rPr>
              <a:t>Foundation is a responsive front-end framework made by </a:t>
            </a:r>
            <a:r>
              <a:rPr lang="en" sz="1800">
                <a:solidFill>
                  <a:srgbClr val="222222"/>
                </a:solidFill>
                <a:latin typeface="Arial"/>
                <a:ea typeface="Arial"/>
                <a:cs typeface="Arial"/>
                <a:sym typeface="Arial"/>
                <a:hlinkClick r:id="rId3"/>
              </a:rPr>
              <a:t>ZURB</a:t>
            </a:r>
            <a:r>
              <a:rPr lang="en" sz="1800">
                <a:solidFill>
                  <a:srgbClr val="222222"/>
                </a:solidFill>
                <a:latin typeface="Arial"/>
                <a:ea typeface="Arial"/>
                <a:cs typeface="Arial"/>
                <a:sym typeface="Arial"/>
              </a:rPr>
              <a:t>, a product design company in Campbell, CA.</a:t>
            </a:r>
          </a:p>
          <a:p>
            <a:pPr rtl="0">
              <a:spcBef>
                <a:spcPts val="0"/>
              </a:spcBef>
              <a:buNone/>
            </a:pPr>
            <a:r>
              <a:rPr b="1" lang="en" sz="1800">
                <a:solidFill>
                  <a:srgbClr val="222222"/>
                </a:solidFill>
                <a:latin typeface="Arial"/>
                <a:ea typeface="Arial"/>
                <a:cs typeface="Arial"/>
                <a:sym typeface="Arial"/>
              </a:rPr>
              <a:t>Foundation is mobile-first</a:t>
            </a:r>
            <a:r>
              <a:rPr lang="en" sz="1800">
                <a:solidFill>
                  <a:srgbClr val="222222"/>
                </a:solidFill>
                <a:latin typeface="Arial"/>
                <a:ea typeface="Arial"/>
                <a:cs typeface="Arial"/>
                <a:sym typeface="Arial"/>
              </a:rPr>
              <a:t>. Code for small screens first, and larger devices will inherit those styles. Customize for larger screens as necessary.</a:t>
            </a:r>
          </a:p>
          <a:p>
            <a:pPr>
              <a:spcBef>
                <a:spcPts val="0"/>
              </a:spcBef>
              <a:buNone/>
            </a:pPr>
            <a:r>
              <a:rPr lang="en" sz="1800">
                <a:solidFill>
                  <a:srgbClr val="222222"/>
                </a:solidFill>
                <a:latin typeface="Arial"/>
                <a:ea typeface="Arial"/>
                <a:cs typeface="Arial"/>
                <a:sym typeface="Arial"/>
              </a:rPr>
              <a:t>Foundation JavaScript was designed to work with </a:t>
            </a:r>
            <a:r>
              <a:rPr lang="en" sz="1800">
                <a:solidFill>
                  <a:srgbClr val="008CBA"/>
                </a:solidFill>
                <a:latin typeface="Arial"/>
                <a:ea typeface="Arial"/>
                <a:cs typeface="Arial"/>
                <a:sym typeface="Arial"/>
                <a:hlinkClick r:id="rId4"/>
              </a:rPr>
              <a:t>jQuery</a:t>
            </a:r>
            <a:r>
              <a:rPr lang="en" sz="1800">
                <a:solidFill>
                  <a:srgbClr val="222222"/>
                </a:solidFill>
                <a:latin typeface="Arial"/>
                <a:ea typeface="Arial"/>
                <a:cs typeface="Arial"/>
                <a:sym typeface="Arial"/>
              </a:rPr>
              <a:t> right out of the gate. </a:t>
            </a:r>
            <a:br>
              <a:rPr lang="en" sz="1800">
                <a:solidFill>
                  <a:srgbClr val="222222"/>
                </a:solidFill>
                <a:latin typeface="Arial"/>
                <a:ea typeface="Arial"/>
                <a:cs typeface="Arial"/>
                <a:sym typeface="Arial"/>
              </a:rPr>
            </a:br>
            <a:r>
              <a:rPr lang="en" sz="1800">
                <a:solidFill>
                  <a:srgbClr val="222222"/>
                </a:solidFill>
                <a:latin typeface="Arial"/>
                <a:ea typeface="Arial"/>
                <a:cs typeface="Arial"/>
                <a:sym typeface="Arial"/>
              </a:rPr>
              <a:t>CSS or SASS (SCSS)</a:t>
            </a:r>
          </a:p>
        </p:txBody>
      </p:sp>
      <p:pic>
        <p:nvPicPr>
          <p:cNvPr id="206" name="Shape 206"/>
          <p:cNvPicPr preferRelativeResize="0"/>
          <p:nvPr/>
        </p:nvPicPr>
        <p:blipFill>
          <a:blip r:embed="rId5">
            <a:alphaModFix/>
          </a:blip>
          <a:stretch>
            <a:fillRect/>
          </a:stretch>
        </p:blipFill>
        <p:spPr>
          <a:xfrm>
            <a:off x="7660125" y="68700"/>
            <a:ext cx="1009650" cy="762000"/>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265500" y="1375599"/>
            <a:ext cx="4045199" cy="1551900"/>
          </a:xfrm>
          <a:prstGeom prst="rect">
            <a:avLst/>
          </a:prstGeom>
        </p:spPr>
        <p:txBody>
          <a:bodyPr anchorCtr="0" anchor="b" bIns="91425" lIns="91425" rIns="91425" tIns="91425">
            <a:noAutofit/>
          </a:bodyPr>
          <a:lstStyle/>
          <a:p>
            <a:pPr>
              <a:spcBef>
                <a:spcPts val="0"/>
              </a:spcBef>
              <a:buNone/>
            </a:pPr>
            <a:r>
              <a:rPr lang="en"/>
              <a:t>What we’ll cover </a:t>
            </a:r>
          </a:p>
        </p:txBody>
      </p:sp>
      <p:sp>
        <p:nvSpPr>
          <p:cNvPr id="66" name="Shape 66"/>
          <p:cNvSpPr txBox="1"/>
          <p:nvPr>
            <p:ph idx="1" type="body"/>
          </p:nvPr>
        </p:nvSpPr>
        <p:spPr>
          <a:xfrm>
            <a:off x="4939500" y="724200"/>
            <a:ext cx="3837000" cy="3695099"/>
          </a:xfrm>
          <a:prstGeom prst="rect">
            <a:avLst/>
          </a:prstGeom>
        </p:spPr>
        <p:txBody>
          <a:bodyPr anchorCtr="0" anchor="ctr" bIns="91425" lIns="91425" rIns="91425" tIns="91425">
            <a:noAutofit/>
          </a:bodyPr>
          <a:lstStyle/>
          <a:p>
            <a:pPr rtl="0">
              <a:spcBef>
                <a:spcPts val="0"/>
              </a:spcBef>
              <a:buNone/>
            </a:pPr>
            <a:r>
              <a:rPr lang="en"/>
              <a:t>Introductions</a:t>
            </a:r>
          </a:p>
          <a:p>
            <a:pPr rtl="0">
              <a:spcBef>
                <a:spcPts val="0"/>
              </a:spcBef>
              <a:buNone/>
            </a:pPr>
            <a:r>
              <a:rPr lang="en"/>
              <a:t>Frameworks</a:t>
            </a:r>
          </a:p>
          <a:p>
            <a:pPr rtl="0">
              <a:spcBef>
                <a:spcPts val="0"/>
              </a:spcBef>
              <a:buNone/>
            </a:pPr>
            <a:r>
              <a:rPr lang="en"/>
              <a:t>Drupal 8 Theme (rapid)</a:t>
            </a:r>
          </a:p>
          <a:p>
            <a:pPr rtl="0">
              <a:spcBef>
                <a:spcPts val="0"/>
              </a:spcBef>
              <a:buNone/>
            </a:pPr>
            <a:r>
              <a:rPr lang="en"/>
              <a:t>Foundation (focus)</a:t>
            </a:r>
          </a:p>
          <a:p>
            <a:pPr rtl="0">
              <a:spcBef>
                <a:spcPts val="0"/>
              </a:spcBef>
              <a:buNone/>
            </a:pPr>
            <a:r>
              <a:rPr lang="en"/>
              <a:t>Examples</a:t>
            </a:r>
          </a:p>
          <a:p>
            <a:pPr>
              <a:spcBef>
                <a:spcPts val="0"/>
              </a:spcBef>
              <a:buNone/>
            </a:pPr>
            <a:r>
              <a:t/>
            </a:r>
            <a:endParaRPr/>
          </a:p>
        </p:txBody>
      </p:sp>
      <p:pic>
        <p:nvPicPr>
          <p:cNvPr id="67" name="Shape 67"/>
          <p:cNvPicPr preferRelativeResize="0"/>
          <p:nvPr/>
        </p:nvPicPr>
        <p:blipFill>
          <a:blip r:embed="rId3">
            <a:alphaModFix/>
          </a:blip>
          <a:stretch>
            <a:fillRect/>
          </a:stretch>
        </p:blipFill>
        <p:spPr>
          <a:xfrm>
            <a:off x="142100" y="4381500"/>
            <a:ext cx="952500" cy="762000"/>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p:nvPr/>
        </p:nvSpPr>
        <p:spPr>
          <a:xfrm>
            <a:off x="0" y="0"/>
            <a:ext cx="9161099" cy="2484599"/>
          </a:xfrm>
          <a:prstGeom prst="rect">
            <a:avLst/>
          </a:prstGeom>
          <a:solidFill>
            <a:schemeClr val="dk1"/>
          </a:solidFill>
          <a:ln>
            <a:noFill/>
          </a:ln>
        </p:spPr>
        <p:txBody>
          <a:bodyPr anchorCtr="0" anchor="ctr" bIns="91425" lIns="91425" rIns="91425" tIns="91425">
            <a:noAutofit/>
          </a:bodyPr>
          <a:lstStyle/>
          <a:p>
            <a:pPr>
              <a:spcBef>
                <a:spcPts val="0"/>
              </a:spcBef>
              <a:buNone/>
            </a:pPr>
            <a:r>
              <a:t/>
            </a:r>
            <a:endParaRPr/>
          </a:p>
        </p:txBody>
      </p:sp>
      <p:sp>
        <p:nvSpPr>
          <p:cNvPr id="212" name="Shape 212"/>
          <p:cNvSpPr txBox="1"/>
          <p:nvPr>
            <p:ph type="title"/>
          </p:nvPr>
        </p:nvSpPr>
        <p:spPr>
          <a:xfrm>
            <a:off x="320250" y="366375"/>
            <a:ext cx="8520599" cy="733499"/>
          </a:xfrm>
          <a:prstGeom prst="rect">
            <a:avLst/>
          </a:prstGeom>
          <a:noFill/>
          <a:ln>
            <a:noFill/>
          </a:ln>
        </p:spPr>
        <p:txBody>
          <a:bodyPr anchorCtr="0" anchor="t" bIns="91425" lIns="91425" rIns="91425" tIns="91425">
            <a:noAutofit/>
          </a:bodyPr>
          <a:lstStyle/>
          <a:p>
            <a:pPr lvl="0" rtl="0" algn="ctr">
              <a:spcBef>
                <a:spcPts val="0"/>
              </a:spcBef>
              <a:buNone/>
            </a:pPr>
            <a:r>
              <a:rPr lang="en">
                <a:solidFill>
                  <a:schemeClr val="lt1"/>
                </a:solidFill>
              </a:rPr>
              <a:t>Features</a:t>
            </a:r>
          </a:p>
        </p:txBody>
      </p:sp>
      <p:pic>
        <p:nvPicPr>
          <p:cNvPr id="213" name="Shape 213"/>
          <p:cNvPicPr preferRelativeResize="0"/>
          <p:nvPr/>
        </p:nvPicPr>
        <p:blipFill rotWithShape="1">
          <a:blip r:embed="rId3">
            <a:alphaModFix/>
          </a:blip>
          <a:srcRect b="17582" l="0" r="0" t="17582"/>
          <a:stretch/>
        </p:blipFill>
        <p:spPr>
          <a:xfrm>
            <a:off x="431462" y="1322225"/>
            <a:ext cx="1644299" cy="1644299"/>
          </a:xfrm>
          <a:prstGeom prst="ellipse">
            <a:avLst/>
          </a:prstGeom>
          <a:noFill/>
          <a:ln>
            <a:noFill/>
          </a:ln>
        </p:spPr>
      </p:pic>
      <p:sp>
        <p:nvSpPr>
          <p:cNvPr id="214" name="Shape 214"/>
          <p:cNvSpPr txBox="1"/>
          <p:nvPr>
            <p:ph idx="1" type="body"/>
          </p:nvPr>
        </p:nvSpPr>
        <p:spPr>
          <a:xfrm>
            <a:off x="164950" y="3108899"/>
            <a:ext cx="2177399" cy="436200"/>
          </a:xfrm>
          <a:prstGeom prst="rect">
            <a:avLst/>
          </a:prstGeom>
          <a:noFill/>
          <a:ln>
            <a:noFill/>
          </a:ln>
        </p:spPr>
        <p:txBody>
          <a:bodyPr anchorCtr="0" anchor="t" bIns="91425" lIns="91425" rIns="91425" tIns="91425">
            <a:noAutofit/>
          </a:bodyPr>
          <a:lstStyle/>
          <a:p>
            <a:pPr lvl="0" rtl="0" algn="ctr">
              <a:spcBef>
                <a:spcPts val="0"/>
              </a:spcBef>
              <a:buNone/>
            </a:pPr>
            <a:r>
              <a:rPr lang="en" sz="1700">
                <a:solidFill>
                  <a:schemeClr val="dk1"/>
                </a:solidFill>
              </a:rPr>
              <a:t>Structure</a:t>
            </a:r>
          </a:p>
        </p:txBody>
      </p:sp>
      <p:cxnSp>
        <p:nvCxnSpPr>
          <p:cNvPr id="215" name="Shape 215"/>
          <p:cNvCxnSpPr/>
          <p:nvPr/>
        </p:nvCxnSpPr>
        <p:spPr>
          <a:xfrm>
            <a:off x="1118175" y="3561937"/>
            <a:ext cx="270900" cy="0"/>
          </a:xfrm>
          <a:prstGeom prst="straightConnector1">
            <a:avLst/>
          </a:prstGeom>
          <a:noFill/>
          <a:ln cap="flat" cmpd="sng" w="9525">
            <a:solidFill>
              <a:schemeClr val="dk2"/>
            </a:solidFill>
            <a:prstDash val="solid"/>
            <a:round/>
            <a:headEnd len="lg" w="lg" type="none"/>
            <a:tailEnd len="lg" w="lg" type="none"/>
          </a:ln>
        </p:spPr>
      </p:cxnSp>
      <p:sp>
        <p:nvSpPr>
          <p:cNvPr id="216" name="Shape 216"/>
          <p:cNvSpPr txBox="1"/>
          <p:nvPr>
            <p:ph idx="2" type="body"/>
          </p:nvPr>
        </p:nvSpPr>
        <p:spPr>
          <a:xfrm>
            <a:off x="164925" y="3641660"/>
            <a:ext cx="2177399" cy="1153800"/>
          </a:xfrm>
          <a:prstGeom prst="rect">
            <a:avLst/>
          </a:prstGeom>
          <a:noFill/>
          <a:ln>
            <a:noFill/>
          </a:ln>
        </p:spPr>
        <p:txBody>
          <a:bodyPr anchorCtr="0" anchor="t" bIns="91425" lIns="91425" rIns="91425" tIns="91425">
            <a:noAutofit/>
          </a:bodyPr>
          <a:lstStyle/>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Media Queries</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Visibility</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Grid</a:t>
            </a:r>
          </a:p>
          <a:p>
            <a:pPr indent="-228600" lvl="0" marL="457200" rtl="0">
              <a:spcBef>
                <a:spcPts val="0"/>
              </a:spcBef>
              <a:spcAft>
                <a:spcPts val="0"/>
              </a:spcAft>
              <a:buClr>
                <a:srgbClr val="000000"/>
              </a:buClr>
              <a:buSzPct val="100000"/>
              <a:buFont typeface="Verdana"/>
            </a:pPr>
            <a:r>
              <a:rPr b="1" lang="en" sz="1400">
                <a:solidFill>
                  <a:srgbClr val="000000"/>
                </a:solidFill>
                <a:latin typeface="Verdana"/>
                <a:ea typeface="Verdana"/>
                <a:cs typeface="Verdana"/>
                <a:sym typeface="Verdana"/>
              </a:rPr>
              <a:t>Interchange</a:t>
            </a:r>
          </a:p>
        </p:txBody>
      </p:sp>
      <p:pic>
        <p:nvPicPr>
          <p:cNvPr id="217" name="Shape 217"/>
          <p:cNvPicPr preferRelativeResize="0"/>
          <p:nvPr/>
        </p:nvPicPr>
        <p:blipFill rotWithShape="1">
          <a:blip r:embed="rId4">
            <a:alphaModFix/>
          </a:blip>
          <a:srcRect b="0" l="2244" r="2235" t="0"/>
          <a:stretch/>
        </p:blipFill>
        <p:spPr>
          <a:xfrm>
            <a:off x="2649420" y="1322375"/>
            <a:ext cx="1644299" cy="1643999"/>
          </a:xfrm>
          <a:prstGeom prst="ellipse">
            <a:avLst/>
          </a:prstGeom>
          <a:noFill/>
          <a:ln>
            <a:noFill/>
          </a:ln>
        </p:spPr>
      </p:pic>
      <p:sp>
        <p:nvSpPr>
          <p:cNvPr id="218" name="Shape 218"/>
          <p:cNvSpPr txBox="1"/>
          <p:nvPr>
            <p:ph idx="3" type="body"/>
          </p:nvPr>
        </p:nvSpPr>
        <p:spPr>
          <a:xfrm>
            <a:off x="2374558" y="3108899"/>
            <a:ext cx="2177399" cy="436200"/>
          </a:xfrm>
          <a:prstGeom prst="rect">
            <a:avLst/>
          </a:prstGeom>
          <a:noFill/>
          <a:ln>
            <a:noFill/>
          </a:ln>
        </p:spPr>
        <p:txBody>
          <a:bodyPr anchorCtr="0" anchor="t" bIns="91425" lIns="91425" rIns="91425" tIns="91425">
            <a:noAutofit/>
          </a:bodyPr>
          <a:lstStyle/>
          <a:p>
            <a:pPr lvl="0" rtl="0" algn="ctr">
              <a:spcBef>
                <a:spcPts val="0"/>
              </a:spcBef>
              <a:buNone/>
            </a:pPr>
            <a:r>
              <a:rPr lang="en" sz="1700">
                <a:solidFill>
                  <a:schemeClr val="dk1"/>
                </a:solidFill>
              </a:rPr>
              <a:t>Navigation</a:t>
            </a:r>
          </a:p>
        </p:txBody>
      </p:sp>
      <p:cxnSp>
        <p:nvCxnSpPr>
          <p:cNvPr id="219" name="Shape 219"/>
          <p:cNvCxnSpPr/>
          <p:nvPr/>
        </p:nvCxnSpPr>
        <p:spPr>
          <a:xfrm>
            <a:off x="3327800" y="3561937"/>
            <a:ext cx="270900" cy="0"/>
          </a:xfrm>
          <a:prstGeom prst="straightConnector1">
            <a:avLst/>
          </a:prstGeom>
          <a:noFill/>
          <a:ln cap="flat" cmpd="sng" w="9525">
            <a:solidFill>
              <a:schemeClr val="dk2"/>
            </a:solidFill>
            <a:prstDash val="solid"/>
            <a:round/>
            <a:headEnd len="lg" w="lg" type="none"/>
            <a:tailEnd len="lg" w="lg" type="none"/>
          </a:ln>
        </p:spPr>
      </p:cxnSp>
      <p:sp>
        <p:nvSpPr>
          <p:cNvPr id="220" name="Shape 220"/>
          <p:cNvSpPr txBox="1"/>
          <p:nvPr>
            <p:ph idx="4" type="body"/>
          </p:nvPr>
        </p:nvSpPr>
        <p:spPr>
          <a:xfrm>
            <a:off x="2374544" y="3641660"/>
            <a:ext cx="2177399" cy="1153800"/>
          </a:xfrm>
          <a:prstGeom prst="rect">
            <a:avLst/>
          </a:prstGeom>
          <a:noFill/>
          <a:ln>
            <a:noFill/>
          </a:ln>
        </p:spPr>
        <p:txBody>
          <a:bodyPr anchorCtr="0" anchor="t" bIns="91425" lIns="91425" rIns="91425" tIns="91425">
            <a:noAutofit/>
          </a:bodyPr>
          <a:lstStyle/>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Off-Canvas</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Top Bar</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etc</a:t>
            </a:r>
          </a:p>
          <a:p>
            <a:pPr lvl="0" rtl="0" algn="ctr">
              <a:spcBef>
                <a:spcPts val="0"/>
              </a:spcBef>
              <a:buNone/>
            </a:pPr>
            <a:r>
              <a:t/>
            </a:r>
            <a:endParaRPr sz="1200"/>
          </a:p>
        </p:txBody>
      </p:sp>
      <p:pic>
        <p:nvPicPr>
          <p:cNvPr id="221" name="Shape 221"/>
          <p:cNvPicPr preferRelativeResize="0"/>
          <p:nvPr/>
        </p:nvPicPr>
        <p:blipFill rotWithShape="1">
          <a:blip r:embed="rId5">
            <a:alphaModFix/>
          </a:blip>
          <a:srcRect b="11168" l="0" r="0" t="11168"/>
          <a:stretch/>
        </p:blipFill>
        <p:spPr>
          <a:xfrm>
            <a:off x="4867379" y="1322212"/>
            <a:ext cx="1644299" cy="1644299"/>
          </a:xfrm>
          <a:prstGeom prst="ellipse">
            <a:avLst/>
          </a:prstGeom>
          <a:noFill/>
          <a:ln>
            <a:noFill/>
          </a:ln>
        </p:spPr>
      </p:pic>
      <p:sp>
        <p:nvSpPr>
          <p:cNvPr id="222" name="Shape 222"/>
          <p:cNvSpPr txBox="1"/>
          <p:nvPr>
            <p:ph idx="5" type="body"/>
          </p:nvPr>
        </p:nvSpPr>
        <p:spPr>
          <a:xfrm>
            <a:off x="4584179" y="3108899"/>
            <a:ext cx="2177399" cy="436200"/>
          </a:xfrm>
          <a:prstGeom prst="rect">
            <a:avLst/>
          </a:prstGeom>
          <a:noFill/>
          <a:ln>
            <a:noFill/>
          </a:ln>
        </p:spPr>
        <p:txBody>
          <a:bodyPr anchorCtr="0" anchor="t" bIns="91425" lIns="91425" rIns="91425" tIns="91425">
            <a:noAutofit/>
          </a:bodyPr>
          <a:lstStyle/>
          <a:p>
            <a:pPr lvl="0" rtl="0" algn="ctr">
              <a:spcBef>
                <a:spcPts val="0"/>
              </a:spcBef>
              <a:buNone/>
            </a:pPr>
            <a:r>
              <a:rPr lang="en" sz="1700">
                <a:solidFill>
                  <a:schemeClr val="dk1"/>
                </a:solidFill>
              </a:rPr>
              <a:t>Media</a:t>
            </a:r>
          </a:p>
        </p:txBody>
      </p:sp>
      <p:cxnSp>
        <p:nvCxnSpPr>
          <p:cNvPr id="223" name="Shape 223"/>
          <p:cNvCxnSpPr/>
          <p:nvPr/>
        </p:nvCxnSpPr>
        <p:spPr>
          <a:xfrm>
            <a:off x="5554075" y="3561937"/>
            <a:ext cx="270900" cy="0"/>
          </a:xfrm>
          <a:prstGeom prst="straightConnector1">
            <a:avLst/>
          </a:prstGeom>
          <a:noFill/>
          <a:ln cap="flat" cmpd="sng" w="9525">
            <a:solidFill>
              <a:schemeClr val="dk2"/>
            </a:solidFill>
            <a:prstDash val="solid"/>
            <a:round/>
            <a:headEnd len="lg" w="lg" type="none"/>
            <a:tailEnd len="lg" w="lg" type="none"/>
          </a:ln>
        </p:spPr>
      </p:cxnSp>
      <p:sp>
        <p:nvSpPr>
          <p:cNvPr id="224" name="Shape 224"/>
          <p:cNvSpPr txBox="1"/>
          <p:nvPr>
            <p:ph idx="6" type="body"/>
          </p:nvPr>
        </p:nvSpPr>
        <p:spPr>
          <a:xfrm>
            <a:off x="4584168" y="3641660"/>
            <a:ext cx="2177399" cy="1153800"/>
          </a:xfrm>
          <a:prstGeom prst="rect">
            <a:avLst/>
          </a:prstGeom>
          <a:noFill/>
          <a:ln>
            <a:noFill/>
          </a:ln>
        </p:spPr>
        <p:txBody>
          <a:bodyPr anchorCtr="0" anchor="t" bIns="91425" lIns="91425" rIns="91425" tIns="91425">
            <a:noAutofit/>
          </a:bodyPr>
          <a:lstStyle/>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Slider</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Flex Video </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Icons</a:t>
            </a:r>
          </a:p>
          <a:p>
            <a:pPr lvl="0" rtl="0" algn="ctr">
              <a:spcBef>
                <a:spcPts val="0"/>
              </a:spcBef>
              <a:buNone/>
            </a:pPr>
            <a:r>
              <a:t/>
            </a:r>
            <a:endParaRPr sz="1400"/>
          </a:p>
        </p:txBody>
      </p:sp>
      <p:pic>
        <p:nvPicPr>
          <p:cNvPr id="225" name="Shape 225"/>
          <p:cNvPicPr preferRelativeResize="0"/>
          <p:nvPr/>
        </p:nvPicPr>
        <p:blipFill rotWithShape="1">
          <a:blip r:embed="rId6">
            <a:alphaModFix/>
          </a:blip>
          <a:srcRect b="0" l="9003" r="8995" t="0"/>
          <a:stretch/>
        </p:blipFill>
        <p:spPr>
          <a:xfrm>
            <a:off x="7085337" y="1322225"/>
            <a:ext cx="1644299" cy="1644299"/>
          </a:xfrm>
          <a:prstGeom prst="ellipse">
            <a:avLst/>
          </a:prstGeom>
          <a:noFill/>
          <a:ln>
            <a:noFill/>
          </a:ln>
        </p:spPr>
      </p:pic>
      <p:sp>
        <p:nvSpPr>
          <p:cNvPr id="226" name="Shape 226"/>
          <p:cNvSpPr txBox="1"/>
          <p:nvPr>
            <p:ph idx="7" type="body"/>
          </p:nvPr>
        </p:nvSpPr>
        <p:spPr>
          <a:xfrm>
            <a:off x="6793800" y="3108899"/>
            <a:ext cx="2177399" cy="436200"/>
          </a:xfrm>
          <a:prstGeom prst="rect">
            <a:avLst/>
          </a:prstGeom>
          <a:noFill/>
          <a:ln>
            <a:noFill/>
          </a:ln>
        </p:spPr>
        <p:txBody>
          <a:bodyPr anchorCtr="0" anchor="t" bIns="91425" lIns="91425" rIns="91425" tIns="91425">
            <a:noAutofit/>
          </a:bodyPr>
          <a:lstStyle/>
          <a:p>
            <a:pPr lvl="0" rtl="0" algn="ctr">
              <a:spcBef>
                <a:spcPts val="0"/>
              </a:spcBef>
              <a:buNone/>
            </a:pPr>
            <a:r>
              <a:rPr lang="en" sz="1700">
                <a:solidFill>
                  <a:schemeClr val="dk1"/>
                </a:solidFill>
              </a:rPr>
              <a:t>Forms, Buttons</a:t>
            </a:r>
          </a:p>
        </p:txBody>
      </p:sp>
      <p:cxnSp>
        <p:nvCxnSpPr>
          <p:cNvPr id="227" name="Shape 227"/>
          <p:cNvCxnSpPr/>
          <p:nvPr/>
        </p:nvCxnSpPr>
        <p:spPr>
          <a:xfrm>
            <a:off x="7747050" y="3561937"/>
            <a:ext cx="270900" cy="0"/>
          </a:xfrm>
          <a:prstGeom prst="straightConnector1">
            <a:avLst/>
          </a:prstGeom>
          <a:noFill/>
          <a:ln cap="flat" cmpd="sng" w="9525">
            <a:solidFill>
              <a:schemeClr val="dk2"/>
            </a:solidFill>
            <a:prstDash val="solid"/>
            <a:round/>
            <a:headEnd len="lg" w="lg" type="none"/>
            <a:tailEnd len="lg" w="lg" type="none"/>
          </a:ln>
        </p:spPr>
      </p:cxnSp>
      <p:sp>
        <p:nvSpPr>
          <p:cNvPr id="228" name="Shape 228"/>
          <p:cNvSpPr txBox="1"/>
          <p:nvPr>
            <p:ph idx="8" type="body"/>
          </p:nvPr>
        </p:nvSpPr>
        <p:spPr>
          <a:xfrm>
            <a:off x="6793795" y="3641660"/>
            <a:ext cx="2177399" cy="1153800"/>
          </a:xfrm>
          <a:prstGeom prst="rect">
            <a:avLst/>
          </a:prstGeom>
          <a:noFill/>
          <a:ln>
            <a:noFill/>
          </a:ln>
        </p:spPr>
        <p:txBody>
          <a:bodyPr anchorCtr="0" anchor="t" bIns="91425" lIns="91425" rIns="91425" tIns="91425">
            <a:noAutofit/>
          </a:bodyPr>
          <a:lstStyle/>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Typography</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Callouts</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Content</a:t>
            </a:r>
          </a:p>
          <a:p>
            <a:pPr indent="-228600" lvl="0" marL="457200" rtl="0">
              <a:spcBef>
                <a:spcPts val="0"/>
              </a:spcBef>
              <a:spcAft>
                <a:spcPts val="0"/>
              </a:spcAft>
              <a:buClr>
                <a:srgbClr val="000000"/>
              </a:buClr>
              <a:buSzPct val="100000"/>
              <a:buFont typeface="Verdana"/>
            </a:pPr>
            <a:r>
              <a:rPr lang="en" sz="1400">
                <a:solidFill>
                  <a:srgbClr val="000000"/>
                </a:solidFill>
                <a:latin typeface="Verdana"/>
                <a:ea typeface="Verdana"/>
                <a:cs typeface="Verdana"/>
                <a:sym typeface="Verdana"/>
              </a:rPr>
              <a:t>Accessibility</a:t>
            </a:r>
          </a:p>
        </p:txBody>
      </p:sp>
      <p:pic>
        <p:nvPicPr>
          <p:cNvPr id="229" name="Shape 229"/>
          <p:cNvPicPr preferRelativeResize="0"/>
          <p:nvPr/>
        </p:nvPicPr>
        <p:blipFill>
          <a:blip r:embed="rId7">
            <a:alphaModFix/>
          </a:blip>
          <a:stretch>
            <a:fillRect/>
          </a:stretch>
        </p:blipFill>
        <p:spPr>
          <a:xfrm>
            <a:off x="8613600" y="4719248"/>
            <a:ext cx="530399" cy="400301"/>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Media Queries 5</a:t>
            </a:r>
          </a:p>
        </p:txBody>
      </p:sp>
      <p:sp>
        <p:nvSpPr>
          <p:cNvPr id="235" name="Shape 235"/>
          <p:cNvSpPr txBox="1"/>
          <p:nvPr>
            <p:ph idx="1" type="body"/>
          </p:nvPr>
        </p:nvSpPr>
        <p:spPr>
          <a:xfrm>
            <a:off x="311700" y="1152475"/>
            <a:ext cx="8520599" cy="3833399"/>
          </a:xfrm>
          <a:prstGeom prst="rect">
            <a:avLst/>
          </a:prstGeom>
        </p:spPr>
        <p:txBody>
          <a:bodyPr anchorCtr="0" anchor="t" bIns="91425" lIns="91425" rIns="91425" tIns="91425">
            <a:noAutofit/>
          </a:bodyPr>
          <a:lstStyle/>
          <a:p>
            <a:pPr rtl="0">
              <a:spcBef>
                <a:spcPts val="0"/>
              </a:spcBef>
              <a:buNone/>
            </a:pPr>
            <a:r>
              <a:rPr i="1" lang="en" sz="1200">
                <a:solidFill>
                  <a:srgbClr val="999988"/>
                </a:solidFill>
                <a:latin typeface="Consolas"/>
                <a:ea typeface="Consolas"/>
                <a:cs typeface="Consolas"/>
                <a:sym typeface="Consolas"/>
              </a:rPr>
              <a:t>// Small screen</a:t>
            </a:r>
            <a:br>
              <a:rPr lang="en" sz="1200">
                <a:solidFill>
                  <a:srgbClr val="333333"/>
                </a:solidFill>
                <a:latin typeface="Consolas"/>
                <a:ea typeface="Consolas"/>
                <a:cs typeface="Consolas"/>
                <a:sym typeface="Consolas"/>
              </a:rPr>
            </a:br>
            <a:r>
              <a:rPr lang="en" sz="1200">
                <a:solidFill>
                  <a:srgbClr val="333333"/>
                </a:solidFill>
                <a:latin typeface="Consolas"/>
                <a:ea typeface="Consolas"/>
                <a:cs typeface="Consolas"/>
                <a:sym typeface="Consolas"/>
              </a:rPr>
              <a:t>(max-width:</a:t>
            </a:r>
            <a:r>
              <a:rPr b="1" lang="en" sz="1200">
                <a:solidFill>
                  <a:srgbClr val="999999"/>
                </a:solidFill>
                <a:latin typeface="Consolas"/>
                <a:ea typeface="Consolas"/>
                <a:cs typeface="Consolas"/>
                <a:sym typeface="Consolas"/>
              </a:rPr>
              <a:t> 40em</a:t>
            </a:r>
            <a:r>
              <a:rPr lang="en" sz="1200">
                <a:solidFill>
                  <a:srgbClr val="333333"/>
                </a:solidFill>
                <a:latin typeface="Consolas"/>
                <a:ea typeface="Consolas"/>
                <a:cs typeface="Consolas"/>
                <a:sym typeface="Consolas"/>
              </a:rPr>
              <a:t>) { } </a:t>
            </a:r>
            <a:r>
              <a:rPr i="1" lang="en" sz="1200">
                <a:solidFill>
                  <a:srgbClr val="999988"/>
                </a:solidFill>
                <a:latin typeface="Consolas"/>
                <a:ea typeface="Consolas"/>
                <a:cs typeface="Consolas"/>
                <a:sym typeface="Consolas"/>
              </a:rPr>
              <a:t>640px, </a:t>
            </a:r>
          </a:p>
          <a:p>
            <a:pPr>
              <a:spcBef>
                <a:spcPts val="0"/>
              </a:spcBef>
              <a:buNone/>
            </a:pPr>
            <a:r>
              <a:rPr i="1" lang="en" sz="1200">
                <a:solidFill>
                  <a:srgbClr val="999988"/>
                </a:solidFill>
                <a:latin typeface="Consolas"/>
                <a:ea typeface="Consolas"/>
                <a:cs typeface="Consolas"/>
                <a:sym typeface="Consolas"/>
              </a:rPr>
              <a:t>// Medium screens</a:t>
            </a:r>
            <a:br>
              <a:rPr lang="en" sz="1200">
                <a:solidFill>
                  <a:srgbClr val="333333"/>
                </a:solidFill>
                <a:latin typeface="Consolas"/>
                <a:ea typeface="Consolas"/>
                <a:cs typeface="Consolas"/>
                <a:sym typeface="Consolas"/>
              </a:rPr>
            </a:br>
            <a:r>
              <a:rPr lang="en" sz="1200">
                <a:solidFill>
                  <a:srgbClr val="333333"/>
                </a:solidFill>
                <a:latin typeface="Consolas"/>
                <a:ea typeface="Consolas"/>
                <a:cs typeface="Consolas"/>
                <a:sym typeface="Consolas"/>
              </a:rPr>
              <a:t>@</a:t>
            </a:r>
            <a:r>
              <a:rPr b="1" lang="en" sz="1200">
                <a:solidFill>
                  <a:srgbClr val="333333"/>
                </a:solidFill>
                <a:latin typeface="Consolas"/>
                <a:ea typeface="Consolas"/>
                <a:cs typeface="Consolas"/>
                <a:sym typeface="Consolas"/>
              </a:rPr>
              <a:t>media</a:t>
            </a:r>
            <a:r>
              <a:rPr b="1" lang="en" sz="1200">
                <a:solidFill>
                  <a:srgbClr val="999999"/>
                </a:solidFill>
                <a:latin typeface="Consolas"/>
                <a:ea typeface="Consolas"/>
                <a:cs typeface="Consolas"/>
                <a:sym typeface="Consolas"/>
              </a:rPr>
              <a:t> only screen and</a:t>
            </a:r>
            <a:r>
              <a:rPr lang="en" sz="1200">
                <a:solidFill>
                  <a:srgbClr val="333333"/>
                </a:solidFill>
                <a:latin typeface="Consolas"/>
                <a:ea typeface="Consolas"/>
                <a:cs typeface="Consolas"/>
                <a:sym typeface="Consolas"/>
              </a:rPr>
              <a:t> (min-width:</a:t>
            </a:r>
            <a:r>
              <a:rPr b="1" lang="en" sz="1200">
                <a:solidFill>
                  <a:srgbClr val="999999"/>
                </a:solidFill>
                <a:latin typeface="Consolas"/>
                <a:ea typeface="Consolas"/>
                <a:cs typeface="Consolas"/>
                <a:sym typeface="Consolas"/>
              </a:rPr>
              <a:t> 40.063em</a:t>
            </a:r>
            <a:r>
              <a:rPr lang="en" sz="1200">
                <a:solidFill>
                  <a:srgbClr val="333333"/>
                </a:solidFill>
                <a:latin typeface="Consolas"/>
                <a:ea typeface="Consolas"/>
                <a:cs typeface="Consolas"/>
                <a:sym typeface="Consolas"/>
              </a:rPr>
              <a:t>)</a:t>
            </a:r>
            <a:r>
              <a:rPr b="1" lang="en" sz="1200">
                <a:solidFill>
                  <a:srgbClr val="999999"/>
                </a:solidFill>
                <a:latin typeface="Consolas"/>
                <a:ea typeface="Consolas"/>
                <a:cs typeface="Consolas"/>
                <a:sym typeface="Consolas"/>
              </a:rPr>
              <a:t> and</a:t>
            </a:r>
            <a:r>
              <a:rPr lang="en" sz="1200">
                <a:solidFill>
                  <a:srgbClr val="333333"/>
                </a:solidFill>
                <a:latin typeface="Consolas"/>
                <a:ea typeface="Consolas"/>
                <a:cs typeface="Consolas"/>
                <a:sym typeface="Consolas"/>
              </a:rPr>
              <a:t> (max-width:</a:t>
            </a:r>
            <a:r>
              <a:rPr b="1" lang="en" sz="1200">
                <a:solidFill>
                  <a:srgbClr val="999999"/>
                </a:solidFill>
                <a:latin typeface="Consolas"/>
                <a:ea typeface="Consolas"/>
                <a:cs typeface="Consolas"/>
                <a:sym typeface="Consolas"/>
              </a:rPr>
              <a:t> 64em</a:t>
            </a:r>
            <a:r>
              <a:rPr lang="en" sz="1200">
                <a:solidFill>
                  <a:srgbClr val="333333"/>
                </a:solidFill>
                <a:latin typeface="Consolas"/>
                <a:ea typeface="Consolas"/>
                <a:cs typeface="Consolas"/>
                <a:sym typeface="Consolas"/>
              </a:rPr>
              <a:t>) { } </a:t>
            </a:r>
            <a:r>
              <a:rPr i="1" lang="en" sz="1200">
                <a:solidFill>
                  <a:srgbClr val="999988"/>
                </a:solidFill>
                <a:latin typeface="Consolas"/>
                <a:ea typeface="Consolas"/>
                <a:cs typeface="Consolas"/>
                <a:sym typeface="Consolas"/>
              </a:rPr>
              <a:t>/* min-width 641px and max-width 1024px</a:t>
            </a:r>
            <a:br>
              <a:rPr lang="en" sz="1200">
                <a:solidFill>
                  <a:srgbClr val="333333"/>
                </a:solidFill>
                <a:latin typeface="Consolas"/>
                <a:ea typeface="Consolas"/>
                <a:cs typeface="Consolas"/>
                <a:sym typeface="Consolas"/>
              </a:rPr>
            </a:br>
            <a:br>
              <a:rPr lang="en" sz="1200">
                <a:solidFill>
                  <a:srgbClr val="333333"/>
                </a:solidFill>
                <a:latin typeface="Consolas"/>
                <a:ea typeface="Consolas"/>
                <a:cs typeface="Consolas"/>
                <a:sym typeface="Consolas"/>
              </a:rPr>
            </a:br>
            <a:r>
              <a:rPr i="1" lang="en" sz="1200">
                <a:solidFill>
                  <a:srgbClr val="999988"/>
                </a:solidFill>
                <a:latin typeface="Consolas"/>
                <a:ea typeface="Consolas"/>
                <a:cs typeface="Consolas"/>
                <a:sym typeface="Consolas"/>
              </a:rPr>
              <a:t>// Large screens</a:t>
            </a:r>
            <a:br>
              <a:rPr lang="en" sz="1200">
                <a:solidFill>
                  <a:srgbClr val="333333"/>
                </a:solidFill>
                <a:latin typeface="Consolas"/>
                <a:ea typeface="Consolas"/>
                <a:cs typeface="Consolas"/>
                <a:sym typeface="Consolas"/>
              </a:rPr>
            </a:br>
            <a:r>
              <a:rPr lang="en" sz="1200">
                <a:solidFill>
                  <a:srgbClr val="333333"/>
                </a:solidFill>
                <a:latin typeface="Consolas"/>
                <a:ea typeface="Consolas"/>
                <a:cs typeface="Consolas"/>
                <a:sym typeface="Consolas"/>
              </a:rPr>
              <a:t>@</a:t>
            </a:r>
            <a:r>
              <a:rPr b="1" lang="en" sz="1200">
                <a:solidFill>
                  <a:srgbClr val="333333"/>
                </a:solidFill>
                <a:latin typeface="Consolas"/>
                <a:ea typeface="Consolas"/>
                <a:cs typeface="Consolas"/>
                <a:sym typeface="Consolas"/>
              </a:rPr>
              <a:t>media</a:t>
            </a:r>
            <a:r>
              <a:rPr b="1" lang="en" sz="1200">
                <a:solidFill>
                  <a:srgbClr val="999999"/>
                </a:solidFill>
                <a:latin typeface="Consolas"/>
                <a:ea typeface="Consolas"/>
                <a:cs typeface="Consolas"/>
                <a:sym typeface="Consolas"/>
              </a:rPr>
              <a:t> only screen and</a:t>
            </a:r>
            <a:r>
              <a:rPr lang="en" sz="1200">
                <a:solidFill>
                  <a:srgbClr val="333333"/>
                </a:solidFill>
                <a:latin typeface="Consolas"/>
                <a:ea typeface="Consolas"/>
                <a:cs typeface="Consolas"/>
                <a:sym typeface="Consolas"/>
              </a:rPr>
              <a:t> (min-width:</a:t>
            </a:r>
            <a:r>
              <a:rPr b="1" lang="en" sz="1200">
                <a:solidFill>
                  <a:srgbClr val="999999"/>
                </a:solidFill>
                <a:latin typeface="Consolas"/>
                <a:ea typeface="Consolas"/>
                <a:cs typeface="Consolas"/>
                <a:sym typeface="Consolas"/>
              </a:rPr>
              <a:t> 64.063em</a:t>
            </a:r>
            <a:r>
              <a:rPr lang="en" sz="1200">
                <a:solidFill>
                  <a:srgbClr val="333333"/>
                </a:solidFill>
                <a:latin typeface="Consolas"/>
                <a:ea typeface="Consolas"/>
                <a:cs typeface="Consolas"/>
                <a:sym typeface="Consolas"/>
              </a:rPr>
              <a:t>)</a:t>
            </a:r>
            <a:r>
              <a:rPr b="1" lang="en" sz="1200">
                <a:solidFill>
                  <a:srgbClr val="999999"/>
                </a:solidFill>
                <a:latin typeface="Consolas"/>
                <a:ea typeface="Consolas"/>
                <a:cs typeface="Consolas"/>
                <a:sym typeface="Consolas"/>
              </a:rPr>
              <a:t> and</a:t>
            </a:r>
            <a:r>
              <a:rPr lang="en" sz="1200">
                <a:solidFill>
                  <a:srgbClr val="333333"/>
                </a:solidFill>
                <a:latin typeface="Consolas"/>
                <a:ea typeface="Consolas"/>
                <a:cs typeface="Consolas"/>
                <a:sym typeface="Consolas"/>
              </a:rPr>
              <a:t> (max-width:</a:t>
            </a:r>
            <a:r>
              <a:rPr b="1" lang="en" sz="1200">
                <a:solidFill>
                  <a:srgbClr val="999999"/>
                </a:solidFill>
                <a:latin typeface="Consolas"/>
                <a:ea typeface="Consolas"/>
                <a:cs typeface="Consolas"/>
                <a:sym typeface="Consolas"/>
              </a:rPr>
              <a:t> 90em</a:t>
            </a:r>
            <a:r>
              <a:rPr lang="en" sz="1200">
                <a:solidFill>
                  <a:srgbClr val="333333"/>
                </a:solidFill>
                <a:latin typeface="Consolas"/>
                <a:ea typeface="Consolas"/>
                <a:cs typeface="Consolas"/>
                <a:sym typeface="Consolas"/>
              </a:rPr>
              <a:t>) { } </a:t>
            </a:r>
            <a:r>
              <a:rPr i="1" lang="en" sz="1200">
                <a:solidFill>
                  <a:srgbClr val="999988"/>
                </a:solidFill>
                <a:latin typeface="Consolas"/>
                <a:ea typeface="Consolas"/>
                <a:cs typeface="Consolas"/>
                <a:sym typeface="Consolas"/>
              </a:rPr>
              <a:t>/* min-width 1025px and max-width 1440px, use when QAing large screen-only issues */</a:t>
            </a:r>
            <a:br>
              <a:rPr lang="en" sz="1200">
                <a:solidFill>
                  <a:srgbClr val="333333"/>
                </a:solidFill>
                <a:latin typeface="Consolas"/>
                <a:ea typeface="Consolas"/>
                <a:cs typeface="Consolas"/>
                <a:sym typeface="Consolas"/>
              </a:rPr>
            </a:br>
            <a:br>
              <a:rPr lang="en" sz="1200">
                <a:solidFill>
                  <a:srgbClr val="333333"/>
                </a:solidFill>
                <a:latin typeface="Consolas"/>
                <a:ea typeface="Consolas"/>
                <a:cs typeface="Consolas"/>
                <a:sym typeface="Consolas"/>
              </a:rPr>
            </a:br>
            <a:r>
              <a:rPr i="1" lang="en" sz="1200">
                <a:solidFill>
                  <a:srgbClr val="999988"/>
                </a:solidFill>
                <a:latin typeface="Consolas"/>
                <a:ea typeface="Consolas"/>
                <a:cs typeface="Consolas"/>
                <a:sym typeface="Consolas"/>
              </a:rPr>
              <a:t>// XLarge screens</a:t>
            </a:r>
            <a:br>
              <a:rPr lang="en" sz="1200">
                <a:solidFill>
                  <a:srgbClr val="333333"/>
                </a:solidFill>
                <a:latin typeface="Consolas"/>
                <a:ea typeface="Consolas"/>
                <a:cs typeface="Consolas"/>
                <a:sym typeface="Consolas"/>
              </a:rPr>
            </a:br>
            <a:r>
              <a:rPr lang="en" sz="1200">
                <a:solidFill>
                  <a:srgbClr val="333333"/>
                </a:solidFill>
                <a:latin typeface="Consolas"/>
                <a:ea typeface="Consolas"/>
                <a:cs typeface="Consolas"/>
                <a:sym typeface="Consolas"/>
              </a:rPr>
              <a:t>@</a:t>
            </a:r>
            <a:r>
              <a:rPr b="1" lang="en" sz="1200">
                <a:solidFill>
                  <a:srgbClr val="333333"/>
                </a:solidFill>
                <a:latin typeface="Consolas"/>
                <a:ea typeface="Consolas"/>
                <a:cs typeface="Consolas"/>
                <a:sym typeface="Consolas"/>
              </a:rPr>
              <a:t>media</a:t>
            </a:r>
            <a:r>
              <a:rPr b="1" lang="en" sz="1200">
                <a:solidFill>
                  <a:srgbClr val="999999"/>
                </a:solidFill>
                <a:latin typeface="Consolas"/>
                <a:ea typeface="Consolas"/>
                <a:cs typeface="Consolas"/>
                <a:sym typeface="Consolas"/>
              </a:rPr>
              <a:t> only screen and</a:t>
            </a:r>
            <a:r>
              <a:rPr lang="en" sz="1200">
                <a:solidFill>
                  <a:srgbClr val="333333"/>
                </a:solidFill>
                <a:latin typeface="Consolas"/>
                <a:ea typeface="Consolas"/>
                <a:cs typeface="Consolas"/>
                <a:sym typeface="Consolas"/>
              </a:rPr>
              <a:t> (min-width:</a:t>
            </a:r>
            <a:r>
              <a:rPr b="1" lang="en" sz="1200">
                <a:solidFill>
                  <a:srgbClr val="999999"/>
                </a:solidFill>
                <a:latin typeface="Consolas"/>
                <a:ea typeface="Consolas"/>
                <a:cs typeface="Consolas"/>
                <a:sym typeface="Consolas"/>
              </a:rPr>
              <a:t> 90.063em</a:t>
            </a:r>
            <a:r>
              <a:rPr lang="en" sz="1200">
                <a:solidFill>
                  <a:srgbClr val="333333"/>
                </a:solidFill>
                <a:latin typeface="Consolas"/>
                <a:ea typeface="Consolas"/>
                <a:cs typeface="Consolas"/>
                <a:sym typeface="Consolas"/>
              </a:rPr>
              <a:t>)</a:t>
            </a:r>
            <a:r>
              <a:rPr b="1" lang="en" sz="1200">
                <a:solidFill>
                  <a:srgbClr val="999999"/>
                </a:solidFill>
                <a:latin typeface="Consolas"/>
                <a:ea typeface="Consolas"/>
                <a:cs typeface="Consolas"/>
                <a:sym typeface="Consolas"/>
              </a:rPr>
              <a:t> and</a:t>
            </a:r>
            <a:r>
              <a:rPr lang="en" sz="1200">
                <a:solidFill>
                  <a:srgbClr val="333333"/>
                </a:solidFill>
                <a:latin typeface="Consolas"/>
                <a:ea typeface="Consolas"/>
                <a:cs typeface="Consolas"/>
                <a:sym typeface="Consolas"/>
              </a:rPr>
              <a:t> (max-width:</a:t>
            </a:r>
            <a:r>
              <a:rPr b="1" lang="en" sz="1200">
                <a:solidFill>
                  <a:srgbClr val="999999"/>
                </a:solidFill>
                <a:latin typeface="Consolas"/>
                <a:ea typeface="Consolas"/>
                <a:cs typeface="Consolas"/>
                <a:sym typeface="Consolas"/>
              </a:rPr>
              <a:t> 120em</a:t>
            </a:r>
            <a:r>
              <a:rPr lang="en" sz="1200">
                <a:solidFill>
                  <a:srgbClr val="333333"/>
                </a:solidFill>
                <a:latin typeface="Consolas"/>
                <a:ea typeface="Consolas"/>
                <a:cs typeface="Consolas"/>
                <a:sym typeface="Consolas"/>
              </a:rPr>
              <a:t>) { } </a:t>
            </a:r>
            <a:r>
              <a:rPr i="1" lang="en" sz="1200">
                <a:solidFill>
                  <a:srgbClr val="999988"/>
                </a:solidFill>
                <a:latin typeface="Consolas"/>
                <a:ea typeface="Consolas"/>
                <a:cs typeface="Consolas"/>
                <a:sym typeface="Consolas"/>
              </a:rPr>
              <a:t>/* min-width 1441px and max-width 1920px, use when QAing xlarge screen-only issues */</a:t>
            </a:r>
            <a:br>
              <a:rPr lang="en" sz="1200">
                <a:solidFill>
                  <a:srgbClr val="333333"/>
                </a:solidFill>
                <a:latin typeface="Consolas"/>
                <a:ea typeface="Consolas"/>
                <a:cs typeface="Consolas"/>
                <a:sym typeface="Consolas"/>
              </a:rPr>
            </a:br>
            <a:br>
              <a:rPr lang="en" sz="1200">
                <a:solidFill>
                  <a:srgbClr val="333333"/>
                </a:solidFill>
                <a:latin typeface="Consolas"/>
                <a:ea typeface="Consolas"/>
                <a:cs typeface="Consolas"/>
                <a:sym typeface="Consolas"/>
              </a:rPr>
            </a:br>
            <a:r>
              <a:rPr i="1" lang="en" sz="1200">
                <a:solidFill>
                  <a:srgbClr val="999988"/>
                </a:solidFill>
                <a:latin typeface="Consolas"/>
                <a:ea typeface="Consolas"/>
                <a:cs typeface="Consolas"/>
                <a:sym typeface="Consolas"/>
              </a:rPr>
              <a:t>// XXLarge screens</a:t>
            </a:r>
            <a:br>
              <a:rPr lang="en" sz="1200">
                <a:solidFill>
                  <a:srgbClr val="333333"/>
                </a:solidFill>
                <a:latin typeface="Consolas"/>
                <a:ea typeface="Consolas"/>
                <a:cs typeface="Consolas"/>
                <a:sym typeface="Consolas"/>
              </a:rPr>
            </a:br>
            <a:r>
              <a:rPr lang="en" sz="1200">
                <a:solidFill>
                  <a:srgbClr val="333333"/>
                </a:solidFill>
                <a:latin typeface="Consolas"/>
                <a:ea typeface="Consolas"/>
                <a:cs typeface="Consolas"/>
                <a:sym typeface="Consolas"/>
              </a:rPr>
              <a:t>@</a:t>
            </a:r>
            <a:r>
              <a:rPr b="1" lang="en" sz="1200">
                <a:solidFill>
                  <a:srgbClr val="333333"/>
                </a:solidFill>
                <a:latin typeface="Consolas"/>
                <a:ea typeface="Consolas"/>
                <a:cs typeface="Consolas"/>
                <a:sym typeface="Consolas"/>
              </a:rPr>
              <a:t>media</a:t>
            </a:r>
            <a:r>
              <a:rPr b="1" lang="en" sz="1200">
                <a:solidFill>
                  <a:srgbClr val="999999"/>
                </a:solidFill>
                <a:latin typeface="Consolas"/>
                <a:ea typeface="Consolas"/>
                <a:cs typeface="Consolas"/>
                <a:sym typeface="Consolas"/>
              </a:rPr>
              <a:t> only screen and</a:t>
            </a:r>
            <a:r>
              <a:rPr lang="en" sz="1200">
                <a:solidFill>
                  <a:srgbClr val="333333"/>
                </a:solidFill>
                <a:latin typeface="Consolas"/>
                <a:ea typeface="Consolas"/>
                <a:cs typeface="Consolas"/>
                <a:sym typeface="Consolas"/>
              </a:rPr>
              <a:t> (min-width:</a:t>
            </a:r>
            <a:r>
              <a:rPr b="1" lang="en" sz="1200">
                <a:solidFill>
                  <a:srgbClr val="999999"/>
                </a:solidFill>
                <a:latin typeface="Consolas"/>
                <a:ea typeface="Consolas"/>
                <a:cs typeface="Consolas"/>
                <a:sym typeface="Consolas"/>
              </a:rPr>
              <a:t> 120.063em</a:t>
            </a:r>
            <a:r>
              <a:rPr lang="en" sz="1200">
                <a:solidFill>
                  <a:srgbClr val="333333"/>
                </a:solidFill>
                <a:latin typeface="Consolas"/>
                <a:ea typeface="Consolas"/>
                <a:cs typeface="Consolas"/>
                <a:sym typeface="Consolas"/>
              </a:rPr>
              <a:t>) { } </a:t>
            </a:r>
            <a:r>
              <a:rPr i="1" lang="en" sz="1200">
                <a:solidFill>
                  <a:srgbClr val="999988"/>
                </a:solidFill>
                <a:latin typeface="Consolas"/>
                <a:ea typeface="Consolas"/>
                <a:cs typeface="Consolas"/>
                <a:sym typeface="Consolas"/>
              </a:rPr>
              <a:t>/* min-width 1921px, xxlarge screens */</a:t>
            </a:r>
          </a:p>
        </p:txBody>
      </p:sp>
      <p:pic>
        <p:nvPicPr>
          <p:cNvPr id="236" name="Shape 236"/>
          <p:cNvPicPr preferRelativeResize="0"/>
          <p:nvPr/>
        </p:nvPicPr>
        <p:blipFill>
          <a:blip r:embed="rId3">
            <a:alphaModFix/>
          </a:blip>
          <a:stretch>
            <a:fillRect/>
          </a:stretch>
        </p:blipFill>
        <p:spPr>
          <a:xfrm>
            <a:off x="7449325" y="255725"/>
            <a:ext cx="1009650" cy="762000"/>
          </a:xfrm>
          <a:prstGeom prst="rect">
            <a:avLst/>
          </a:prstGeom>
          <a:noFill/>
          <a:ln>
            <a:noFill/>
          </a:ln>
        </p:spPr>
      </p:pic>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ph type="title"/>
          </p:nvPr>
        </p:nvSpPr>
        <p:spPr>
          <a:xfrm>
            <a:off x="490250" y="526350"/>
            <a:ext cx="5683800" cy="4090800"/>
          </a:xfrm>
          <a:prstGeom prst="rect">
            <a:avLst/>
          </a:prstGeom>
        </p:spPr>
        <p:txBody>
          <a:bodyPr anchorCtr="0" anchor="ctr" bIns="91425" lIns="91425" rIns="91425" tIns="91425">
            <a:noAutofit/>
          </a:bodyPr>
          <a:lstStyle/>
          <a:p>
            <a:pPr lvl="0" rtl="0">
              <a:spcBef>
                <a:spcPts val="0"/>
              </a:spcBef>
              <a:buNone/>
            </a:pPr>
            <a:r>
              <a:rPr lang="en"/>
              <a:t>Examples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5" name="Shape 245"/>
        <p:cNvGrpSpPr/>
        <p:nvPr/>
      </p:nvGrpSpPr>
      <p:grpSpPr>
        <a:xfrm>
          <a:off x="0" y="0"/>
          <a:ext cx="0" cy="0"/>
          <a:chOff x="0" y="0"/>
          <a:chExt cx="0" cy="0"/>
        </a:xfrm>
      </p:grpSpPr>
      <p:sp>
        <p:nvSpPr>
          <p:cNvPr id="246" name="Shape 246"/>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Examples</a:t>
            </a:r>
          </a:p>
        </p:txBody>
      </p:sp>
      <p:sp>
        <p:nvSpPr>
          <p:cNvPr id="247" name="Shape 247"/>
          <p:cNvSpPr txBox="1"/>
          <p:nvPr>
            <p:ph idx="1" type="body"/>
          </p:nvPr>
        </p:nvSpPr>
        <p:spPr>
          <a:xfrm>
            <a:off x="311700" y="1152475"/>
            <a:ext cx="4115399" cy="3416400"/>
          </a:xfrm>
          <a:prstGeom prst="rect">
            <a:avLst/>
          </a:prstGeom>
        </p:spPr>
        <p:txBody>
          <a:bodyPr anchorCtr="0" anchor="t" bIns="91425" lIns="91425" rIns="91425" tIns="91425">
            <a:noAutofit/>
          </a:bodyPr>
          <a:lstStyle/>
          <a:p>
            <a:pPr rtl="0">
              <a:spcBef>
                <a:spcPts val="0"/>
              </a:spcBef>
              <a:buNone/>
            </a:pPr>
            <a:r>
              <a:rPr lang="en" sz="2000" u="sng">
                <a:solidFill>
                  <a:schemeClr val="hlink"/>
                </a:solidFill>
                <a:latin typeface="Verdana"/>
                <a:ea typeface="Verdana"/>
                <a:cs typeface="Verdana"/>
                <a:sym typeface="Verdana"/>
                <a:hlinkClick r:id="rId3"/>
              </a:rPr>
              <a:t>Basic Foundation Elements</a:t>
            </a:r>
            <a:r>
              <a:rPr lang="en" sz="2000">
                <a:solidFill>
                  <a:srgbClr val="000000"/>
                </a:solidFill>
                <a:latin typeface="Verdana"/>
                <a:ea typeface="Verdana"/>
                <a:cs typeface="Verdana"/>
                <a:sym typeface="Verdana"/>
              </a:rPr>
              <a:t>  </a:t>
            </a:r>
          </a:p>
          <a:p>
            <a:pPr rtl="0">
              <a:spcBef>
                <a:spcPts val="0"/>
              </a:spcBef>
              <a:buNone/>
            </a:pPr>
            <a:r>
              <a:rPr lang="en" sz="2000" u="sng">
                <a:solidFill>
                  <a:schemeClr val="hlink"/>
                </a:solidFill>
                <a:latin typeface="Verdana"/>
                <a:ea typeface="Verdana"/>
                <a:cs typeface="Verdana"/>
                <a:sym typeface="Verdana"/>
                <a:hlinkClick r:id="rId4"/>
              </a:rPr>
              <a:t>A complex homepage</a:t>
            </a:r>
            <a:r>
              <a:rPr lang="en" sz="2000">
                <a:solidFill>
                  <a:srgbClr val="000000"/>
                </a:solidFill>
                <a:latin typeface="Verdana"/>
                <a:ea typeface="Verdana"/>
                <a:cs typeface="Verdana"/>
                <a:sym typeface="Verdana"/>
              </a:rPr>
              <a:t> </a:t>
            </a:r>
          </a:p>
          <a:p>
            <a:pPr rtl="0">
              <a:spcBef>
                <a:spcPts val="0"/>
              </a:spcBef>
              <a:buNone/>
            </a:pPr>
            <a:r>
              <a:rPr lang="en" sz="2000" u="sng">
                <a:solidFill>
                  <a:schemeClr val="hlink"/>
                </a:solidFill>
                <a:latin typeface="Verdana"/>
                <a:ea typeface="Verdana"/>
                <a:cs typeface="Verdana"/>
                <a:sym typeface="Verdana"/>
                <a:hlinkClick r:id="rId5"/>
              </a:rPr>
              <a:t>Slick Slider </a:t>
            </a:r>
          </a:p>
          <a:p>
            <a:pPr rtl="0">
              <a:spcBef>
                <a:spcPts val="0"/>
              </a:spcBef>
              <a:buNone/>
            </a:pPr>
            <a:r>
              <a:rPr lang="en" sz="2000" u="sng">
                <a:solidFill>
                  <a:schemeClr val="hlink"/>
                </a:solidFill>
                <a:latin typeface="Verdana"/>
                <a:ea typeface="Verdana"/>
                <a:cs typeface="Verdana"/>
                <a:sym typeface="Verdana"/>
                <a:hlinkClick r:id="rId6"/>
              </a:rPr>
              <a:t>Interchange</a:t>
            </a:r>
          </a:p>
          <a:p>
            <a:pPr rtl="0">
              <a:spcBef>
                <a:spcPts val="0"/>
              </a:spcBef>
              <a:buNone/>
            </a:pPr>
            <a:r>
              <a:rPr lang="en" sz="2000" u="sng">
                <a:solidFill>
                  <a:schemeClr val="hlink"/>
                </a:solidFill>
                <a:latin typeface="Verdana"/>
                <a:ea typeface="Verdana"/>
                <a:cs typeface="Verdana"/>
                <a:sym typeface="Verdana"/>
                <a:hlinkClick r:id="rId7"/>
              </a:rPr>
              <a:t>Kitchen Sink</a:t>
            </a:r>
          </a:p>
          <a:p>
            <a:pPr rtl="0">
              <a:spcBef>
                <a:spcPts val="0"/>
              </a:spcBef>
              <a:buNone/>
            </a:pPr>
            <a:r>
              <a:t/>
            </a:r>
            <a:endParaRPr sz="2000">
              <a:solidFill>
                <a:srgbClr val="000000"/>
              </a:solidFill>
              <a:latin typeface="Verdana"/>
              <a:ea typeface="Verdana"/>
              <a:cs typeface="Verdana"/>
              <a:sym typeface="Verdana"/>
            </a:endParaRPr>
          </a:p>
          <a:p>
            <a:pPr rtl="0">
              <a:spcBef>
                <a:spcPts val="0"/>
              </a:spcBef>
              <a:buNone/>
            </a:pPr>
            <a:r>
              <a:t/>
            </a:r>
            <a:endParaRPr sz="1000">
              <a:solidFill>
                <a:srgbClr val="000000"/>
              </a:solidFill>
              <a:latin typeface="Verdana"/>
              <a:ea typeface="Verdana"/>
              <a:cs typeface="Verdana"/>
              <a:sym typeface="Verdana"/>
            </a:endParaRPr>
          </a:p>
          <a:p>
            <a:pPr>
              <a:spcBef>
                <a:spcPts val="0"/>
              </a:spcBef>
              <a:buNone/>
            </a:pPr>
            <a:r>
              <a:t/>
            </a:r>
            <a:endParaRPr/>
          </a:p>
        </p:txBody>
      </p:sp>
      <p:sp>
        <p:nvSpPr>
          <p:cNvPr id="248" name="Shape 248"/>
          <p:cNvSpPr txBox="1"/>
          <p:nvPr/>
        </p:nvSpPr>
        <p:spPr>
          <a:xfrm>
            <a:off x="4656375" y="1160500"/>
            <a:ext cx="4240799" cy="3381299"/>
          </a:xfrm>
          <a:prstGeom prst="rect">
            <a:avLst/>
          </a:prstGeom>
          <a:noFill/>
          <a:ln>
            <a:noFill/>
          </a:ln>
        </p:spPr>
        <p:txBody>
          <a:bodyPr anchorCtr="0" anchor="ctr" bIns="91425" lIns="91425" rIns="91425" tIns="91425">
            <a:noAutofit/>
          </a:bodyPr>
          <a:lstStyle/>
          <a:p>
            <a:pPr indent="0" marL="0" marR="0" rtl="0" algn="l">
              <a:lnSpc>
                <a:spcPct val="115000"/>
              </a:lnSpc>
              <a:spcBef>
                <a:spcPts val="0"/>
              </a:spcBef>
              <a:spcAft>
                <a:spcPts val="1600"/>
              </a:spcAft>
              <a:buNone/>
            </a:pPr>
            <a:r>
              <a:rPr lang="en" sz="2000" u="sng">
                <a:solidFill>
                  <a:schemeClr val="hlink"/>
                </a:solidFill>
                <a:latin typeface="Verdana"/>
                <a:ea typeface="Verdana"/>
                <a:cs typeface="Verdana"/>
                <a:sym typeface="Verdana"/>
                <a:hlinkClick r:id="rId8"/>
              </a:rPr>
              <a:t>Clearing/ Lightbox</a:t>
            </a:r>
          </a:p>
          <a:p>
            <a:pPr indent="0" marL="0" marR="0" rtl="0" algn="l">
              <a:lnSpc>
                <a:spcPct val="115000"/>
              </a:lnSpc>
              <a:spcBef>
                <a:spcPts val="0"/>
              </a:spcBef>
              <a:spcAft>
                <a:spcPts val="1600"/>
              </a:spcAft>
              <a:buNone/>
            </a:pPr>
            <a:r>
              <a:rPr lang="en" sz="2000" u="sng">
                <a:solidFill>
                  <a:schemeClr val="hlink"/>
                </a:solidFill>
                <a:latin typeface="Verdana"/>
                <a:ea typeface="Verdana"/>
                <a:cs typeface="Verdana"/>
                <a:sym typeface="Verdana"/>
                <a:hlinkClick r:id="rId9"/>
              </a:rPr>
              <a:t>Pizza</a:t>
            </a:r>
          </a:p>
          <a:p>
            <a:pPr rtl="0">
              <a:lnSpc>
                <a:spcPct val="115000"/>
              </a:lnSpc>
              <a:spcBef>
                <a:spcPts val="0"/>
              </a:spcBef>
              <a:spcAft>
                <a:spcPts val="1600"/>
              </a:spcAft>
              <a:buNone/>
            </a:pPr>
            <a:r>
              <a:rPr lang="en" sz="2000" u="sng">
                <a:solidFill>
                  <a:schemeClr val="accent5"/>
                </a:solidFill>
                <a:latin typeface="Verdana"/>
                <a:ea typeface="Verdana"/>
                <a:cs typeface="Verdana"/>
                <a:sym typeface="Verdana"/>
                <a:hlinkClick r:id="rId10"/>
              </a:rPr>
              <a:t>Foundation Documentation</a:t>
            </a:r>
          </a:p>
        </p:txBody>
      </p:sp>
      <p:pic>
        <p:nvPicPr>
          <p:cNvPr id="249" name="Shape 249"/>
          <p:cNvPicPr preferRelativeResize="0"/>
          <p:nvPr/>
        </p:nvPicPr>
        <p:blipFill>
          <a:blip r:embed="rId11">
            <a:alphaModFix/>
          </a:blip>
          <a:stretch>
            <a:fillRect/>
          </a:stretch>
        </p:blipFill>
        <p:spPr>
          <a:xfrm>
            <a:off x="8039100" y="0"/>
            <a:ext cx="1104900" cy="971550"/>
          </a:xfrm>
          <a:prstGeom prst="rect">
            <a:avLst/>
          </a:prstGeom>
          <a:noFill/>
          <a:ln>
            <a:noFill/>
          </a:ln>
        </p:spPr>
      </p:pic>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3" name="Shape 253"/>
        <p:cNvGrpSpPr/>
        <p:nvPr/>
      </p:nvGrpSpPr>
      <p:grpSpPr>
        <a:xfrm>
          <a:off x="0" y="0"/>
          <a:ext cx="0" cy="0"/>
          <a:chOff x="0" y="0"/>
          <a:chExt cx="0" cy="0"/>
        </a:xfrm>
      </p:grpSpPr>
      <p:sp>
        <p:nvSpPr>
          <p:cNvPr id="254" name="Shape 254"/>
          <p:cNvSpPr txBox="1"/>
          <p:nvPr>
            <p:ph type="title"/>
          </p:nvPr>
        </p:nvSpPr>
        <p:spPr>
          <a:xfrm>
            <a:off x="490250" y="526350"/>
            <a:ext cx="5683800" cy="4090800"/>
          </a:xfrm>
          <a:prstGeom prst="rect">
            <a:avLst/>
          </a:prstGeom>
        </p:spPr>
        <p:txBody>
          <a:bodyPr anchorCtr="0" anchor="ctr" bIns="91425" lIns="91425" rIns="91425" tIns="91425">
            <a:noAutofit/>
          </a:bodyPr>
          <a:lstStyle/>
          <a:p>
            <a:pPr rtl="0">
              <a:spcBef>
                <a:spcPts val="0"/>
              </a:spcBef>
              <a:buNone/>
            </a:pPr>
            <a:r>
              <a:rPr lang="en"/>
              <a:t>EVEN </a:t>
            </a:r>
            <a:r>
              <a:rPr lang="en" sz="9600">
                <a:solidFill>
                  <a:srgbClr val="FFFF00"/>
                </a:solidFill>
              </a:rPr>
              <a:t>MORE</a:t>
            </a:r>
            <a:r>
              <a:rPr i="1" lang="en" sz="9600">
                <a:solidFill>
                  <a:srgbClr val="FFFF00"/>
                </a:solidFill>
              </a:rPr>
              <a:t>!</a:t>
            </a:r>
          </a:p>
          <a:p>
            <a:pPr lvl="0" rtl="0">
              <a:spcBef>
                <a:spcPts val="0"/>
              </a:spcBef>
              <a:buNone/>
            </a:pPr>
            <a:r>
              <a:rPr i="1" lang="en" sz="6000"/>
              <a:t>Foundation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8" name="Shape 258"/>
        <p:cNvGrpSpPr/>
        <p:nvPr/>
      </p:nvGrpSpPr>
      <p:grpSpPr>
        <a:xfrm>
          <a:off x="0" y="0"/>
          <a:ext cx="0" cy="0"/>
          <a:chOff x="0" y="0"/>
          <a:chExt cx="0" cy="0"/>
        </a:xfrm>
      </p:grpSpPr>
      <p:sp>
        <p:nvSpPr>
          <p:cNvPr id="259" name="Shape 259"/>
          <p:cNvSpPr txBox="1"/>
          <p:nvPr>
            <p:ph type="title"/>
          </p:nvPr>
        </p:nvSpPr>
        <p:spPr>
          <a:xfrm>
            <a:off x="311700" y="445025"/>
            <a:ext cx="8520599" cy="572699"/>
          </a:xfrm>
          <a:prstGeom prst="rect">
            <a:avLst/>
          </a:prstGeom>
        </p:spPr>
        <p:txBody>
          <a:bodyPr anchorCtr="0" anchor="t" bIns="91425" lIns="91425" rIns="91425" tIns="91425">
            <a:noAutofit/>
          </a:bodyPr>
          <a:lstStyle/>
          <a:p>
            <a:pPr>
              <a:spcBef>
                <a:spcPts val="0"/>
              </a:spcBef>
              <a:buNone/>
            </a:pPr>
            <a:r>
              <a:rPr lang="en"/>
              <a:t>What else is Zurb up to?	</a:t>
            </a:r>
          </a:p>
        </p:txBody>
      </p:sp>
      <p:sp>
        <p:nvSpPr>
          <p:cNvPr id="260" name="Shape 260"/>
          <p:cNvSpPr txBox="1"/>
          <p:nvPr>
            <p:ph idx="1" type="body"/>
          </p:nvPr>
        </p:nvSpPr>
        <p:spPr>
          <a:xfrm>
            <a:off x="225750" y="945600"/>
            <a:ext cx="3999899" cy="1103100"/>
          </a:xfrm>
          <a:prstGeom prst="rect">
            <a:avLst/>
          </a:prstGeom>
        </p:spPr>
        <p:txBody>
          <a:bodyPr anchorCtr="0" anchor="t" bIns="91425" lIns="91425" rIns="91425" tIns="91425">
            <a:noAutofit/>
          </a:bodyPr>
          <a:lstStyle/>
          <a:p>
            <a:pPr rtl="0">
              <a:spcBef>
                <a:spcPts val="0"/>
              </a:spcBef>
              <a:buNone/>
            </a:pPr>
            <a:r>
              <a:rPr lang="en" sz="2400" u="sng">
                <a:solidFill>
                  <a:schemeClr val="hlink"/>
                </a:solidFill>
                <a:hlinkClick r:id="rId3"/>
              </a:rPr>
              <a:t>Zurb Ink</a:t>
            </a:r>
          </a:p>
          <a:p>
            <a:pPr rtl="0">
              <a:spcBef>
                <a:spcPts val="0"/>
              </a:spcBef>
              <a:buNone/>
            </a:pPr>
            <a:r>
              <a:rPr b="1" lang="en" sz="1800">
                <a:solidFill>
                  <a:srgbClr val="FFFFFF"/>
                </a:solidFill>
                <a:latin typeface="Arial"/>
                <a:ea typeface="Arial"/>
                <a:cs typeface="Arial"/>
                <a:sym typeface="Arial"/>
              </a:rPr>
              <a:t>Quickly create responsive HTML emails that work on any device &amp; client. Even Outlook.</a:t>
            </a:r>
          </a:p>
          <a:p>
            <a:pPr>
              <a:spcBef>
                <a:spcPts val="0"/>
              </a:spcBef>
              <a:buNone/>
            </a:pPr>
            <a:r>
              <a:t/>
            </a:r>
            <a:endParaRPr sz="1800">
              <a:solidFill>
                <a:srgbClr val="FFFFFF"/>
              </a:solidFill>
            </a:endParaRPr>
          </a:p>
        </p:txBody>
      </p:sp>
      <p:sp>
        <p:nvSpPr>
          <p:cNvPr id="261" name="Shape 261"/>
          <p:cNvSpPr txBox="1"/>
          <p:nvPr>
            <p:ph idx="2" type="body"/>
          </p:nvPr>
        </p:nvSpPr>
        <p:spPr>
          <a:xfrm>
            <a:off x="4832400" y="1152475"/>
            <a:ext cx="3999899" cy="2013899"/>
          </a:xfrm>
          <a:prstGeom prst="rect">
            <a:avLst/>
          </a:prstGeom>
        </p:spPr>
        <p:txBody>
          <a:bodyPr anchorCtr="0" anchor="t" bIns="91425" lIns="91425" rIns="91425" tIns="91425">
            <a:noAutofit/>
          </a:bodyPr>
          <a:lstStyle/>
          <a:p>
            <a:pPr rtl="0">
              <a:spcBef>
                <a:spcPts val="0"/>
              </a:spcBef>
              <a:buNone/>
            </a:pPr>
            <a:r>
              <a:rPr lang="en" sz="2400" u="sng">
                <a:solidFill>
                  <a:schemeClr val="hlink"/>
                </a:solidFill>
                <a:hlinkClick r:id="rId4"/>
              </a:rPr>
              <a:t>Zurb Apps</a:t>
            </a:r>
          </a:p>
          <a:p>
            <a:pPr rtl="0">
              <a:lnSpc>
                <a:spcPct val="120000"/>
              </a:lnSpc>
              <a:spcBef>
                <a:spcPts val="1400"/>
              </a:spcBef>
              <a:spcAft>
                <a:spcPts val="400"/>
              </a:spcAft>
              <a:buNone/>
            </a:pPr>
            <a:r>
              <a:rPr b="1" lang="en" sz="1800">
                <a:solidFill>
                  <a:srgbClr val="FFFFFF"/>
                </a:solidFill>
                <a:latin typeface="Arial"/>
                <a:ea typeface="Arial"/>
                <a:cs typeface="Arial"/>
                <a:sym typeface="Arial"/>
              </a:rPr>
              <a:t>The first front-end framework created for developing fully responsive web apps.</a:t>
            </a:r>
          </a:p>
        </p:txBody>
      </p:sp>
      <p:sp>
        <p:nvSpPr>
          <p:cNvPr id="262" name="Shape 262"/>
          <p:cNvSpPr txBox="1"/>
          <p:nvPr/>
        </p:nvSpPr>
        <p:spPr>
          <a:xfrm>
            <a:off x="311700" y="3109025"/>
            <a:ext cx="4359599" cy="1361100"/>
          </a:xfrm>
          <a:prstGeom prst="rect">
            <a:avLst/>
          </a:prstGeom>
          <a:noFill/>
          <a:ln>
            <a:noFill/>
          </a:ln>
        </p:spPr>
        <p:txBody>
          <a:bodyPr anchorCtr="0" anchor="ctr" bIns="91425" lIns="91425" rIns="91425" tIns="91425">
            <a:noAutofit/>
          </a:bodyPr>
          <a:lstStyle/>
          <a:p>
            <a:pPr rtl="0">
              <a:spcBef>
                <a:spcPts val="0"/>
              </a:spcBef>
              <a:buNone/>
            </a:pPr>
            <a:r>
              <a:rPr b="1" lang="en" sz="1800">
                <a:solidFill>
                  <a:srgbClr val="FFFFFF"/>
                </a:solidFill>
              </a:rPr>
              <a:t>Foundation 6: Prototype to Production </a:t>
            </a:r>
          </a:p>
          <a:p>
            <a:pPr rtl="0">
              <a:spcBef>
                <a:spcPts val="0"/>
              </a:spcBef>
              <a:buNone/>
            </a:pPr>
            <a:r>
              <a:rPr lang="en" u="sng">
                <a:solidFill>
                  <a:schemeClr val="hlink"/>
                </a:solidFill>
                <a:hlinkClick r:id="rId5"/>
              </a:rPr>
              <a:t>http://zurb.com/article/1403/foundation-6-prototype-to-production</a:t>
            </a:r>
          </a:p>
          <a:p>
            <a:pPr rtl="0">
              <a:spcBef>
                <a:spcPts val="0"/>
              </a:spcBef>
              <a:buNone/>
            </a:pPr>
            <a:r>
              <a:t/>
            </a:r>
            <a:endParaRPr/>
          </a:p>
          <a:p>
            <a:pPr>
              <a:spcBef>
                <a:spcPts val="0"/>
              </a:spcBef>
              <a:buNone/>
            </a:pPr>
            <a:r>
              <a:rPr lang="en"/>
              <a:t>Zurb makes Notable </a:t>
            </a:r>
          </a:p>
        </p:txBody>
      </p:sp>
      <p:sp>
        <p:nvSpPr>
          <p:cNvPr id="263" name="Shape 263"/>
          <p:cNvSpPr txBox="1"/>
          <p:nvPr>
            <p:ph idx="3" type="body"/>
          </p:nvPr>
        </p:nvSpPr>
        <p:spPr>
          <a:xfrm>
            <a:off x="5034500" y="3301125"/>
            <a:ext cx="3999899" cy="1103100"/>
          </a:xfrm>
          <a:prstGeom prst="rect">
            <a:avLst/>
          </a:prstGeom>
        </p:spPr>
        <p:txBody>
          <a:bodyPr anchorCtr="0" anchor="t" bIns="91425" lIns="91425" rIns="91425" tIns="91425">
            <a:noAutofit/>
          </a:bodyPr>
          <a:lstStyle/>
          <a:p>
            <a:pPr lvl="0" rtl="0">
              <a:spcBef>
                <a:spcPts val="0"/>
              </a:spcBef>
              <a:buNone/>
            </a:pPr>
            <a:r>
              <a:rPr lang="en" sz="2400" u="sng">
                <a:solidFill>
                  <a:schemeClr val="hlink"/>
                </a:solidFill>
                <a:hlinkClick r:id="rId6"/>
              </a:rPr>
              <a:t>Playground</a:t>
            </a:r>
          </a:p>
          <a:p>
            <a:pPr lvl="0" rtl="0">
              <a:spcBef>
                <a:spcPts val="0"/>
              </a:spcBef>
              <a:buNone/>
            </a:pPr>
            <a:r>
              <a:rPr b="1" lang="en" sz="1800">
                <a:solidFill>
                  <a:srgbClr val="FFFFFF"/>
                </a:solidFill>
                <a:latin typeface="Arial"/>
                <a:ea typeface="Arial"/>
                <a:cs typeface="Arial"/>
                <a:sym typeface="Arial"/>
              </a:rPr>
              <a:t>Quickly create responsive HTML emails that work on any device &amp; client. Even Outlook.</a:t>
            </a:r>
          </a:p>
          <a:p>
            <a:pPr lvl="0" rtl="0">
              <a:spcBef>
                <a:spcPts val="0"/>
              </a:spcBef>
              <a:buNone/>
            </a:pPr>
            <a:r>
              <a:t/>
            </a:r>
            <a:endParaRPr sz="1800">
              <a:solidFill>
                <a:srgbClr val="FFFFFF"/>
              </a:solidFill>
            </a:endParaRPr>
          </a:p>
        </p:txBody>
      </p:sp>
      <p:pic>
        <p:nvPicPr>
          <p:cNvPr id="264" name="Shape 264"/>
          <p:cNvPicPr preferRelativeResize="0"/>
          <p:nvPr/>
        </p:nvPicPr>
        <p:blipFill>
          <a:blip r:embed="rId7">
            <a:alphaModFix/>
          </a:blip>
          <a:stretch>
            <a:fillRect/>
          </a:stretch>
        </p:blipFill>
        <p:spPr>
          <a:xfrm>
            <a:off x="8134350" y="0"/>
            <a:ext cx="1009650" cy="762000"/>
          </a:xfrm>
          <a:prstGeom prst="rect">
            <a:avLst/>
          </a:prstGeom>
          <a:noFill/>
          <a:ln>
            <a:noFill/>
          </a:ln>
        </p:spPr>
      </p:pic>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8" name="Shape 268"/>
        <p:cNvGrpSpPr/>
        <p:nvPr/>
      </p:nvGrpSpPr>
      <p:grpSpPr>
        <a:xfrm>
          <a:off x="0" y="0"/>
          <a:ext cx="0" cy="0"/>
          <a:chOff x="0" y="0"/>
          <a:chExt cx="0" cy="0"/>
        </a:xfrm>
      </p:grpSpPr>
      <p:sp>
        <p:nvSpPr>
          <p:cNvPr id="269" name="Shape 269"/>
          <p:cNvSpPr txBox="1"/>
          <p:nvPr>
            <p:ph type="title"/>
          </p:nvPr>
        </p:nvSpPr>
        <p:spPr>
          <a:xfrm>
            <a:off x="490250" y="526350"/>
            <a:ext cx="5683800" cy="4090800"/>
          </a:xfrm>
          <a:prstGeom prst="rect">
            <a:avLst/>
          </a:prstGeom>
        </p:spPr>
        <p:txBody>
          <a:bodyPr anchorCtr="0" anchor="ctr" bIns="91425" lIns="91425" rIns="91425" tIns="91425">
            <a:noAutofit/>
          </a:bodyPr>
          <a:lstStyle/>
          <a:p>
            <a:pPr>
              <a:spcBef>
                <a:spcPts val="0"/>
              </a:spcBef>
              <a:buNone/>
            </a:pPr>
            <a:r>
              <a:rPr lang="en"/>
              <a:t>Review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sp>
        <p:nvSpPr>
          <p:cNvPr id="274" name="Shape 274"/>
          <p:cNvSpPr txBox="1"/>
          <p:nvPr>
            <p:ph type="title"/>
          </p:nvPr>
        </p:nvSpPr>
        <p:spPr>
          <a:xfrm>
            <a:off x="265500" y="1375599"/>
            <a:ext cx="4045199" cy="1551900"/>
          </a:xfrm>
          <a:prstGeom prst="rect">
            <a:avLst/>
          </a:prstGeom>
        </p:spPr>
        <p:txBody>
          <a:bodyPr anchorCtr="0" anchor="b" bIns="91425" lIns="91425" rIns="91425" tIns="91425">
            <a:noAutofit/>
          </a:bodyPr>
          <a:lstStyle/>
          <a:p>
            <a:pPr>
              <a:spcBef>
                <a:spcPts val="0"/>
              </a:spcBef>
              <a:buNone/>
            </a:pPr>
            <a:r>
              <a:rPr lang="en"/>
              <a:t>What we covered</a:t>
            </a:r>
          </a:p>
        </p:txBody>
      </p:sp>
      <p:sp>
        <p:nvSpPr>
          <p:cNvPr id="275" name="Shape 275"/>
          <p:cNvSpPr txBox="1"/>
          <p:nvPr>
            <p:ph idx="1" type="body"/>
          </p:nvPr>
        </p:nvSpPr>
        <p:spPr>
          <a:xfrm>
            <a:off x="4939500" y="724200"/>
            <a:ext cx="4204499" cy="3695099"/>
          </a:xfrm>
          <a:prstGeom prst="rect">
            <a:avLst/>
          </a:prstGeom>
        </p:spPr>
        <p:txBody>
          <a:bodyPr anchorCtr="0" anchor="ctr" bIns="91425" lIns="91425" rIns="91425" tIns="91425">
            <a:noAutofit/>
          </a:bodyPr>
          <a:lstStyle/>
          <a:p>
            <a:pPr rtl="0">
              <a:spcBef>
                <a:spcPts val="0"/>
              </a:spcBef>
              <a:buNone/>
            </a:pPr>
            <a:r>
              <a:rPr lang="en"/>
              <a:t>Frameworks: Bootstrap v Foundation</a:t>
            </a:r>
          </a:p>
          <a:p>
            <a:pPr rtl="0">
              <a:spcBef>
                <a:spcPts val="0"/>
              </a:spcBef>
              <a:buNone/>
            </a:pPr>
            <a:r>
              <a:rPr lang="en"/>
              <a:t>Created Drupal 8 theme</a:t>
            </a:r>
          </a:p>
          <a:p>
            <a:pPr indent="457200" rtl="0">
              <a:spcBef>
                <a:spcPts val="0"/>
              </a:spcBef>
              <a:buNone/>
            </a:pPr>
            <a:r>
              <a:rPr lang="en"/>
              <a:t>Starter, SASS, Twig</a:t>
            </a:r>
          </a:p>
          <a:p>
            <a:pPr>
              <a:spcBef>
                <a:spcPts val="0"/>
              </a:spcBef>
              <a:buNone/>
            </a:pPr>
            <a:r>
              <a:rPr lang="en"/>
              <a:t>Foundation Funn!</a:t>
            </a:r>
            <a:br>
              <a:rPr lang="en"/>
            </a:br>
            <a:r>
              <a:rPr lang="en"/>
              <a:t>	Grids, </a:t>
            </a:r>
            <a:br>
              <a:rPr lang="en"/>
            </a:br>
            <a:r>
              <a:rPr lang="en"/>
              <a:t>	Interchange</a:t>
            </a:r>
          </a:p>
        </p:txBody>
      </p:sp>
      <p:pic>
        <p:nvPicPr>
          <p:cNvPr id="276" name="Shape 276"/>
          <p:cNvPicPr preferRelativeResize="0"/>
          <p:nvPr/>
        </p:nvPicPr>
        <p:blipFill>
          <a:blip r:embed="rId3">
            <a:alphaModFix/>
          </a:blip>
          <a:stretch>
            <a:fillRect/>
          </a:stretch>
        </p:blipFill>
        <p:spPr>
          <a:xfrm>
            <a:off x="3333514" y="3337175"/>
            <a:ext cx="558973" cy="520424"/>
          </a:xfrm>
          <a:prstGeom prst="rect">
            <a:avLst/>
          </a:prstGeom>
          <a:noFill/>
          <a:ln>
            <a:noFill/>
          </a:ln>
        </p:spPr>
      </p:pic>
      <p:pic>
        <p:nvPicPr>
          <p:cNvPr id="277" name="Shape 277"/>
          <p:cNvPicPr preferRelativeResize="0"/>
          <p:nvPr/>
        </p:nvPicPr>
        <p:blipFill>
          <a:blip r:embed="rId4">
            <a:alphaModFix/>
          </a:blip>
          <a:stretch>
            <a:fillRect/>
          </a:stretch>
        </p:blipFill>
        <p:spPr>
          <a:xfrm>
            <a:off x="2510148" y="3345529"/>
            <a:ext cx="675805" cy="540645"/>
          </a:xfrm>
          <a:prstGeom prst="rect">
            <a:avLst/>
          </a:prstGeom>
          <a:noFill/>
          <a:ln>
            <a:noFill/>
          </a:ln>
        </p:spPr>
      </p:pic>
      <p:pic>
        <p:nvPicPr>
          <p:cNvPr id="278" name="Shape 278"/>
          <p:cNvPicPr preferRelativeResize="0"/>
          <p:nvPr/>
        </p:nvPicPr>
        <p:blipFill>
          <a:blip r:embed="rId5">
            <a:alphaModFix/>
          </a:blip>
          <a:stretch>
            <a:fillRect/>
          </a:stretch>
        </p:blipFill>
        <p:spPr>
          <a:xfrm>
            <a:off x="1648434" y="3345529"/>
            <a:ext cx="614845" cy="540645"/>
          </a:xfrm>
          <a:prstGeom prst="rect">
            <a:avLst/>
          </a:prstGeom>
          <a:noFill/>
          <a:ln>
            <a:noFill/>
          </a:ln>
        </p:spPr>
      </p:pic>
      <p:pic>
        <p:nvPicPr>
          <p:cNvPr id="279" name="Shape 279"/>
          <p:cNvPicPr preferRelativeResize="0"/>
          <p:nvPr/>
        </p:nvPicPr>
        <p:blipFill>
          <a:blip r:embed="rId6">
            <a:alphaModFix/>
          </a:blip>
          <a:stretch>
            <a:fillRect/>
          </a:stretch>
        </p:blipFill>
        <p:spPr>
          <a:xfrm>
            <a:off x="874575" y="3358109"/>
            <a:ext cx="614841" cy="464032"/>
          </a:xfrm>
          <a:prstGeom prst="rect">
            <a:avLst/>
          </a:prstGeom>
          <a:noFill/>
          <a:ln>
            <a:noFill/>
          </a:ln>
        </p:spPr>
      </p:pic>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sp>
        <p:nvSpPr>
          <p:cNvPr id="284" name="Shape 284"/>
          <p:cNvSpPr txBox="1"/>
          <p:nvPr>
            <p:ph type="title"/>
          </p:nvPr>
        </p:nvSpPr>
        <p:spPr>
          <a:xfrm>
            <a:off x="490250" y="526350"/>
            <a:ext cx="5683800" cy="4090800"/>
          </a:xfrm>
          <a:prstGeom prst="rect">
            <a:avLst/>
          </a:prstGeom>
        </p:spPr>
        <p:txBody>
          <a:bodyPr anchorCtr="0" anchor="ctr" bIns="91425" lIns="91425" rIns="91425" tIns="91425">
            <a:noAutofit/>
          </a:bodyPr>
          <a:lstStyle/>
          <a:p>
            <a:pPr>
              <a:spcBef>
                <a:spcPts val="0"/>
              </a:spcBef>
              <a:buNone/>
            </a:pPr>
            <a:r>
              <a:rPr lang="en"/>
              <a:t>Anything Else?</a:t>
            </a:r>
          </a:p>
        </p:txBody>
      </p:sp>
      <p:pic>
        <p:nvPicPr>
          <p:cNvPr id="285" name="Shape 285"/>
          <p:cNvPicPr preferRelativeResize="0"/>
          <p:nvPr/>
        </p:nvPicPr>
        <p:blipFill>
          <a:blip r:embed="rId3">
            <a:alphaModFix/>
          </a:blip>
          <a:stretch>
            <a:fillRect/>
          </a:stretch>
        </p:blipFill>
        <p:spPr>
          <a:xfrm>
            <a:off x="93700" y="4251575"/>
            <a:ext cx="571500" cy="800100"/>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265500" y="1375599"/>
            <a:ext cx="4045199" cy="1551900"/>
          </a:xfrm>
          <a:prstGeom prst="rect">
            <a:avLst/>
          </a:prstGeom>
        </p:spPr>
        <p:txBody>
          <a:bodyPr anchorCtr="0" anchor="b" bIns="91425" lIns="91425" rIns="91425" tIns="91425">
            <a:noAutofit/>
          </a:bodyPr>
          <a:lstStyle/>
          <a:p>
            <a:pPr lvl="0" rtl="0">
              <a:spcBef>
                <a:spcPts val="0"/>
              </a:spcBef>
              <a:buNone/>
            </a:pPr>
            <a:r>
              <a:rPr lang="en"/>
              <a:t>Introduction</a:t>
            </a:r>
          </a:p>
        </p:txBody>
      </p:sp>
      <p:sp>
        <p:nvSpPr>
          <p:cNvPr id="73" name="Shape 73"/>
          <p:cNvSpPr txBox="1"/>
          <p:nvPr>
            <p:ph idx="1" type="subTitle"/>
          </p:nvPr>
        </p:nvSpPr>
        <p:spPr>
          <a:xfrm>
            <a:off x="265500" y="2981125"/>
            <a:ext cx="4045199" cy="1345500"/>
          </a:xfrm>
          <a:prstGeom prst="rect">
            <a:avLst/>
          </a:prstGeom>
        </p:spPr>
        <p:txBody>
          <a:bodyPr anchorCtr="0" anchor="t" bIns="91425" lIns="91425" rIns="91425" tIns="91425">
            <a:noAutofit/>
          </a:bodyPr>
          <a:lstStyle/>
          <a:p>
            <a:pPr rtl="0">
              <a:spcBef>
                <a:spcPts val="0"/>
              </a:spcBef>
              <a:buNone/>
            </a:pPr>
            <a:r>
              <a:rPr lang="en"/>
              <a:t>Name?</a:t>
            </a:r>
          </a:p>
          <a:p>
            <a:pPr rtl="0">
              <a:spcBef>
                <a:spcPts val="0"/>
              </a:spcBef>
              <a:buNone/>
            </a:pPr>
            <a:r>
              <a:rPr lang="en"/>
              <a:t>What do you do?</a:t>
            </a:r>
          </a:p>
          <a:p>
            <a:pPr>
              <a:spcBef>
                <a:spcPts val="0"/>
              </a:spcBef>
              <a:buNone/>
            </a:pPr>
            <a:r>
              <a:rPr lang="en"/>
              <a:t>Do you use a Framework?</a:t>
            </a:r>
          </a:p>
        </p:txBody>
      </p:sp>
      <p:sp>
        <p:nvSpPr>
          <p:cNvPr id="74" name="Shape 74"/>
          <p:cNvSpPr txBox="1"/>
          <p:nvPr>
            <p:ph idx="2" type="body"/>
          </p:nvPr>
        </p:nvSpPr>
        <p:spPr>
          <a:xfrm>
            <a:off x="4964050" y="724200"/>
            <a:ext cx="3837000" cy="3695099"/>
          </a:xfrm>
          <a:prstGeom prst="rect">
            <a:avLst/>
          </a:prstGeom>
        </p:spPr>
        <p:txBody>
          <a:bodyPr anchorCtr="0" anchor="ctr" bIns="91425" lIns="91425" rIns="91425" tIns="91425">
            <a:noAutofit/>
          </a:bodyPr>
          <a:lstStyle/>
          <a:p>
            <a:pPr lvl="0" rtl="0">
              <a:spcBef>
                <a:spcPts val="0"/>
              </a:spcBef>
              <a:buNone/>
            </a:pPr>
            <a:r>
              <a:rPr lang="en" sz="2400"/>
              <a:t>Your elevator speech goes here...</a:t>
            </a:r>
          </a:p>
        </p:txBody>
      </p:sp>
      <p:pic>
        <p:nvPicPr>
          <p:cNvPr id="75" name="Shape 75"/>
          <p:cNvPicPr preferRelativeResize="0"/>
          <p:nvPr/>
        </p:nvPicPr>
        <p:blipFill>
          <a:blip r:embed="rId3">
            <a:alphaModFix/>
          </a:blip>
          <a:stretch>
            <a:fillRect/>
          </a:stretch>
        </p:blipFill>
        <p:spPr>
          <a:xfrm>
            <a:off x="88075" y="4063275"/>
            <a:ext cx="1072424" cy="998475"/>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pic>
        <p:nvPicPr>
          <p:cNvPr id="80" name="Shape 80"/>
          <p:cNvPicPr preferRelativeResize="0"/>
          <p:nvPr/>
        </p:nvPicPr>
        <p:blipFill rotWithShape="1">
          <a:blip r:embed="rId3">
            <a:alphaModFix/>
          </a:blip>
          <a:srcRect b="12495" l="0" r="0" t="12502"/>
          <a:stretch/>
        </p:blipFill>
        <p:spPr>
          <a:xfrm>
            <a:off x="-30675" y="0"/>
            <a:ext cx="9144001" cy="5143501"/>
          </a:xfrm>
          <a:prstGeom prst="rect">
            <a:avLst/>
          </a:prstGeom>
          <a:noFill/>
          <a:ln>
            <a:noFill/>
          </a:ln>
        </p:spPr>
      </p:pic>
      <p:cxnSp>
        <p:nvCxnSpPr>
          <p:cNvPr id="81" name="Shape 81"/>
          <p:cNvCxnSpPr/>
          <p:nvPr/>
        </p:nvCxnSpPr>
        <p:spPr>
          <a:xfrm>
            <a:off x="513200" y="1125750"/>
            <a:ext cx="4442100" cy="0"/>
          </a:xfrm>
          <a:prstGeom prst="straightConnector1">
            <a:avLst/>
          </a:prstGeom>
          <a:noFill/>
          <a:ln cap="flat" cmpd="sng" w="19050">
            <a:solidFill>
              <a:srgbClr val="FFFFFF"/>
            </a:solidFill>
            <a:prstDash val="dot"/>
            <a:round/>
            <a:headEnd len="lg" w="lg" type="none"/>
            <a:tailEnd len="lg" w="lg" type="none"/>
          </a:ln>
        </p:spPr>
      </p:cxn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5" name="Shape 85"/>
        <p:cNvGrpSpPr/>
        <p:nvPr/>
      </p:nvGrpSpPr>
      <p:grpSpPr>
        <a:xfrm>
          <a:off x="0" y="0"/>
          <a:ext cx="0" cy="0"/>
          <a:chOff x="0" y="0"/>
          <a:chExt cx="0" cy="0"/>
        </a:xfrm>
      </p:grpSpPr>
      <p:sp>
        <p:nvSpPr>
          <p:cNvPr id="86" name="Shape 86"/>
          <p:cNvSpPr txBox="1"/>
          <p:nvPr>
            <p:ph type="title"/>
          </p:nvPr>
        </p:nvSpPr>
        <p:spPr>
          <a:xfrm>
            <a:off x="216975" y="666750"/>
            <a:ext cx="8165099" cy="4090800"/>
          </a:xfrm>
          <a:prstGeom prst="rect">
            <a:avLst/>
          </a:prstGeom>
        </p:spPr>
        <p:txBody>
          <a:bodyPr anchorCtr="0" anchor="ctr" bIns="91425" lIns="91425" rIns="91425" tIns="91425">
            <a:noAutofit/>
          </a:bodyPr>
          <a:lstStyle/>
          <a:p>
            <a:pPr lvl="0" rtl="0">
              <a:spcBef>
                <a:spcPts val="0"/>
              </a:spcBef>
              <a:buNone/>
            </a:pPr>
            <a:r>
              <a:rPr lang="en">
                <a:solidFill>
                  <a:schemeClr val="dk1"/>
                </a:solidFill>
              </a:rPr>
              <a:t>Which </a:t>
            </a:r>
            <a:r>
              <a:rPr i="1" lang="en">
                <a:solidFill>
                  <a:schemeClr val="dk1"/>
                </a:solidFill>
              </a:rPr>
              <a:t>Framework</a:t>
            </a:r>
            <a:r>
              <a:rPr lang="en">
                <a:solidFill>
                  <a:schemeClr val="dk1"/>
                </a:solidFill>
              </a:rPr>
              <a:t>?</a:t>
            </a:r>
          </a:p>
        </p:txBody>
      </p:sp>
      <p:pic>
        <p:nvPicPr>
          <p:cNvPr id="87" name="Shape 87"/>
          <p:cNvPicPr preferRelativeResize="0"/>
          <p:nvPr/>
        </p:nvPicPr>
        <p:blipFill>
          <a:blip r:embed="rId3">
            <a:alphaModFix/>
          </a:blip>
          <a:stretch>
            <a:fillRect/>
          </a:stretch>
        </p:blipFill>
        <p:spPr>
          <a:xfrm>
            <a:off x="7520075" y="377875"/>
            <a:ext cx="952500" cy="7620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48700"/>
            <a:ext cx="2807999" cy="755699"/>
          </a:xfrm>
          <a:prstGeom prst="rect">
            <a:avLst/>
          </a:prstGeom>
        </p:spPr>
        <p:txBody>
          <a:bodyPr anchorCtr="0" anchor="b" bIns="91425" lIns="91425" rIns="91425" tIns="91425">
            <a:noAutofit/>
          </a:bodyPr>
          <a:lstStyle/>
          <a:p>
            <a:pPr lvl="0" rtl="0">
              <a:spcBef>
                <a:spcPts val="0"/>
              </a:spcBef>
              <a:buNone/>
            </a:pPr>
            <a:r>
              <a:rPr lang="en" sz="2800"/>
              <a:t>Frameworks</a:t>
            </a:r>
          </a:p>
        </p:txBody>
      </p:sp>
      <p:sp>
        <p:nvSpPr>
          <p:cNvPr id="93" name="Shape 93"/>
          <p:cNvSpPr txBox="1"/>
          <p:nvPr>
            <p:ph idx="1" type="body"/>
          </p:nvPr>
        </p:nvSpPr>
        <p:spPr>
          <a:xfrm>
            <a:off x="225725" y="1361950"/>
            <a:ext cx="3925799" cy="3078000"/>
          </a:xfrm>
          <a:prstGeom prst="rect">
            <a:avLst/>
          </a:prstGeom>
          <a:ln cap="flat" cmpd="sng" w="9525">
            <a:solidFill>
              <a:schemeClr val="accent3"/>
            </a:solidFill>
            <a:prstDash val="solid"/>
            <a:round/>
            <a:headEnd len="med" w="med" type="none"/>
            <a:tailEnd len="med" w="med" type="none"/>
          </a:ln>
        </p:spPr>
        <p:txBody>
          <a:bodyPr anchorCtr="0" anchor="t" bIns="91425" lIns="91425" rIns="91425" tIns="91425">
            <a:noAutofit/>
          </a:bodyPr>
          <a:lstStyle/>
          <a:p>
            <a:pPr lvl="0" rtl="0">
              <a:spcBef>
                <a:spcPts val="0"/>
              </a:spcBef>
              <a:buNone/>
            </a:pPr>
            <a:r>
              <a:rPr b="1" lang="en" sz="1800"/>
              <a:t>Drupal Themes</a:t>
            </a:r>
          </a:p>
          <a:p>
            <a:pPr lvl="0" rtl="0">
              <a:spcBef>
                <a:spcPts val="0"/>
              </a:spcBef>
              <a:buNone/>
            </a:pPr>
            <a:r>
              <a:rPr lang="en" sz="1800"/>
              <a:t>Classy </a:t>
            </a:r>
            <a:r>
              <a:rPr lang="en" sz="1600">
                <a:solidFill>
                  <a:srgbClr val="333333"/>
                </a:solidFill>
                <a:latin typeface="Arial"/>
                <a:ea typeface="Arial"/>
                <a:cs typeface="Arial"/>
                <a:sym typeface="Arial"/>
              </a:rPr>
              <a:t>8.0.0-beta13</a:t>
            </a:r>
            <a:br>
              <a:rPr lang="en" sz="1800"/>
            </a:br>
            <a:r>
              <a:rPr lang="en" sz="1800"/>
              <a:t>Bootstrap 8.x-3.x-dev</a:t>
            </a:r>
            <a:br>
              <a:rPr lang="en" sz="1800"/>
            </a:br>
            <a:r>
              <a:rPr lang="en" sz="1800"/>
              <a:t>Omega </a:t>
            </a:r>
            <a:r>
              <a:rPr lang="en" sz="1800" u="sng">
                <a:solidFill>
                  <a:schemeClr val="hlink"/>
                </a:solidFill>
                <a:hlinkClick r:id="rId3"/>
              </a:rPr>
              <a:t>8.x-5.x-dev</a:t>
            </a:r>
            <a:br>
              <a:rPr lang="en" sz="1800"/>
            </a:br>
            <a:r>
              <a:rPr lang="en" sz="1800"/>
              <a:t>Zen - None</a:t>
            </a:r>
            <a:br>
              <a:rPr lang="en" sz="1800"/>
            </a:br>
            <a:r>
              <a:rPr lang="en" sz="1800"/>
              <a:t>Foundation </a:t>
            </a:r>
            <a:r>
              <a:rPr lang="en" sz="1800" u="sng">
                <a:solidFill>
                  <a:schemeClr val="hlink"/>
                </a:solidFill>
                <a:hlinkClick r:id="rId4"/>
              </a:rPr>
              <a:t>8.x-5.x-dev</a:t>
            </a:r>
            <a:br>
              <a:rPr lang="en" sz="1800"/>
            </a:br>
            <a:r>
              <a:rPr lang="en" sz="1800"/>
              <a:t>HTML 5 Boilerplate (no 8.x)</a:t>
            </a:r>
          </a:p>
        </p:txBody>
      </p:sp>
      <p:sp>
        <p:nvSpPr>
          <p:cNvPr id="94" name="Shape 94"/>
          <p:cNvSpPr txBox="1"/>
          <p:nvPr>
            <p:ph idx="2" type="body"/>
          </p:nvPr>
        </p:nvSpPr>
        <p:spPr>
          <a:xfrm>
            <a:off x="5033375" y="4040275"/>
            <a:ext cx="1306800" cy="528600"/>
          </a:xfrm>
          <a:prstGeom prst="rect">
            <a:avLst/>
          </a:prstGeom>
        </p:spPr>
        <p:txBody>
          <a:bodyPr anchorCtr="0" anchor="b" bIns="91425" lIns="91425" rIns="91425" tIns="91425">
            <a:noAutofit/>
          </a:bodyPr>
          <a:lstStyle/>
          <a:p>
            <a:pPr lvl="0" rtl="0">
              <a:lnSpc>
                <a:spcPct val="100000"/>
              </a:lnSpc>
              <a:spcBef>
                <a:spcPts val="0"/>
              </a:spcBef>
              <a:spcAft>
                <a:spcPts val="0"/>
              </a:spcAft>
              <a:buNone/>
            </a:pPr>
            <a:r>
              <a:rPr b="1" lang="en">
                <a:solidFill>
                  <a:schemeClr val="dk1"/>
                </a:solidFill>
              </a:rPr>
              <a:t>Foundation</a:t>
            </a:r>
          </a:p>
        </p:txBody>
      </p:sp>
      <p:sp>
        <p:nvSpPr>
          <p:cNvPr id="95" name="Shape 95"/>
          <p:cNvSpPr/>
          <p:nvPr/>
        </p:nvSpPr>
        <p:spPr>
          <a:xfrm>
            <a:off x="5078075" y="4568877"/>
            <a:ext cx="1217400" cy="574499"/>
          </a:xfrm>
          <a:prstGeom prst="rect">
            <a:avLst/>
          </a:prstGeom>
          <a:solidFill>
            <a:schemeClr val="lt2"/>
          </a:solidFill>
          <a:ln>
            <a:noFill/>
          </a:ln>
        </p:spPr>
        <p:txBody>
          <a:bodyPr anchorCtr="0" anchor="ctr" bIns="91425" lIns="91425" rIns="91425" tIns="91425">
            <a:noAutofit/>
          </a:bodyPr>
          <a:lstStyle/>
          <a:p>
            <a:pPr>
              <a:spcBef>
                <a:spcPts val="0"/>
              </a:spcBef>
              <a:buNone/>
            </a:pPr>
            <a:r>
              <a:rPr lang="en" sz="3000">
                <a:latin typeface="Impact"/>
                <a:ea typeface="Impact"/>
                <a:cs typeface="Impact"/>
                <a:sym typeface="Impact"/>
              </a:rPr>
              <a:t>    5 %</a:t>
            </a:r>
          </a:p>
        </p:txBody>
      </p:sp>
      <p:sp>
        <p:nvSpPr>
          <p:cNvPr id="96" name="Shape 96"/>
          <p:cNvSpPr txBox="1"/>
          <p:nvPr>
            <p:ph idx="3" type="body"/>
          </p:nvPr>
        </p:nvSpPr>
        <p:spPr>
          <a:xfrm>
            <a:off x="6296775" y="432002"/>
            <a:ext cx="1306800" cy="389100"/>
          </a:xfrm>
          <a:prstGeom prst="rect">
            <a:avLst/>
          </a:prstGeom>
          <a:ln>
            <a:noFill/>
          </a:ln>
        </p:spPr>
        <p:txBody>
          <a:bodyPr anchorCtr="0" anchor="b" bIns="91425" lIns="91425" rIns="91425" tIns="91425">
            <a:noAutofit/>
          </a:bodyPr>
          <a:lstStyle/>
          <a:p>
            <a:pPr indent="0" lvl="0" marL="0" marR="0" rtl="0" algn="l">
              <a:lnSpc>
                <a:spcPct val="100000"/>
              </a:lnSpc>
              <a:spcBef>
                <a:spcPts val="0"/>
              </a:spcBef>
              <a:spcAft>
                <a:spcPts val="0"/>
              </a:spcAft>
              <a:buNone/>
            </a:pPr>
            <a:r>
              <a:rPr b="1" lang="en" sz="1400">
                <a:solidFill>
                  <a:schemeClr val="dk1"/>
                </a:solidFill>
              </a:rPr>
              <a:t>Bootstrap</a:t>
            </a:r>
          </a:p>
        </p:txBody>
      </p:sp>
      <p:sp>
        <p:nvSpPr>
          <p:cNvPr id="97" name="Shape 97"/>
          <p:cNvSpPr/>
          <p:nvPr/>
        </p:nvSpPr>
        <p:spPr>
          <a:xfrm>
            <a:off x="6341464" y="829700"/>
            <a:ext cx="1217400" cy="4313699"/>
          </a:xfrm>
          <a:prstGeom prst="rect">
            <a:avLst/>
          </a:prstGeom>
          <a:solidFill>
            <a:schemeClr val="lt2"/>
          </a:solidFill>
          <a:ln>
            <a:noFill/>
          </a:ln>
        </p:spPr>
        <p:txBody>
          <a:bodyPr anchorCtr="0" anchor="ctr" bIns="91425" lIns="91425" rIns="91425" tIns="91425">
            <a:noAutofit/>
          </a:bodyPr>
          <a:lstStyle/>
          <a:p>
            <a:pPr>
              <a:spcBef>
                <a:spcPts val="0"/>
              </a:spcBef>
              <a:buNone/>
            </a:pPr>
            <a:r>
              <a:rPr lang="en" sz="3000">
                <a:latin typeface="Impact"/>
                <a:ea typeface="Impact"/>
                <a:cs typeface="Impact"/>
                <a:sym typeface="Impact"/>
              </a:rPr>
              <a:t>   50 %</a:t>
            </a:r>
          </a:p>
        </p:txBody>
      </p:sp>
      <p:sp>
        <p:nvSpPr>
          <p:cNvPr id="98" name="Shape 98"/>
          <p:cNvSpPr txBox="1"/>
          <p:nvPr>
            <p:ph idx="4" type="body"/>
          </p:nvPr>
        </p:nvSpPr>
        <p:spPr>
          <a:xfrm>
            <a:off x="7509100" y="1027550"/>
            <a:ext cx="1306800" cy="528600"/>
          </a:xfrm>
          <a:prstGeom prst="rect">
            <a:avLst/>
          </a:prstGeom>
        </p:spPr>
        <p:txBody>
          <a:bodyPr anchorCtr="0" anchor="b" bIns="91425" lIns="91425" rIns="91425" tIns="91425">
            <a:noAutofit/>
          </a:bodyPr>
          <a:lstStyle/>
          <a:p>
            <a:pPr lvl="0" rtl="0">
              <a:lnSpc>
                <a:spcPct val="100000"/>
              </a:lnSpc>
              <a:spcBef>
                <a:spcPts val="0"/>
              </a:spcBef>
              <a:spcAft>
                <a:spcPts val="0"/>
              </a:spcAft>
              <a:buNone/>
            </a:pPr>
            <a:r>
              <a:rPr b="1" lang="en" sz="1400">
                <a:solidFill>
                  <a:schemeClr val="dk1"/>
                </a:solidFill>
              </a:rPr>
              <a:t>HTML5 Boilerplate</a:t>
            </a:r>
          </a:p>
        </p:txBody>
      </p:sp>
      <p:sp>
        <p:nvSpPr>
          <p:cNvPr id="99" name="Shape 99"/>
          <p:cNvSpPr/>
          <p:nvPr/>
        </p:nvSpPr>
        <p:spPr>
          <a:xfrm>
            <a:off x="7604855" y="1494836"/>
            <a:ext cx="1217400" cy="3648599"/>
          </a:xfrm>
          <a:prstGeom prst="rect">
            <a:avLst/>
          </a:prstGeom>
          <a:solidFill>
            <a:schemeClr val="lt2"/>
          </a:solidFill>
          <a:ln>
            <a:noFill/>
          </a:ln>
        </p:spPr>
        <p:txBody>
          <a:bodyPr anchorCtr="0" anchor="ctr" bIns="91425" lIns="91425" rIns="91425" tIns="91425">
            <a:noAutofit/>
          </a:bodyPr>
          <a:lstStyle/>
          <a:p>
            <a:pPr>
              <a:spcBef>
                <a:spcPts val="0"/>
              </a:spcBef>
              <a:buNone/>
            </a:pPr>
            <a:r>
              <a:rPr lang="en" sz="3000">
                <a:latin typeface="Impact"/>
                <a:ea typeface="Impact"/>
                <a:cs typeface="Impact"/>
                <a:sym typeface="Impact"/>
              </a:rPr>
              <a:t>  38 %</a:t>
            </a:r>
          </a:p>
        </p:txBody>
      </p:sp>
      <p:sp>
        <p:nvSpPr>
          <p:cNvPr id="100" name="Shape 100"/>
          <p:cNvSpPr txBox="1"/>
          <p:nvPr/>
        </p:nvSpPr>
        <p:spPr>
          <a:xfrm>
            <a:off x="4920475" y="264850"/>
            <a:ext cx="1217400" cy="1226099"/>
          </a:xfrm>
          <a:prstGeom prst="rect">
            <a:avLst/>
          </a:prstGeom>
          <a:noFill/>
          <a:ln cap="flat" cmpd="sng" w="9525">
            <a:solidFill>
              <a:schemeClr val="accent3"/>
            </a:solidFill>
            <a:prstDash val="solid"/>
            <a:round/>
            <a:headEnd len="med" w="med" type="none"/>
            <a:tailEnd len="med" w="med" type="none"/>
          </a:ln>
        </p:spPr>
        <p:txBody>
          <a:bodyPr anchorCtr="0" anchor="ctr" bIns="91425" lIns="91425" rIns="91425" tIns="91425">
            <a:noAutofit/>
          </a:bodyPr>
          <a:lstStyle/>
          <a:p>
            <a:pPr indent="0" marL="0" marR="0" rtl="0" algn="l">
              <a:lnSpc>
                <a:spcPct val="115000"/>
              </a:lnSpc>
              <a:spcBef>
                <a:spcPts val="0"/>
              </a:spcBef>
              <a:spcAft>
                <a:spcPts val="1600"/>
              </a:spcAft>
              <a:buNone/>
            </a:pPr>
            <a:r>
              <a:rPr b="1" lang="en" sz="1800">
                <a:solidFill>
                  <a:schemeClr val="dk2"/>
                </a:solidFill>
                <a:latin typeface="Proxima Nova"/>
                <a:ea typeface="Proxima Nova"/>
                <a:cs typeface="Proxima Nova"/>
                <a:sym typeface="Proxima Nova"/>
              </a:rPr>
              <a:t>Across the Web</a:t>
            </a:r>
          </a:p>
        </p:txBody>
      </p:sp>
      <p:pic>
        <p:nvPicPr>
          <p:cNvPr id="101" name="Shape 101"/>
          <p:cNvPicPr preferRelativeResize="0"/>
          <p:nvPr/>
        </p:nvPicPr>
        <p:blipFill>
          <a:blip r:embed="rId5">
            <a:alphaModFix/>
          </a:blip>
          <a:stretch>
            <a:fillRect/>
          </a:stretch>
        </p:blipFill>
        <p:spPr>
          <a:xfrm>
            <a:off x="8061025" y="96800"/>
            <a:ext cx="761212" cy="574500"/>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599" cy="572699"/>
          </a:xfrm>
          <a:prstGeom prst="rect">
            <a:avLst/>
          </a:prstGeom>
        </p:spPr>
        <p:txBody>
          <a:bodyPr anchorCtr="0" anchor="t" bIns="91425" lIns="91425" rIns="91425" tIns="91425">
            <a:noAutofit/>
          </a:bodyPr>
          <a:lstStyle/>
          <a:p>
            <a:pPr lvl="0" rtl="0">
              <a:spcBef>
                <a:spcPts val="0"/>
              </a:spcBef>
              <a:buNone/>
            </a:pPr>
            <a:r>
              <a:rPr lang="en"/>
              <a:t>Bootstrap v. Foundation</a:t>
            </a:r>
          </a:p>
        </p:txBody>
      </p:sp>
      <p:grpSp>
        <p:nvGrpSpPr>
          <p:cNvPr id="107" name="Shape 107"/>
          <p:cNvGrpSpPr/>
          <p:nvPr/>
        </p:nvGrpSpPr>
        <p:grpSpPr>
          <a:xfrm>
            <a:off x="431939" y="1304875"/>
            <a:ext cx="3819565" cy="3416400"/>
            <a:chOff x="431925" y="1304875"/>
            <a:chExt cx="2628924" cy="3416400"/>
          </a:xfrm>
        </p:grpSpPr>
        <p:sp>
          <p:nvSpPr>
            <p:cNvPr id="108" name="Shape 108"/>
            <p:cNvSpPr txBox="1"/>
            <p:nvPr/>
          </p:nvSpPr>
          <p:spPr>
            <a:xfrm>
              <a:off x="431925" y="1304875"/>
              <a:ext cx="2628899" cy="4640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sp>
          <p:nvSpPr>
            <p:cNvPr id="109" name="Shape 109"/>
            <p:cNvSpPr/>
            <p:nvPr/>
          </p:nvSpPr>
          <p:spPr>
            <a:xfrm>
              <a:off x="431950" y="1304875"/>
              <a:ext cx="2628899" cy="34164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grpSp>
      <p:sp>
        <p:nvSpPr>
          <p:cNvPr id="110" name="Shape 110"/>
          <p:cNvSpPr txBox="1"/>
          <p:nvPr>
            <p:ph idx="1" type="body"/>
          </p:nvPr>
        </p:nvSpPr>
        <p:spPr>
          <a:xfrm>
            <a:off x="540163" y="1304875"/>
            <a:ext cx="3624299" cy="461399"/>
          </a:xfrm>
          <a:prstGeom prst="rect">
            <a:avLst/>
          </a:prstGeom>
          <a:noFill/>
          <a:ln>
            <a:noFill/>
          </a:ln>
        </p:spPr>
        <p:txBody>
          <a:bodyPr anchorCtr="0" anchor="t" bIns="91425" lIns="91425" rIns="91425" tIns="91425">
            <a:noAutofit/>
          </a:bodyPr>
          <a:lstStyle/>
          <a:p>
            <a:pPr lvl="0" rtl="0">
              <a:spcBef>
                <a:spcPts val="0"/>
              </a:spcBef>
              <a:spcAft>
                <a:spcPts val="0"/>
              </a:spcAft>
              <a:buNone/>
            </a:pPr>
            <a:r>
              <a:rPr lang="en">
                <a:solidFill>
                  <a:schemeClr val="lt1"/>
                </a:solidFill>
              </a:rPr>
              <a:t>Bootstrap</a:t>
            </a:r>
          </a:p>
        </p:txBody>
      </p:sp>
      <p:sp>
        <p:nvSpPr>
          <p:cNvPr id="111" name="Shape 111"/>
          <p:cNvSpPr txBox="1"/>
          <p:nvPr>
            <p:ph idx="2" type="body"/>
          </p:nvPr>
        </p:nvSpPr>
        <p:spPr>
          <a:xfrm>
            <a:off x="542923" y="1850300"/>
            <a:ext cx="3601199" cy="2794799"/>
          </a:xfrm>
          <a:prstGeom prst="rect">
            <a:avLst/>
          </a:prstGeom>
          <a:noFill/>
          <a:ln>
            <a:noFill/>
          </a:ln>
        </p:spPr>
        <p:txBody>
          <a:bodyPr anchorCtr="0" anchor="t" bIns="91425" lIns="91425" rIns="91425" tIns="91425">
            <a:noAutofit/>
          </a:bodyPr>
          <a:lstStyle/>
          <a:p>
            <a:pPr indent="-228600" lvl="0" marL="457200" rtl="0">
              <a:spcBef>
                <a:spcPts val="0"/>
              </a:spcBef>
              <a:buSzPct val="100000"/>
            </a:pPr>
            <a:r>
              <a:rPr lang="en" sz="1400"/>
              <a:t>mobile-first 12-column grid consisting of rows and columns</a:t>
            </a:r>
          </a:p>
          <a:p>
            <a:pPr indent="-228600" lvl="0" marL="457200" rtl="0">
              <a:spcBef>
                <a:spcPts val="0"/>
              </a:spcBef>
              <a:buSzPct val="100000"/>
            </a:pPr>
            <a:r>
              <a:rPr lang="en" sz="1400"/>
              <a:t>4 </a:t>
            </a:r>
            <a:r>
              <a:rPr b="1" lang="en" sz="1400"/>
              <a:t>pixel-based</a:t>
            </a:r>
            <a:r>
              <a:rPr lang="en" sz="1400"/>
              <a:t> media query breakpoints</a:t>
            </a:r>
          </a:p>
          <a:p>
            <a:pPr indent="-228600" lvl="0" marL="457200" rtl="0">
              <a:spcBef>
                <a:spcPts val="0"/>
              </a:spcBef>
              <a:buSzPct val="100000"/>
            </a:pPr>
            <a:r>
              <a:rPr lang="en" sz="1400"/>
              <a:t>LESS</a:t>
            </a:r>
          </a:p>
          <a:p>
            <a:pPr indent="-228600" lvl="0" marL="457200" rtl="0">
              <a:spcBef>
                <a:spcPts val="0"/>
              </a:spcBef>
              <a:buSzPct val="100000"/>
            </a:pPr>
            <a:r>
              <a:rPr lang="en" sz="1400"/>
              <a:t>&lt;div class="container"&gt;</a:t>
            </a:r>
            <a:br>
              <a:rPr lang="en" sz="1400"/>
            </a:br>
            <a:r>
              <a:rPr lang="en" sz="1400"/>
              <a:t>  &lt;div class="row"&gt;</a:t>
            </a:r>
            <a:br>
              <a:rPr lang="en" sz="1400"/>
            </a:br>
            <a:r>
              <a:rPr lang="en" sz="1400"/>
              <a:t>    &lt;div class="col-sm-4"&gt;</a:t>
            </a:r>
            <a:br>
              <a:rPr lang="en" sz="1400"/>
            </a:br>
            <a:r>
              <a:rPr lang="en" sz="1400"/>
              <a:t>      &lt;!-- content --&gt;</a:t>
            </a:r>
          </a:p>
        </p:txBody>
      </p:sp>
      <p:grpSp>
        <p:nvGrpSpPr>
          <p:cNvPr id="112" name="Shape 112"/>
          <p:cNvGrpSpPr/>
          <p:nvPr/>
        </p:nvGrpSpPr>
        <p:grpSpPr>
          <a:xfrm>
            <a:off x="4781260" y="1304875"/>
            <a:ext cx="4064053" cy="3416400"/>
            <a:chOff x="6212550" y="1304875"/>
            <a:chExt cx="2632499" cy="3416400"/>
          </a:xfrm>
        </p:grpSpPr>
        <p:sp>
          <p:nvSpPr>
            <p:cNvPr id="113" name="Shape 113"/>
            <p:cNvSpPr/>
            <p:nvPr/>
          </p:nvSpPr>
          <p:spPr>
            <a:xfrm>
              <a:off x="6215400" y="1304875"/>
              <a:ext cx="2628899" cy="3416400"/>
            </a:xfrm>
            <a:prstGeom prst="rect">
              <a:avLst/>
            </a:prstGeom>
            <a:noFill/>
            <a:ln cap="flat" cmpd="sng" w="9525">
              <a:solidFill>
                <a:schemeClr val="dk1"/>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114" name="Shape 114"/>
            <p:cNvSpPr txBox="1"/>
            <p:nvPr/>
          </p:nvSpPr>
          <p:spPr>
            <a:xfrm>
              <a:off x="6212550" y="1304875"/>
              <a:ext cx="2632499" cy="464099"/>
            </a:xfrm>
            <a:prstGeom prst="rect">
              <a:avLst/>
            </a:prstGeom>
            <a:solidFill>
              <a:schemeClr val="dk1"/>
            </a:solidFill>
            <a:ln>
              <a:noFill/>
            </a:ln>
          </p:spPr>
          <p:txBody>
            <a:bodyPr anchorCtr="0" anchor="ctr" bIns="91425" lIns="91425" rIns="91425" tIns="91425">
              <a:noAutofit/>
            </a:bodyPr>
            <a:lstStyle/>
            <a:p>
              <a:pPr lvl="0" rtl="0">
                <a:spcBef>
                  <a:spcPts val="0"/>
                </a:spcBef>
                <a:buNone/>
              </a:pPr>
              <a:r>
                <a:t/>
              </a:r>
              <a:endParaRPr/>
            </a:p>
          </p:txBody>
        </p:sp>
      </p:grpSp>
      <p:sp>
        <p:nvSpPr>
          <p:cNvPr id="115" name="Shape 115"/>
          <p:cNvSpPr txBox="1"/>
          <p:nvPr>
            <p:ph idx="3" type="body"/>
          </p:nvPr>
        </p:nvSpPr>
        <p:spPr>
          <a:xfrm>
            <a:off x="4873585" y="1304875"/>
            <a:ext cx="3850799" cy="461399"/>
          </a:xfrm>
          <a:prstGeom prst="rect">
            <a:avLst/>
          </a:prstGeom>
          <a:noFill/>
          <a:ln>
            <a:noFill/>
          </a:ln>
        </p:spPr>
        <p:txBody>
          <a:bodyPr anchorCtr="0" anchor="t" bIns="91425" lIns="91425" rIns="91425" tIns="91425">
            <a:noAutofit/>
          </a:bodyPr>
          <a:lstStyle/>
          <a:p>
            <a:pPr lvl="0" rtl="0">
              <a:spcBef>
                <a:spcPts val="0"/>
              </a:spcBef>
              <a:spcAft>
                <a:spcPts val="0"/>
              </a:spcAft>
              <a:buNone/>
            </a:pPr>
            <a:r>
              <a:rPr lang="en">
                <a:solidFill>
                  <a:schemeClr val="lt1"/>
                </a:solidFill>
              </a:rPr>
              <a:t>Foundation</a:t>
            </a:r>
          </a:p>
        </p:txBody>
      </p:sp>
      <p:sp>
        <p:nvSpPr>
          <p:cNvPr id="116" name="Shape 116"/>
          <p:cNvSpPr txBox="1"/>
          <p:nvPr>
            <p:ph idx="4" type="body"/>
          </p:nvPr>
        </p:nvSpPr>
        <p:spPr>
          <a:xfrm>
            <a:off x="4895082" y="1850300"/>
            <a:ext cx="3826500" cy="2794799"/>
          </a:xfrm>
          <a:prstGeom prst="rect">
            <a:avLst/>
          </a:prstGeom>
          <a:noFill/>
          <a:ln>
            <a:noFill/>
          </a:ln>
        </p:spPr>
        <p:txBody>
          <a:bodyPr anchorCtr="0" anchor="t" bIns="91425" lIns="91425" rIns="91425" tIns="91425">
            <a:noAutofit/>
          </a:bodyPr>
          <a:lstStyle/>
          <a:p>
            <a:pPr indent="-228600" lvl="0" marL="457200" rtl="0">
              <a:spcBef>
                <a:spcPts val="0"/>
              </a:spcBef>
              <a:buSzPct val="100000"/>
            </a:pPr>
            <a:r>
              <a:rPr lang="en" sz="1400"/>
              <a:t>mobile-first 12-column grid consisting of rows and columns</a:t>
            </a:r>
          </a:p>
          <a:p>
            <a:pPr indent="-228600" lvl="0" marL="457200" rtl="0">
              <a:spcBef>
                <a:spcPts val="0"/>
              </a:spcBef>
              <a:buSzPct val="100000"/>
            </a:pPr>
            <a:r>
              <a:rPr lang="en" sz="1400"/>
              <a:t>5 </a:t>
            </a:r>
            <a:r>
              <a:rPr b="1" lang="en" sz="1400"/>
              <a:t>em-based</a:t>
            </a:r>
            <a:r>
              <a:rPr lang="en" sz="1400"/>
              <a:t> media queries</a:t>
            </a:r>
          </a:p>
          <a:p>
            <a:pPr indent="-228600" lvl="0" marL="457200" rtl="0">
              <a:spcBef>
                <a:spcPts val="0"/>
              </a:spcBef>
              <a:buSzPct val="100000"/>
            </a:pPr>
            <a:r>
              <a:rPr lang="en" sz="1400"/>
              <a:t>SASS</a:t>
            </a:r>
          </a:p>
          <a:p>
            <a:pPr indent="-228600" lvl="0" marL="457200" rtl="0">
              <a:spcBef>
                <a:spcPts val="0"/>
              </a:spcBef>
              <a:buSzPct val="100000"/>
            </a:pPr>
            <a:r>
              <a:rPr lang="en" sz="1400"/>
              <a:t>&lt;div class="row"&gt;</a:t>
            </a:r>
            <a:br>
              <a:rPr lang="en" sz="1400"/>
            </a:br>
            <a:r>
              <a:rPr lang="en" sz="1400"/>
              <a:t>  &lt;div class="medium-4 columns"&gt;</a:t>
            </a:r>
            <a:br>
              <a:rPr lang="en" sz="1400"/>
            </a:br>
            <a:r>
              <a:rPr lang="en" sz="1400"/>
              <a:t>    &lt;!-- content --&gt;</a:t>
            </a:r>
          </a:p>
          <a:p>
            <a:pPr lvl="0" rtl="0">
              <a:spcBef>
                <a:spcPts val="0"/>
              </a:spcBef>
              <a:spcAft>
                <a:spcPts val="1600"/>
              </a:spcAft>
              <a:buNone/>
            </a:pPr>
            <a:r>
              <a:t/>
            </a:r>
            <a:endParaRPr sz="1200">
              <a:solidFill>
                <a:srgbClr val="4A4A4A"/>
              </a:solidFill>
              <a:latin typeface="Arial"/>
              <a:ea typeface="Arial"/>
              <a:cs typeface="Arial"/>
              <a:sym typeface="Arial"/>
            </a:endParaRPr>
          </a:p>
        </p:txBody>
      </p:sp>
      <p:pic>
        <p:nvPicPr>
          <p:cNvPr id="117" name="Shape 117"/>
          <p:cNvPicPr preferRelativeResize="0"/>
          <p:nvPr/>
        </p:nvPicPr>
        <p:blipFill>
          <a:blip r:embed="rId3">
            <a:alphaModFix/>
          </a:blip>
          <a:stretch>
            <a:fillRect/>
          </a:stretch>
        </p:blipFill>
        <p:spPr>
          <a:xfrm>
            <a:off x="7822650" y="255725"/>
            <a:ext cx="1009650" cy="762000"/>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1" name="Shape 121"/>
        <p:cNvGrpSpPr/>
        <p:nvPr/>
      </p:nvGrpSpPr>
      <p:grpSpPr>
        <a:xfrm>
          <a:off x="0" y="0"/>
          <a:ext cx="0" cy="0"/>
          <a:chOff x="0" y="0"/>
          <a:chExt cx="0" cy="0"/>
        </a:xfrm>
      </p:grpSpPr>
      <p:pic>
        <p:nvPicPr>
          <p:cNvPr id="122" name="Shape 122"/>
          <p:cNvPicPr preferRelativeResize="0"/>
          <p:nvPr/>
        </p:nvPicPr>
        <p:blipFill rotWithShape="1">
          <a:blip r:embed="rId3">
            <a:alphaModFix/>
          </a:blip>
          <a:srcRect b="12586" l="0" r="0" t="12579"/>
          <a:stretch/>
        </p:blipFill>
        <p:spPr>
          <a:xfrm>
            <a:off x="0" y="0"/>
            <a:ext cx="9144003" cy="5143500"/>
          </a:xfrm>
          <a:prstGeom prst="rect">
            <a:avLst/>
          </a:prstGeom>
          <a:noFill/>
          <a:ln>
            <a:noFill/>
          </a:ln>
        </p:spPr>
      </p:pic>
      <p:sp>
        <p:nvSpPr>
          <p:cNvPr id="123" name="Shape 123"/>
          <p:cNvSpPr/>
          <p:nvPr/>
        </p:nvSpPr>
        <p:spPr>
          <a:xfrm>
            <a:off x="0" y="1464750"/>
            <a:ext cx="9144000" cy="2213999"/>
          </a:xfrm>
          <a:prstGeom prst="rect">
            <a:avLst/>
          </a:prstGeom>
          <a:solidFill>
            <a:schemeClr val="accent3"/>
          </a:solidFill>
          <a:ln>
            <a:noFill/>
          </a:ln>
        </p:spPr>
        <p:txBody>
          <a:bodyPr anchorCtr="0" anchor="ctr" bIns="91425" lIns="91425" rIns="91425" tIns="91425">
            <a:noAutofit/>
          </a:bodyPr>
          <a:lstStyle/>
          <a:p>
            <a:pPr>
              <a:spcBef>
                <a:spcPts val="0"/>
              </a:spcBef>
              <a:buNone/>
            </a:pPr>
            <a:r>
              <a:t/>
            </a:r>
            <a:endParaRPr/>
          </a:p>
        </p:txBody>
      </p:sp>
      <p:sp>
        <p:nvSpPr>
          <p:cNvPr id="124" name="Shape 124"/>
          <p:cNvSpPr txBox="1"/>
          <p:nvPr>
            <p:ph idx="1" type="body"/>
          </p:nvPr>
        </p:nvSpPr>
        <p:spPr>
          <a:xfrm>
            <a:off x="1059375" y="2011950"/>
            <a:ext cx="7485300" cy="1119599"/>
          </a:xfrm>
          <a:prstGeom prst="rect">
            <a:avLst/>
          </a:prstGeom>
          <a:noFill/>
          <a:ln>
            <a:noFill/>
          </a:ln>
        </p:spPr>
        <p:txBody>
          <a:bodyPr anchorCtr="0" anchor="ctr" bIns="91425" lIns="91425" rIns="91425" tIns="91425">
            <a:noAutofit/>
          </a:bodyPr>
          <a:lstStyle/>
          <a:p>
            <a:pPr lvl="0" rtl="0">
              <a:lnSpc>
                <a:spcPct val="100000"/>
              </a:lnSpc>
              <a:spcBef>
                <a:spcPts val="0"/>
              </a:spcBef>
              <a:spcAft>
                <a:spcPts val="0"/>
              </a:spcAft>
              <a:buNone/>
            </a:pPr>
            <a:r>
              <a:rPr lang="en" sz="4800">
                <a:solidFill>
                  <a:schemeClr val="lt1"/>
                </a:solidFill>
              </a:rPr>
              <a:t>D8 + Foundation 5</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8" name="Shape 128"/>
        <p:cNvGrpSpPr/>
        <p:nvPr/>
      </p:nvGrpSpPr>
      <p:grpSpPr>
        <a:xfrm>
          <a:off x="0" y="0"/>
          <a:ext cx="0" cy="0"/>
          <a:chOff x="0" y="0"/>
          <a:chExt cx="0" cy="0"/>
        </a:xfrm>
      </p:grpSpPr>
      <p:sp>
        <p:nvSpPr>
          <p:cNvPr id="129" name="Shape 129"/>
          <p:cNvSpPr txBox="1"/>
          <p:nvPr>
            <p:ph type="title"/>
          </p:nvPr>
        </p:nvSpPr>
        <p:spPr>
          <a:xfrm>
            <a:off x="265500" y="1375599"/>
            <a:ext cx="4045199" cy="1551900"/>
          </a:xfrm>
          <a:prstGeom prst="rect">
            <a:avLst/>
          </a:prstGeom>
        </p:spPr>
        <p:txBody>
          <a:bodyPr anchorCtr="0" anchor="b" bIns="91425" lIns="91425" rIns="91425" tIns="91425">
            <a:noAutofit/>
          </a:bodyPr>
          <a:lstStyle/>
          <a:p>
            <a:pPr>
              <a:spcBef>
                <a:spcPts val="0"/>
              </a:spcBef>
              <a:buNone/>
            </a:pPr>
            <a:r>
              <a:rPr lang="en"/>
              <a:t>Requirements</a:t>
            </a:r>
          </a:p>
        </p:txBody>
      </p:sp>
      <p:sp>
        <p:nvSpPr>
          <p:cNvPr id="130" name="Shape 130"/>
          <p:cNvSpPr txBox="1"/>
          <p:nvPr>
            <p:ph idx="1" type="subTitle"/>
          </p:nvPr>
        </p:nvSpPr>
        <p:spPr>
          <a:xfrm>
            <a:off x="265500" y="2981125"/>
            <a:ext cx="4045199" cy="1345500"/>
          </a:xfrm>
          <a:prstGeom prst="rect">
            <a:avLst/>
          </a:prstGeom>
        </p:spPr>
        <p:txBody>
          <a:bodyPr anchorCtr="0" anchor="t" bIns="91425" lIns="91425" rIns="91425" tIns="91425">
            <a:noAutofit/>
          </a:bodyPr>
          <a:lstStyle/>
          <a:p>
            <a:pPr>
              <a:spcBef>
                <a:spcPts val="0"/>
              </a:spcBef>
              <a:buNone/>
            </a:pPr>
            <a:r>
              <a:t/>
            </a:r>
            <a:endParaRPr/>
          </a:p>
        </p:txBody>
      </p:sp>
      <p:sp>
        <p:nvSpPr>
          <p:cNvPr id="131" name="Shape 131"/>
          <p:cNvSpPr txBox="1"/>
          <p:nvPr>
            <p:ph idx="2" type="body"/>
          </p:nvPr>
        </p:nvSpPr>
        <p:spPr>
          <a:xfrm>
            <a:off x="4939500" y="724200"/>
            <a:ext cx="3837000" cy="3695099"/>
          </a:xfrm>
          <a:prstGeom prst="rect">
            <a:avLst/>
          </a:prstGeom>
        </p:spPr>
        <p:txBody>
          <a:bodyPr anchorCtr="0" anchor="ctr" bIns="91425" lIns="91425" rIns="91425" tIns="91425">
            <a:noAutofit/>
          </a:bodyPr>
          <a:lstStyle/>
          <a:p>
            <a:pPr indent="-228600" lvl="0" marL="457200" rtl="0">
              <a:spcBef>
                <a:spcPts val="0"/>
              </a:spcBef>
            </a:pPr>
            <a:r>
              <a:rPr lang="en"/>
              <a:t>PHP 5.5.9 for D8</a:t>
            </a:r>
          </a:p>
          <a:p>
            <a:pPr indent="-228600" lvl="0" marL="457200" rtl="0">
              <a:spcBef>
                <a:spcPts val="0"/>
              </a:spcBef>
            </a:pPr>
            <a:r>
              <a:rPr lang="en"/>
              <a:t>jQuery 1.10 +</a:t>
            </a:r>
          </a:p>
          <a:p>
            <a:pPr indent="-228600" lvl="0" marL="457200" rtl="0">
              <a:spcBef>
                <a:spcPts val="0"/>
              </a:spcBef>
            </a:pPr>
            <a:r>
              <a:rPr lang="en"/>
              <a:t>SASS Compiler (Compass)</a:t>
            </a:r>
          </a:p>
          <a:p>
            <a:pPr indent="-228600" lvl="0" marL="457200" rtl="0">
              <a:spcBef>
                <a:spcPts val="0"/>
              </a:spcBef>
            </a:pPr>
            <a:r>
              <a:rPr lang="en"/>
              <a:t>Foundation 1.0.3 gem or higher</a:t>
            </a:r>
          </a:p>
          <a:p>
            <a:pPr indent="-228600" lvl="0" marL="457200" rtl="0">
              <a:spcBef>
                <a:spcPts val="0"/>
              </a:spcBef>
            </a:pPr>
            <a:r>
              <a:rPr lang="en"/>
              <a:t>Node.js &amp; Grunt.js (for rapid theme development). </a:t>
            </a:r>
          </a:p>
        </p:txBody>
      </p:sp>
      <p:pic>
        <p:nvPicPr>
          <p:cNvPr id="132" name="Shape 132"/>
          <p:cNvPicPr preferRelativeResize="0"/>
          <p:nvPr/>
        </p:nvPicPr>
        <p:blipFill>
          <a:blip r:embed="rId3">
            <a:alphaModFix/>
          </a:blip>
          <a:stretch>
            <a:fillRect/>
          </a:stretch>
        </p:blipFill>
        <p:spPr>
          <a:xfrm>
            <a:off x="0" y="4326625"/>
            <a:ext cx="1009650" cy="7620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